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8"/>
  </p:notesMasterIdLst>
  <p:sldIdLst>
    <p:sldId id="263" r:id="rId2"/>
    <p:sldId id="264" r:id="rId3"/>
    <p:sldId id="267" r:id="rId4"/>
    <p:sldId id="268" r:id="rId5"/>
    <p:sldId id="480" r:id="rId6"/>
    <p:sldId id="481" r:id="rId7"/>
    <p:sldId id="482" r:id="rId8"/>
    <p:sldId id="270" r:id="rId9"/>
    <p:sldId id="273" r:id="rId10"/>
    <p:sldId id="483" r:id="rId11"/>
    <p:sldId id="485" r:id="rId12"/>
    <p:sldId id="488" r:id="rId13"/>
    <p:sldId id="493" r:id="rId14"/>
    <p:sldId id="491" r:id="rId15"/>
    <p:sldId id="487" r:id="rId16"/>
    <p:sldId id="494" r:id="rId17"/>
    <p:sldId id="271" r:id="rId18"/>
    <p:sldId id="272" r:id="rId19"/>
    <p:sldId id="274" r:id="rId20"/>
    <p:sldId id="275" r:id="rId21"/>
    <p:sldId id="276" r:id="rId22"/>
    <p:sldId id="277" r:id="rId23"/>
    <p:sldId id="278" r:id="rId24"/>
    <p:sldId id="359" r:id="rId25"/>
    <p:sldId id="279" r:id="rId26"/>
    <p:sldId id="280" r:id="rId27"/>
    <p:sldId id="281" r:id="rId28"/>
    <p:sldId id="282" r:id="rId29"/>
    <p:sldId id="283" r:id="rId30"/>
    <p:sldId id="284" r:id="rId31"/>
    <p:sldId id="286" r:id="rId32"/>
    <p:sldId id="360"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4" r:id="rId50"/>
    <p:sldId id="306" r:id="rId51"/>
    <p:sldId id="307" r:id="rId52"/>
    <p:sldId id="308" r:id="rId53"/>
    <p:sldId id="313" r:id="rId54"/>
    <p:sldId id="311" r:id="rId55"/>
    <p:sldId id="312" r:id="rId56"/>
    <p:sldId id="314" r:id="rId57"/>
    <p:sldId id="315" r:id="rId58"/>
    <p:sldId id="316" r:id="rId59"/>
    <p:sldId id="317" r:id="rId60"/>
    <p:sldId id="318" r:id="rId61"/>
    <p:sldId id="361" r:id="rId62"/>
    <p:sldId id="319" r:id="rId63"/>
    <p:sldId id="320" r:id="rId64"/>
    <p:sldId id="322" r:id="rId65"/>
    <p:sldId id="321" r:id="rId66"/>
    <p:sldId id="511" r:id="rId67"/>
    <p:sldId id="324" r:id="rId68"/>
    <p:sldId id="325" r:id="rId69"/>
    <p:sldId id="326" r:id="rId70"/>
    <p:sldId id="327" r:id="rId71"/>
    <p:sldId id="328" r:id="rId72"/>
    <p:sldId id="329" r:id="rId73"/>
    <p:sldId id="330" r:id="rId74"/>
    <p:sldId id="331" r:id="rId75"/>
    <p:sldId id="334" r:id="rId76"/>
    <p:sldId id="335" r:id="rId77"/>
    <p:sldId id="333"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1" r:id="rId93"/>
    <p:sldId id="352" r:id="rId94"/>
    <p:sldId id="362" r:id="rId95"/>
    <p:sldId id="353" r:id="rId96"/>
    <p:sldId id="354" r:id="rId97"/>
    <p:sldId id="355" r:id="rId98"/>
    <p:sldId id="356" r:id="rId99"/>
    <p:sldId id="357" r:id="rId100"/>
    <p:sldId id="358" r:id="rId101"/>
    <p:sldId id="372" r:id="rId102"/>
    <p:sldId id="377" r:id="rId103"/>
    <p:sldId id="378" r:id="rId104"/>
    <p:sldId id="379" r:id="rId105"/>
    <p:sldId id="380" r:id="rId106"/>
    <p:sldId id="381" r:id="rId107"/>
    <p:sldId id="382" r:id="rId108"/>
    <p:sldId id="383" r:id="rId109"/>
    <p:sldId id="384" r:id="rId110"/>
    <p:sldId id="385" r:id="rId111"/>
    <p:sldId id="387" r:id="rId112"/>
    <p:sldId id="506" r:id="rId113"/>
    <p:sldId id="507" r:id="rId114"/>
    <p:sldId id="508" r:id="rId115"/>
    <p:sldId id="509" r:id="rId116"/>
    <p:sldId id="386" r:id="rId117"/>
    <p:sldId id="389" r:id="rId118"/>
    <p:sldId id="390" r:id="rId119"/>
    <p:sldId id="391" r:id="rId120"/>
    <p:sldId id="392" r:id="rId121"/>
    <p:sldId id="393" r:id="rId122"/>
    <p:sldId id="394" r:id="rId123"/>
    <p:sldId id="395" r:id="rId124"/>
    <p:sldId id="396" r:id="rId125"/>
    <p:sldId id="397" r:id="rId126"/>
    <p:sldId id="398" r:id="rId127"/>
    <p:sldId id="399" r:id="rId128"/>
    <p:sldId id="400" r:id="rId129"/>
    <p:sldId id="401" r:id="rId130"/>
    <p:sldId id="402" r:id="rId131"/>
    <p:sldId id="403" r:id="rId132"/>
    <p:sldId id="404" r:id="rId133"/>
    <p:sldId id="405" r:id="rId134"/>
    <p:sldId id="406" r:id="rId135"/>
    <p:sldId id="407" r:id="rId136"/>
    <p:sldId id="408" r:id="rId137"/>
    <p:sldId id="442" r:id="rId138"/>
    <p:sldId id="512" r:id="rId139"/>
    <p:sldId id="450" r:id="rId140"/>
    <p:sldId id="451" r:id="rId141"/>
    <p:sldId id="452" r:id="rId142"/>
    <p:sldId id="453" r:id="rId143"/>
    <p:sldId id="454" r:id="rId144"/>
    <p:sldId id="455" r:id="rId145"/>
    <p:sldId id="456" r:id="rId146"/>
    <p:sldId id="457" r:id="rId147"/>
    <p:sldId id="458" r:id="rId148"/>
    <p:sldId id="459" r:id="rId149"/>
    <p:sldId id="460" r:id="rId150"/>
    <p:sldId id="461" r:id="rId151"/>
    <p:sldId id="462" r:id="rId152"/>
    <p:sldId id="463" r:id="rId153"/>
    <p:sldId id="464" r:id="rId154"/>
    <p:sldId id="465" r:id="rId155"/>
    <p:sldId id="466" r:id="rId156"/>
    <p:sldId id="467" r:id="rId157"/>
    <p:sldId id="468" r:id="rId158"/>
    <p:sldId id="469" r:id="rId159"/>
    <p:sldId id="470" r:id="rId160"/>
    <p:sldId id="471" r:id="rId161"/>
    <p:sldId id="472" r:id="rId162"/>
    <p:sldId id="473" r:id="rId163"/>
    <p:sldId id="474" r:id="rId164"/>
    <p:sldId id="513" r:id="rId165"/>
    <p:sldId id="514" r:id="rId166"/>
    <p:sldId id="477" r:id="rId167"/>
    <p:sldId id="410" r:id="rId168"/>
    <p:sldId id="496" r:id="rId169"/>
    <p:sldId id="497" r:id="rId170"/>
    <p:sldId id="498" r:id="rId171"/>
    <p:sldId id="499" r:id="rId172"/>
    <p:sldId id="500" r:id="rId173"/>
    <p:sldId id="501" r:id="rId174"/>
    <p:sldId id="502" r:id="rId175"/>
    <p:sldId id="503" r:id="rId176"/>
    <p:sldId id="411" r:id="rId177"/>
    <p:sldId id="412" r:id="rId178"/>
    <p:sldId id="413" r:id="rId179"/>
    <p:sldId id="414" r:id="rId180"/>
    <p:sldId id="415" r:id="rId181"/>
    <p:sldId id="416" r:id="rId182"/>
    <p:sldId id="417" r:id="rId183"/>
    <p:sldId id="418" r:id="rId184"/>
    <p:sldId id="420" r:id="rId185"/>
    <p:sldId id="515" r:id="rId186"/>
    <p:sldId id="516" r:id="rId187"/>
    <p:sldId id="425" r:id="rId188"/>
    <p:sldId id="426" r:id="rId189"/>
    <p:sldId id="428" r:id="rId190"/>
    <p:sldId id="429" r:id="rId191"/>
    <p:sldId id="430" r:id="rId192"/>
    <p:sldId id="431" r:id="rId193"/>
    <p:sldId id="432" r:id="rId194"/>
    <p:sldId id="433" r:id="rId195"/>
    <p:sldId id="434" r:id="rId196"/>
    <p:sldId id="257" r:id="rId197"/>
  </p:sldIdLst>
  <p:sldSz cx="9144000" cy="6858000" type="screen4x3"/>
  <p:notesSz cx="6858000" cy="9144000"/>
  <p:embeddedFontLst>
    <p:embeddedFont>
      <p:font typeface="微软雅黑" panose="020B0503020204020204" pitchFamily="34" charset="-122"/>
      <p:regular r:id="rId199"/>
      <p:bold r:id="rId200"/>
    </p:embeddedFont>
    <p:embeddedFont>
      <p:font typeface="华文隶书" panose="02010800040101010101" pitchFamily="2" charset="-122"/>
      <p:regular r:id="rId201"/>
    </p:embeddedFont>
    <p:embeddedFont>
      <p:font typeface="楷体" panose="02010609060101010101" pitchFamily="49" charset="-122"/>
      <p:regular r:id="rId202"/>
    </p:embeddedFont>
    <p:embeddedFont>
      <p:font typeface="Consolas" panose="020B0609020204030204" pitchFamily="49" charset="0"/>
      <p:regular r:id="rId203"/>
      <p:bold r:id="rId204"/>
      <p:italic r:id="rId205"/>
      <p:boldItalic r:id="rId206"/>
    </p:embeddedFont>
    <p:embeddedFont>
      <p:font typeface="Calibri" panose="020F0502020204030204" pitchFamily="34" charset="0"/>
      <p:regular r:id="rId207"/>
      <p:bold r:id="rId208"/>
      <p:italic r:id="rId209"/>
      <p:boldItalic r:id="rId210"/>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5500"/>
    <a:srgbClr val="FFFF66"/>
    <a:srgbClr val="980298"/>
    <a:srgbClr val="AA02AA"/>
    <a:srgbClr val="8B038B"/>
    <a:srgbClr val="C04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5" autoAdjust="0"/>
    <p:restoredTop sz="94150" autoAdjust="0"/>
  </p:normalViewPr>
  <p:slideViewPr>
    <p:cSldViewPr>
      <p:cViewPr varScale="1">
        <p:scale>
          <a:sx n="71" d="100"/>
          <a:sy n="71" d="100"/>
        </p:scale>
        <p:origin x="1026"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9.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11.fntdata"/><Relationship Id="rId190" Type="http://schemas.openxmlformats.org/officeDocument/2006/relationships/slide" Target="slides/slide189.xml"/><Relationship Id="rId204"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2.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font" Target="fonts/font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font" Target="fonts/font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font" Target="fonts/font4.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1.fntdata"/><Relationship Id="rId203" Type="http://schemas.openxmlformats.org/officeDocument/2006/relationships/font" Target="fonts/font5.fntdata"/></Relationships>
</file>

<file path=ppt/diagrams/_rels/data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slide" Target="../slides/slide3.xml"/></Relationships>
</file>

<file path=ppt/diagrams/_rels/data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C724CF-F5D0-4097-B7DC-6CA76385F2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4DE58F5-36B3-4BFC-9279-1EAE9395A289}">
      <dgm:prSet/>
      <dgm:spPr/>
      <dgm:t>
        <a:bodyPr/>
        <a:lstStyle/>
        <a:p>
          <a:pPr rtl="0"/>
          <a:r>
            <a:rPr lang="zh-CN" dirty="0" smtClean="0">
              <a:latin typeface="微软雅黑" panose="020B0503020204020204" pitchFamily="34" charset="-122"/>
              <a:ea typeface="微软雅黑" panose="020B0503020204020204" pitchFamily="34" charset="-122"/>
            </a:rPr>
            <a:t>第一节 </a:t>
          </a:r>
          <a:r>
            <a:rPr lang="zh-CN" altLang="en-US" dirty="0" smtClean="0">
              <a:latin typeface="微软雅黑" panose="020B0503020204020204" pitchFamily="34" charset="-122"/>
              <a:ea typeface="微软雅黑" panose="020B0503020204020204" pitchFamily="34" charset="-122"/>
            </a:rPr>
            <a:t>认证的概念</a:t>
          </a:r>
          <a:endParaRPr lang="zh-CN"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4CE73004-1D49-44B5-A6D4-51451563550D}" type="parTrans" cxnId="{A7C30BFC-610C-4531-A9B2-D23C1DE28EE0}">
      <dgm:prSet/>
      <dgm:spPr/>
      <dgm:t>
        <a:bodyPr/>
        <a:lstStyle/>
        <a:p>
          <a:endParaRPr lang="zh-CN" altLang="en-US">
            <a:latin typeface="微软雅黑" panose="020B0503020204020204" pitchFamily="34" charset="-122"/>
            <a:ea typeface="微软雅黑" panose="020B0503020204020204" pitchFamily="34" charset="-122"/>
          </a:endParaRPr>
        </a:p>
      </dgm:t>
    </dgm:pt>
    <dgm:pt modelId="{F7566D54-9AB7-4CB8-9FB0-E6F293003D45}" type="sibTrans" cxnId="{A7C30BFC-610C-4531-A9B2-D23C1DE28EE0}">
      <dgm:prSet/>
      <dgm:spPr/>
      <dgm:t>
        <a:bodyPr/>
        <a:lstStyle/>
        <a:p>
          <a:endParaRPr lang="zh-CN" altLang="en-US">
            <a:latin typeface="微软雅黑" panose="020B0503020204020204" pitchFamily="34" charset="-122"/>
            <a:ea typeface="微软雅黑" panose="020B0503020204020204" pitchFamily="34" charset="-122"/>
          </a:endParaRPr>
        </a:p>
      </dgm:t>
    </dgm:pt>
    <dgm:pt modelId="{BB3ABECA-92A9-40A6-9DAB-5E3B1A34752F}">
      <dgm:prSet/>
      <dgm:spPr/>
      <dgm:t>
        <a:bodyPr/>
        <a:lstStyle/>
        <a:p>
          <a:pPr rtl="0"/>
          <a:r>
            <a:rPr lang="zh-CN" dirty="0" smtClean="0">
              <a:latin typeface="微软雅黑" panose="020B0503020204020204" pitchFamily="34" charset="-122"/>
              <a:ea typeface="微软雅黑" panose="020B0503020204020204" pitchFamily="34" charset="-122"/>
            </a:rPr>
            <a:t>消息加密</a:t>
          </a:r>
          <a:r>
            <a:rPr lang="zh-CN" altLang="en-US" dirty="0" smtClean="0">
              <a:latin typeface="微软雅黑" panose="020B0503020204020204" pitchFamily="34" charset="-122"/>
              <a:ea typeface="微软雅黑" panose="020B0503020204020204" pitchFamily="34" charset="-122"/>
            </a:rPr>
            <a:t>、</a:t>
          </a:r>
          <a:r>
            <a:rPr lang="zh-CN" dirty="0" smtClean="0">
              <a:latin typeface="微软雅黑" panose="020B0503020204020204" pitchFamily="34" charset="-122"/>
              <a:ea typeface="微软雅黑" panose="020B0503020204020204" pitchFamily="34" charset="-122"/>
            </a:rPr>
            <a:t>消息认证码</a:t>
          </a:r>
          <a:r>
            <a:rPr lang="en-US" dirty="0" smtClean="0">
              <a:latin typeface="微软雅黑" panose="020B0503020204020204" pitchFamily="34" charset="-122"/>
              <a:ea typeface="微软雅黑" panose="020B0503020204020204" pitchFamily="34" charset="-122"/>
            </a:rPr>
            <a:t>MAC</a:t>
          </a:r>
          <a:r>
            <a:rPr lang="zh-CN" altLang="en-US" dirty="0" smtClean="0">
              <a:latin typeface="微软雅黑" panose="020B0503020204020204" pitchFamily="34" charset="-122"/>
              <a:ea typeface="微软雅黑" panose="020B0503020204020204" pitchFamily="34" charset="-122"/>
            </a:rPr>
            <a:t>、</a:t>
          </a:r>
          <a:r>
            <a:rPr lang="zh-CN" dirty="0" smtClean="0">
              <a:latin typeface="微软雅黑" panose="020B0503020204020204" pitchFamily="34" charset="-122"/>
              <a:ea typeface="微软雅黑" panose="020B0503020204020204" pitchFamily="34" charset="-122"/>
            </a:rPr>
            <a:t>散列函数</a:t>
          </a:r>
          <a:endParaRPr lang="zh-CN" dirty="0">
            <a:latin typeface="微软雅黑" panose="020B0503020204020204" pitchFamily="34" charset="-122"/>
            <a:ea typeface="微软雅黑" panose="020B0503020204020204" pitchFamily="34" charset="-122"/>
          </a:endParaRPr>
        </a:p>
      </dgm:t>
    </dgm:pt>
    <dgm:pt modelId="{051E7609-E760-4860-93D8-1690CC50BB19}" type="parTrans" cxnId="{3821136D-D3C2-4C08-ACE0-F2C8F1293F10}">
      <dgm:prSet/>
      <dgm:spPr/>
      <dgm:t>
        <a:bodyPr/>
        <a:lstStyle/>
        <a:p>
          <a:endParaRPr lang="zh-CN" altLang="en-US">
            <a:latin typeface="微软雅黑" panose="020B0503020204020204" pitchFamily="34" charset="-122"/>
            <a:ea typeface="微软雅黑" panose="020B0503020204020204" pitchFamily="34" charset="-122"/>
          </a:endParaRPr>
        </a:p>
      </dgm:t>
    </dgm:pt>
    <dgm:pt modelId="{C07695B0-5671-4B95-AF54-A9C57A5EEC6F}" type="sibTrans" cxnId="{3821136D-D3C2-4C08-ACE0-F2C8F1293F10}">
      <dgm:prSet/>
      <dgm:spPr/>
      <dgm:t>
        <a:bodyPr/>
        <a:lstStyle/>
        <a:p>
          <a:endParaRPr lang="zh-CN" altLang="en-US">
            <a:latin typeface="微软雅黑" panose="020B0503020204020204" pitchFamily="34" charset="-122"/>
            <a:ea typeface="微软雅黑" panose="020B0503020204020204" pitchFamily="34" charset="-122"/>
          </a:endParaRPr>
        </a:p>
      </dgm:t>
    </dgm:pt>
    <dgm:pt modelId="{A5692AC3-D7F9-4CA4-A1B9-DBB9E94F4E1D}">
      <dgm:prSet/>
      <dgm:spPr/>
      <dgm:t>
        <a:bodyPr/>
        <a:lstStyle/>
        <a:p>
          <a:pPr rtl="0"/>
          <a:r>
            <a:rPr lang="en-US" dirty="0" smtClean="0">
              <a:latin typeface="微软雅黑" panose="020B0503020204020204" pitchFamily="34" charset="-122"/>
              <a:ea typeface="微软雅黑" panose="020B0503020204020204" pitchFamily="34" charset="-122"/>
            </a:rPr>
            <a:t>MAC</a:t>
          </a:r>
          <a:r>
            <a:rPr lang="zh-CN" dirty="0" smtClean="0">
              <a:latin typeface="微软雅黑" panose="020B0503020204020204" pitchFamily="34" charset="-122"/>
              <a:ea typeface="微软雅黑" panose="020B0503020204020204" pitchFamily="34" charset="-122"/>
            </a:rPr>
            <a:t>和</a:t>
          </a:r>
          <a:r>
            <a:rPr lang="zh-CN" altLang="en-US" dirty="0" smtClean="0">
              <a:latin typeface="微软雅黑" panose="020B0503020204020204" pitchFamily="34" charset="-122"/>
              <a:ea typeface="微软雅黑" panose="020B0503020204020204" pitchFamily="34" charset="-122"/>
            </a:rPr>
            <a:t>散列函数的</a:t>
          </a:r>
          <a:r>
            <a:rPr lang="zh-CN" dirty="0" smtClean="0">
              <a:latin typeface="微软雅黑" panose="020B0503020204020204" pitchFamily="34" charset="-122"/>
              <a:ea typeface="微软雅黑" panose="020B0503020204020204" pitchFamily="34" charset="-122"/>
            </a:rPr>
            <a:t>基本使用方式</a:t>
          </a:r>
          <a:endParaRPr lang="zh-CN" dirty="0">
            <a:latin typeface="微软雅黑" panose="020B0503020204020204" pitchFamily="34" charset="-122"/>
            <a:ea typeface="微软雅黑" panose="020B0503020204020204" pitchFamily="34" charset="-122"/>
          </a:endParaRPr>
        </a:p>
      </dgm:t>
    </dgm:pt>
    <dgm:pt modelId="{4326A441-E9DC-42AE-8E66-25D5D18E25A6}" type="parTrans" cxnId="{C98014B2-B374-4D14-9363-00647FEAF024}">
      <dgm:prSet/>
      <dgm:spPr/>
      <dgm:t>
        <a:bodyPr/>
        <a:lstStyle/>
        <a:p>
          <a:endParaRPr lang="zh-CN" altLang="en-US">
            <a:latin typeface="微软雅黑" panose="020B0503020204020204" pitchFamily="34" charset="-122"/>
            <a:ea typeface="微软雅黑" panose="020B0503020204020204" pitchFamily="34" charset="-122"/>
          </a:endParaRPr>
        </a:p>
      </dgm:t>
    </dgm:pt>
    <dgm:pt modelId="{56F01EBE-1642-4A2E-B86A-F6AF116920B3}" type="sibTrans" cxnId="{C98014B2-B374-4D14-9363-00647FEAF024}">
      <dgm:prSet/>
      <dgm:spPr/>
      <dgm:t>
        <a:bodyPr/>
        <a:lstStyle/>
        <a:p>
          <a:endParaRPr lang="zh-CN" altLang="en-US">
            <a:latin typeface="微软雅黑" panose="020B0503020204020204" pitchFamily="34" charset="-122"/>
            <a:ea typeface="微软雅黑" panose="020B0503020204020204" pitchFamily="34" charset="-122"/>
          </a:endParaRPr>
        </a:p>
      </dgm:t>
    </dgm:pt>
    <dgm:pt modelId="{881BC58E-5C49-4DF2-976F-4EBDB3CE5889}">
      <dgm:prSet/>
      <dgm:spPr/>
      <dgm:t>
        <a:bodyPr/>
        <a:lstStyle/>
        <a:p>
          <a:pPr rtl="0"/>
          <a:r>
            <a:rPr lang="zh-CN" dirty="0" smtClean="0">
              <a:latin typeface="微软雅黑" panose="020B0503020204020204" pitchFamily="34" charset="-122"/>
              <a:ea typeface="微软雅黑" panose="020B0503020204020204" pitchFamily="34" charset="-122"/>
            </a:rPr>
            <a:t>第</a:t>
          </a:r>
          <a:r>
            <a:rPr lang="zh-CN" altLang="en-US" dirty="0" smtClean="0">
              <a:latin typeface="微软雅黑" panose="020B0503020204020204" pitchFamily="34" charset="-122"/>
              <a:ea typeface="微软雅黑" panose="020B0503020204020204" pitchFamily="34" charset="-122"/>
            </a:rPr>
            <a:t>三</a:t>
          </a:r>
          <a:r>
            <a:rPr lang="zh-CN" dirty="0" smtClean="0">
              <a:latin typeface="微软雅黑" panose="020B0503020204020204" pitchFamily="34" charset="-122"/>
              <a:ea typeface="微软雅黑" panose="020B0503020204020204" pitchFamily="34" charset="-122"/>
            </a:rPr>
            <a:t>节 </a:t>
          </a:r>
          <a:r>
            <a:rPr lang="zh-CN" altLang="en-US" dirty="0" smtClean="0">
              <a:latin typeface="微软雅黑" panose="020B0503020204020204" pitchFamily="34" charset="-122"/>
              <a:ea typeface="微软雅黑" panose="020B0503020204020204" pitchFamily="34" charset="-122"/>
            </a:rPr>
            <a:t>消息认证</a:t>
          </a:r>
          <a:r>
            <a:rPr lang="zh-CN" dirty="0" smtClean="0">
              <a:latin typeface="微软雅黑" panose="020B0503020204020204" pitchFamily="34" charset="-122"/>
              <a:ea typeface="微软雅黑" panose="020B0503020204020204" pitchFamily="34" charset="-122"/>
            </a:rPr>
            <a:t>算法</a:t>
          </a:r>
          <a:endParaRPr lang="zh-CN"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6D50F23-4745-4A18-AD77-22C5D9F2F064}" type="parTrans" cxnId="{436F36A2-ED5B-4FF8-B6BA-2579FEEC3843}">
      <dgm:prSet/>
      <dgm:spPr/>
      <dgm:t>
        <a:bodyPr/>
        <a:lstStyle/>
        <a:p>
          <a:endParaRPr lang="zh-CN" altLang="en-US">
            <a:latin typeface="微软雅黑" panose="020B0503020204020204" pitchFamily="34" charset="-122"/>
            <a:ea typeface="微软雅黑" panose="020B0503020204020204" pitchFamily="34" charset="-122"/>
          </a:endParaRPr>
        </a:p>
      </dgm:t>
    </dgm:pt>
    <dgm:pt modelId="{48B44C00-EE00-4D44-A8C8-64A45D0C9F31}" type="sibTrans" cxnId="{436F36A2-ED5B-4FF8-B6BA-2579FEEC3843}">
      <dgm:prSet/>
      <dgm:spPr/>
      <dgm:t>
        <a:bodyPr/>
        <a:lstStyle/>
        <a:p>
          <a:endParaRPr lang="zh-CN" altLang="en-US">
            <a:latin typeface="微软雅黑" panose="020B0503020204020204" pitchFamily="34" charset="-122"/>
            <a:ea typeface="微软雅黑" panose="020B0503020204020204" pitchFamily="34" charset="-122"/>
          </a:endParaRPr>
        </a:p>
      </dgm:t>
    </dgm:pt>
    <dgm:pt modelId="{327FBAB7-E3B7-490D-8513-57CABD1CA824}">
      <dgm:prSet/>
      <dgm:spPr/>
      <dgm:t>
        <a:bodyPr/>
        <a:lstStyle/>
        <a:p>
          <a:pPr rtl="0"/>
          <a:r>
            <a:rPr lang="en-US" dirty="0" smtClean="0">
              <a:latin typeface="微软雅黑" panose="020B0503020204020204" pitchFamily="34" charset="-122"/>
              <a:ea typeface="微软雅黑" panose="020B0503020204020204" pitchFamily="34" charset="-122"/>
            </a:rPr>
            <a:t>MD5</a:t>
          </a:r>
          <a:r>
            <a:rPr lang="zh-CN" altLang="en-US"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SHA</a:t>
          </a:r>
          <a:endParaRPr lang="zh-CN" dirty="0">
            <a:latin typeface="微软雅黑" panose="020B0503020204020204" pitchFamily="34" charset="-122"/>
            <a:ea typeface="微软雅黑" panose="020B0503020204020204" pitchFamily="34" charset="-122"/>
          </a:endParaRPr>
        </a:p>
      </dgm:t>
    </dgm:pt>
    <dgm:pt modelId="{9EE4577F-B8E8-4EFF-B25A-8324848A62F0}" type="parTrans" cxnId="{6E729D56-9295-4069-8154-3791B582767F}">
      <dgm:prSet/>
      <dgm:spPr/>
      <dgm:t>
        <a:bodyPr/>
        <a:lstStyle/>
        <a:p>
          <a:endParaRPr lang="zh-CN" altLang="en-US">
            <a:latin typeface="微软雅黑" panose="020B0503020204020204" pitchFamily="34" charset="-122"/>
            <a:ea typeface="微软雅黑" panose="020B0503020204020204" pitchFamily="34" charset="-122"/>
          </a:endParaRPr>
        </a:p>
      </dgm:t>
    </dgm:pt>
    <dgm:pt modelId="{EC21ED59-DB5A-46B2-93F0-C6F79F2B52DD}" type="sibTrans" cxnId="{6E729D56-9295-4069-8154-3791B582767F}">
      <dgm:prSet/>
      <dgm:spPr/>
      <dgm:t>
        <a:bodyPr/>
        <a:lstStyle/>
        <a:p>
          <a:endParaRPr lang="zh-CN" altLang="en-US">
            <a:latin typeface="微软雅黑" panose="020B0503020204020204" pitchFamily="34" charset="-122"/>
            <a:ea typeface="微软雅黑" panose="020B0503020204020204" pitchFamily="34" charset="-122"/>
          </a:endParaRPr>
        </a:p>
      </dgm:t>
    </dgm:pt>
    <dgm:pt modelId="{7AD447A3-8CB2-4D17-95BC-9FA2324DD9EC}">
      <dgm:prSet/>
      <dgm:spPr/>
      <dgm:t>
        <a:bodyPr/>
        <a:lstStyle/>
        <a:p>
          <a:pPr rtl="0"/>
          <a:r>
            <a:rPr lang="en-US" dirty="0" smtClean="0">
              <a:latin typeface="微软雅黑" panose="020B0503020204020204" pitchFamily="34" charset="-122"/>
              <a:ea typeface="微软雅黑" panose="020B0503020204020204" pitchFamily="34" charset="-122"/>
            </a:rPr>
            <a:t>RIPEMD-160</a:t>
          </a:r>
          <a:r>
            <a:rPr lang="zh-CN" altLang="en-US"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Whirlpool</a:t>
          </a:r>
          <a:endParaRPr lang="zh-CN" dirty="0">
            <a:latin typeface="微软雅黑" panose="020B0503020204020204" pitchFamily="34" charset="-122"/>
            <a:ea typeface="微软雅黑" panose="020B0503020204020204" pitchFamily="34" charset="-122"/>
          </a:endParaRPr>
        </a:p>
      </dgm:t>
    </dgm:pt>
    <dgm:pt modelId="{D6F3099B-DEB6-4FA4-9BCE-C00FC40B3E95}" type="parTrans" cxnId="{634F64A9-9A08-4748-9E0A-4E2839F50768}">
      <dgm:prSet/>
      <dgm:spPr/>
      <dgm:t>
        <a:bodyPr/>
        <a:lstStyle/>
        <a:p>
          <a:endParaRPr lang="zh-CN" altLang="en-US">
            <a:latin typeface="微软雅黑" panose="020B0503020204020204" pitchFamily="34" charset="-122"/>
            <a:ea typeface="微软雅黑" panose="020B0503020204020204" pitchFamily="34" charset="-122"/>
          </a:endParaRPr>
        </a:p>
      </dgm:t>
    </dgm:pt>
    <dgm:pt modelId="{C69E2017-3859-42F5-AA1D-0E0395CD4959}" type="sibTrans" cxnId="{634F64A9-9A08-4748-9E0A-4E2839F50768}">
      <dgm:prSet/>
      <dgm:spPr/>
      <dgm:t>
        <a:bodyPr/>
        <a:lstStyle/>
        <a:p>
          <a:endParaRPr lang="zh-CN" altLang="en-US">
            <a:latin typeface="微软雅黑" panose="020B0503020204020204" pitchFamily="34" charset="-122"/>
            <a:ea typeface="微软雅黑" panose="020B0503020204020204" pitchFamily="34" charset="-122"/>
          </a:endParaRPr>
        </a:p>
      </dgm:t>
    </dgm:pt>
    <dgm:pt modelId="{29E933C6-83E6-4B98-90E5-9672E83414EB}">
      <dgm:prSet/>
      <dgm:spPr/>
      <dgm:t>
        <a:bodyPr/>
        <a:lstStyle/>
        <a:p>
          <a:pPr rtl="0"/>
          <a:r>
            <a:rPr lang="en-US" dirty="0" smtClean="0">
              <a:latin typeface="微软雅黑" panose="020B0503020204020204" pitchFamily="34" charset="-122"/>
              <a:ea typeface="微软雅黑" panose="020B0503020204020204" pitchFamily="34" charset="-122"/>
            </a:rPr>
            <a:t>HMAC</a:t>
          </a:r>
          <a:r>
            <a:rPr lang="zh-CN" altLang="en-US"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CMAC</a:t>
          </a:r>
          <a:endParaRPr lang="zh-CN" dirty="0">
            <a:latin typeface="微软雅黑" panose="020B0503020204020204" pitchFamily="34" charset="-122"/>
            <a:ea typeface="微软雅黑" panose="020B0503020204020204" pitchFamily="34" charset="-122"/>
          </a:endParaRPr>
        </a:p>
      </dgm:t>
    </dgm:pt>
    <dgm:pt modelId="{E0B3CEC2-9ACF-4F2C-95EF-14A7B5A63D11}" type="parTrans" cxnId="{705DACE2-CC7E-449D-A2C1-5EA996B94FF0}">
      <dgm:prSet/>
      <dgm:spPr/>
      <dgm:t>
        <a:bodyPr/>
        <a:lstStyle/>
        <a:p>
          <a:endParaRPr lang="zh-CN" altLang="en-US">
            <a:latin typeface="微软雅黑" panose="020B0503020204020204" pitchFamily="34" charset="-122"/>
            <a:ea typeface="微软雅黑" panose="020B0503020204020204" pitchFamily="34" charset="-122"/>
          </a:endParaRPr>
        </a:p>
      </dgm:t>
    </dgm:pt>
    <dgm:pt modelId="{73CEF983-DFFA-4E18-8DCB-4A9BA128ABC9}" type="sibTrans" cxnId="{705DACE2-CC7E-449D-A2C1-5EA996B94FF0}">
      <dgm:prSet/>
      <dgm:spPr/>
      <dgm:t>
        <a:bodyPr/>
        <a:lstStyle/>
        <a:p>
          <a:endParaRPr lang="zh-CN" altLang="en-US">
            <a:latin typeface="微软雅黑" panose="020B0503020204020204" pitchFamily="34" charset="-122"/>
            <a:ea typeface="微软雅黑" panose="020B0503020204020204" pitchFamily="34" charset="-122"/>
          </a:endParaRPr>
        </a:p>
      </dgm:t>
    </dgm:pt>
    <dgm:pt modelId="{4B1DD702-A20B-4B5D-806A-CA53E6E73105}">
      <dgm:prSet/>
      <dgm:spPr/>
      <dgm:t>
        <a:bodyPr/>
        <a:lstStyle/>
        <a:p>
          <a:pPr rtl="0"/>
          <a:r>
            <a:rPr lang="zh-CN" altLang="en-US" dirty="0" smtClean="0">
              <a:latin typeface="微软雅黑" panose="020B0503020204020204" pitchFamily="34" charset="-122"/>
              <a:ea typeface="微软雅黑" panose="020B0503020204020204" pitchFamily="34" charset="-122"/>
            </a:rPr>
            <a:t>第二节 </a:t>
          </a:r>
          <a:r>
            <a:rPr lang="zh-CN" dirty="0" smtClean="0">
              <a:latin typeface="微软雅黑" panose="020B0503020204020204" pitchFamily="34" charset="-122"/>
              <a:ea typeface="微软雅黑" panose="020B0503020204020204" pitchFamily="34" charset="-122"/>
            </a:rPr>
            <a:t>消息认证</a:t>
          </a:r>
          <a:r>
            <a:rPr lang="zh-CN" altLang="en-US" dirty="0" smtClean="0">
              <a:latin typeface="微软雅黑" panose="020B0503020204020204" pitchFamily="34" charset="-122"/>
              <a:ea typeface="微软雅黑" panose="020B0503020204020204" pitchFamily="34" charset="-122"/>
            </a:rPr>
            <a:t>的实现</a:t>
          </a:r>
          <a:endParaRPr lang="zh-CN"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B7264482-6A2F-4434-9125-95EBFDA7529D}" type="parTrans" cxnId="{A6501744-1B2C-463E-B63C-B71998C6ED92}">
      <dgm:prSet/>
      <dgm:spPr/>
      <dgm:t>
        <a:bodyPr/>
        <a:lstStyle/>
        <a:p>
          <a:endParaRPr lang="zh-CN" altLang="en-US"/>
        </a:p>
      </dgm:t>
    </dgm:pt>
    <dgm:pt modelId="{FEC11F79-A321-417E-B070-9CEEDC930EDA}" type="sibTrans" cxnId="{A6501744-1B2C-463E-B63C-B71998C6ED92}">
      <dgm:prSet/>
      <dgm:spPr/>
      <dgm:t>
        <a:bodyPr/>
        <a:lstStyle/>
        <a:p>
          <a:endParaRPr lang="zh-CN" altLang="en-US"/>
        </a:p>
      </dgm:t>
    </dgm:pt>
    <dgm:pt modelId="{FCD99DDB-7DA4-4FE3-B845-19B2FA8B62FA}">
      <dgm:prSet/>
      <dgm:spPr/>
      <dgm:t>
        <a:bodyPr/>
        <a:lstStyle/>
        <a:p>
          <a:pPr rtl="0"/>
          <a:r>
            <a:rPr lang="zh-CN" altLang="en-US" dirty="0" smtClean="0">
              <a:latin typeface="微软雅黑" panose="020B0503020204020204" pitchFamily="34" charset="-122"/>
              <a:ea typeface="微软雅黑" panose="020B0503020204020204" pitchFamily="34" charset="-122"/>
            </a:rPr>
            <a:t>消息认证、数字签名、身份认证</a:t>
          </a:r>
          <a:endParaRPr lang="zh-CN"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FBF9BE5F-127A-4050-8F4D-E2CBC5DC19E3}" type="parTrans" cxnId="{E14D3315-C65F-4F23-9F2B-B69B18CB0EBF}">
      <dgm:prSet/>
      <dgm:spPr/>
      <dgm:t>
        <a:bodyPr/>
        <a:lstStyle/>
        <a:p>
          <a:endParaRPr lang="zh-CN" altLang="en-US"/>
        </a:p>
      </dgm:t>
    </dgm:pt>
    <dgm:pt modelId="{DE7891BF-7E4A-4A48-8739-FE56F1369BCA}" type="sibTrans" cxnId="{E14D3315-C65F-4F23-9F2B-B69B18CB0EBF}">
      <dgm:prSet/>
      <dgm:spPr/>
      <dgm:t>
        <a:bodyPr/>
        <a:lstStyle/>
        <a:p>
          <a:endParaRPr lang="zh-CN" altLang="en-US"/>
        </a:p>
      </dgm:t>
    </dgm:pt>
    <dgm:pt modelId="{A6590710-8608-4AC1-8798-BE5DD16CF8EA}">
      <dgm:prSet/>
      <dgm:spPr/>
      <dgm:t>
        <a:bodyPr/>
        <a:lstStyle/>
        <a:p>
          <a:pPr rtl="0"/>
          <a:r>
            <a:rPr lang="zh-CN" dirty="0" smtClean="0">
              <a:latin typeface="微软雅黑" panose="020B0503020204020204" pitchFamily="34" charset="-122"/>
              <a:ea typeface="微软雅黑" panose="020B0503020204020204" pitchFamily="34" charset="-122"/>
            </a:rPr>
            <a:t>散列函数和</a:t>
          </a:r>
          <a:r>
            <a:rPr lang="en-US" dirty="0" smtClean="0">
              <a:latin typeface="微软雅黑" panose="020B0503020204020204" pitchFamily="34" charset="-122"/>
              <a:ea typeface="微软雅黑" panose="020B0503020204020204" pitchFamily="34" charset="-122"/>
            </a:rPr>
            <a:t>MAC</a:t>
          </a:r>
          <a:r>
            <a:rPr lang="zh-CN" dirty="0" smtClean="0">
              <a:latin typeface="微软雅黑" panose="020B0503020204020204" pitchFamily="34" charset="-122"/>
              <a:ea typeface="微软雅黑" panose="020B0503020204020204" pitchFamily="34" charset="-122"/>
            </a:rPr>
            <a:t>的安全性，生日攻击</a:t>
          </a:r>
          <a:endParaRPr lang="zh-CN" dirty="0">
            <a:latin typeface="微软雅黑" panose="020B0503020204020204" pitchFamily="34" charset="-122"/>
            <a:ea typeface="微软雅黑" panose="020B0503020204020204" pitchFamily="34" charset="-122"/>
          </a:endParaRPr>
        </a:p>
      </dgm:t>
    </dgm:pt>
    <dgm:pt modelId="{5EC234ED-F55E-4F20-BF13-402C19004DF0}" type="parTrans" cxnId="{4BECC7F1-EC7D-4CB1-924F-9047BF01F94F}">
      <dgm:prSet/>
      <dgm:spPr/>
      <dgm:t>
        <a:bodyPr/>
        <a:lstStyle/>
        <a:p>
          <a:endParaRPr lang="zh-CN" altLang="en-US"/>
        </a:p>
      </dgm:t>
    </dgm:pt>
    <dgm:pt modelId="{5CA6C9FE-84AA-4A5C-8528-2CBA0036B4DE}" type="sibTrans" cxnId="{4BECC7F1-EC7D-4CB1-924F-9047BF01F94F}">
      <dgm:prSet/>
      <dgm:spPr/>
      <dgm:t>
        <a:bodyPr/>
        <a:lstStyle/>
        <a:p>
          <a:endParaRPr lang="zh-CN" altLang="en-US"/>
        </a:p>
      </dgm:t>
    </dgm:pt>
    <dgm:pt modelId="{E0004E48-E1CD-4F80-9FBD-EBB8D68FF1EC}">
      <dgm:prSet/>
      <dgm:spPr/>
      <dgm:t>
        <a:bodyPr/>
        <a:lstStyle/>
        <a:p>
          <a:pPr rtl="0"/>
          <a:r>
            <a:rPr lang="zh-CN" altLang="en-US" dirty="0" smtClean="0">
              <a:latin typeface="微软雅黑" panose="020B0503020204020204" pitchFamily="34" charset="-122"/>
              <a:ea typeface="微软雅黑" panose="020B0503020204020204" pitchFamily="34" charset="-122"/>
            </a:rPr>
            <a:t>时间标记、多重签名、签名与加密的顺序</a:t>
          </a:r>
          <a:endParaRPr lang="zh-CN" dirty="0">
            <a:latin typeface="微软雅黑" panose="020B0503020204020204" pitchFamily="34" charset="-122"/>
            <a:ea typeface="微软雅黑" panose="020B0503020204020204" pitchFamily="34" charset="-122"/>
          </a:endParaRPr>
        </a:p>
      </dgm:t>
    </dgm:pt>
    <dgm:pt modelId="{6130960E-CA7B-4796-8E04-F4D9EC5E0677}">
      <dgm:prSet/>
      <dgm:spPr/>
      <dgm:t>
        <a:bodyPr/>
        <a:lstStyle/>
        <a:p>
          <a:pPr rtl="0"/>
          <a:r>
            <a:rPr lang="zh-CN" dirty="0" smtClean="0">
              <a:latin typeface="微软雅黑" panose="020B0503020204020204" pitchFamily="34" charset="-122"/>
              <a:ea typeface="微软雅黑" panose="020B0503020204020204" pitchFamily="34" charset="-122"/>
            </a:rPr>
            <a:t>直接数字签名、仲裁数字签名</a:t>
          </a:r>
          <a:endParaRPr lang="zh-CN" dirty="0">
            <a:latin typeface="微软雅黑" panose="020B0503020204020204" pitchFamily="34" charset="-122"/>
            <a:ea typeface="微软雅黑" panose="020B0503020204020204" pitchFamily="34" charset="-122"/>
          </a:endParaRPr>
        </a:p>
      </dgm:t>
    </dgm:pt>
    <dgm:pt modelId="{49B87739-A947-4514-B4BC-A4054325EF3F}">
      <dgm:prSet/>
      <dgm:spPr/>
      <dgm:t>
        <a:bodyPr/>
        <a:lstStyle/>
        <a:p>
          <a:pPr rtl="0"/>
          <a:r>
            <a:rPr lang="zh-CN" dirty="0" smtClean="0">
              <a:latin typeface="微软雅黑" panose="020B0503020204020204" pitchFamily="34" charset="-122"/>
              <a:ea typeface="微软雅黑" panose="020B0503020204020204" pitchFamily="34" charset="-122"/>
            </a:rPr>
            <a:t>第</a:t>
          </a:r>
          <a:r>
            <a:rPr lang="zh-CN" altLang="en-US" dirty="0" smtClean="0">
              <a:latin typeface="微软雅黑" panose="020B0503020204020204" pitchFamily="34" charset="-122"/>
              <a:ea typeface="微软雅黑" panose="020B0503020204020204" pitchFamily="34" charset="-122"/>
            </a:rPr>
            <a:t>四</a:t>
          </a:r>
          <a:r>
            <a:rPr lang="zh-CN" dirty="0" smtClean="0">
              <a:latin typeface="微软雅黑" panose="020B0503020204020204" pitchFamily="34" charset="-122"/>
              <a:ea typeface="微软雅黑" panose="020B0503020204020204" pitchFamily="34" charset="-122"/>
            </a:rPr>
            <a:t>节 数字签名</a:t>
          </a:r>
          <a:r>
            <a:rPr lang="zh-CN" altLang="en-US" dirty="0" smtClean="0">
              <a:latin typeface="微软雅黑" panose="020B0503020204020204" pitchFamily="34" charset="-122"/>
              <a:ea typeface="微软雅黑" panose="020B0503020204020204" pitchFamily="34" charset="-122"/>
            </a:rPr>
            <a:t>的实现</a:t>
          </a:r>
          <a:endParaRPr lang="zh-CN" dirty="0">
            <a:latin typeface="微软雅黑" panose="020B0503020204020204" pitchFamily="34" charset="-122"/>
            <a:ea typeface="微软雅黑" panose="020B0503020204020204" pitchFamily="34" charset="-122"/>
          </a:endParaRPr>
        </a:p>
      </dgm:t>
    </dgm:pt>
    <dgm:pt modelId="{56283B22-6B95-4E57-952E-F8099DA611BD}" type="sibTrans" cxnId="{7BBC808A-386E-4B50-B39D-6D3C3A14F6F1}">
      <dgm:prSet/>
      <dgm:spPr/>
      <dgm:t>
        <a:bodyPr/>
        <a:lstStyle/>
        <a:p>
          <a:endParaRPr lang="zh-CN" altLang="en-US"/>
        </a:p>
      </dgm:t>
    </dgm:pt>
    <dgm:pt modelId="{136F2BCF-FC99-4F22-9A02-BF4126F54B06}" type="parTrans" cxnId="{7BBC808A-386E-4B50-B39D-6D3C3A14F6F1}">
      <dgm:prSet/>
      <dgm:spPr/>
      <dgm:t>
        <a:bodyPr/>
        <a:lstStyle/>
        <a:p>
          <a:endParaRPr lang="zh-CN" altLang="en-US"/>
        </a:p>
      </dgm:t>
    </dgm:pt>
    <dgm:pt modelId="{B2121484-68D9-4B6E-A40C-04EE8F10D170}" type="sibTrans" cxnId="{FFAB16AE-9484-4320-9D0E-D9782FEF91C1}">
      <dgm:prSet/>
      <dgm:spPr/>
      <dgm:t>
        <a:bodyPr/>
        <a:lstStyle/>
        <a:p>
          <a:endParaRPr lang="zh-CN" altLang="en-US"/>
        </a:p>
      </dgm:t>
    </dgm:pt>
    <dgm:pt modelId="{D4741CED-0263-47DB-8393-1AEB5682BF95}" type="parTrans" cxnId="{FFAB16AE-9484-4320-9D0E-D9782FEF91C1}">
      <dgm:prSet/>
      <dgm:spPr/>
      <dgm:t>
        <a:bodyPr/>
        <a:lstStyle/>
        <a:p>
          <a:endParaRPr lang="zh-CN" altLang="en-US"/>
        </a:p>
      </dgm:t>
    </dgm:pt>
    <dgm:pt modelId="{65578875-CD06-4BF4-AE5B-B01BE83E02CD}" type="sibTrans" cxnId="{396AADC3-0170-410D-9201-531120CC1C03}">
      <dgm:prSet/>
      <dgm:spPr/>
      <dgm:t>
        <a:bodyPr/>
        <a:lstStyle/>
        <a:p>
          <a:endParaRPr lang="zh-CN" altLang="en-US"/>
        </a:p>
      </dgm:t>
    </dgm:pt>
    <dgm:pt modelId="{73326C16-5D35-4F2D-9D97-11496AEE76FF}" type="parTrans" cxnId="{396AADC3-0170-410D-9201-531120CC1C03}">
      <dgm:prSet/>
      <dgm:spPr/>
      <dgm:t>
        <a:bodyPr/>
        <a:lstStyle/>
        <a:p>
          <a:endParaRPr lang="zh-CN" altLang="en-US"/>
        </a:p>
      </dgm:t>
    </dgm:pt>
    <dgm:pt modelId="{FCC6C40A-D3EA-4D08-AD49-2F6917C2A7D7}" type="pres">
      <dgm:prSet presAssocID="{77C724CF-F5D0-4097-B7DC-6CA76385F26E}" presName="linear" presStyleCnt="0">
        <dgm:presLayoutVars>
          <dgm:animLvl val="lvl"/>
          <dgm:resizeHandles val="exact"/>
        </dgm:presLayoutVars>
      </dgm:prSet>
      <dgm:spPr/>
      <dgm:t>
        <a:bodyPr/>
        <a:lstStyle/>
        <a:p>
          <a:endParaRPr lang="zh-CN" altLang="en-US"/>
        </a:p>
      </dgm:t>
    </dgm:pt>
    <dgm:pt modelId="{CC3278D6-5357-4075-A70D-8A4229924793}" type="pres">
      <dgm:prSet presAssocID="{14DE58F5-36B3-4BFC-9279-1EAE9395A289}" presName="parentText" presStyleLbl="node1" presStyleIdx="0" presStyleCnt="4">
        <dgm:presLayoutVars>
          <dgm:chMax val="0"/>
          <dgm:bulletEnabled val="1"/>
        </dgm:presLayoutVars>
      </dgm:prSet>
      <dgm:spPr/>
      <dgm:t>
        <a:bodyPr/>
        <a:lstStyle/>
        <a:p>
          <a:endParaRPr lang="zh-CN" altLang="en-US"/>
        </a:p>
      </dgm:t>
    </dgm:pt>
    <dgm:pt modelId="{B3ECC4B0-3AC3-4304-8FC4-2BF4DE4CFC26}" type="pres">
      <dgm:prSet presAssocID="{14DE58F5-36B3-4BFC-9279-1EAE9395A289}" presName="childText" presStyleLbl="revTx" presStyleIdx="0" presStyleCnt="4">
        <dgm:presLayoutVars>
          <dgm:bulletEnabled val="1"/>
        </dgm:presLayoutVars>
      </dgm:prSet>
      <dgm:spPr/>
      <dgm:t>
        <a:bodyPr/>
        <a:lstStyle/>
        <a:p>
          <a:endParaRPr lang="zh-CN" altLang="en-US"/>
        </a:p>
      </dgm:t>
    </dgm:pt>
    <dgm:pt modelId="{2F210DEA-7D15-4C9B-B87A-6FA318639A20}" type="pres">
      <dgm:prSet presAssocID="{4B1DD702-A20B-4B5D-806A-CA53E6E73105}" presName="parentText" presStyleLbl="node1" presStyleIdx="1" presStyleCnt="4">
        <dgm:presLayoutVars>
          <dgm:chMax val="0"/>
          <dgm:bulletEnabled val="1"/>
        </dgm:presLayoutVars>
      </dgm:prSet>
      <dgm:spPr/>
      <dgm:t>
        <a:bodyPr/>
        <a:lstStyle/>
        <a:p>
          <a:endParaRPr lang="zh-CN" altLang="en-US"/>
        </a:p>
      </dgm:t>
    </dgm:pt>
    <dgm:pt modelId="{EC073BBD-0405-41A6-9DD8-885841951C37}" type="pres">
      <dgm:prSet presAssocID="{4B1DD702-A20B-4B5D-806A-CA53E6E73105}" presName="childText" presStyleLbl="revTx" presStyleIdx="1" presStyleCnt="4">
        <dgm:presLayoutVars>
          <dgm:bulletEnabled val="1"/>
        </dgm:presLayoutVars>
      </dgm:prSet>
      <dgm:spPr/>
      <dgm:t>
        <a:bodyPr/>
        <a:lstStyle/>
        <a:p>
          <a:endParaRPr lang="zh-CN" altLang="en-US"/>
        </a:p>
      </dgm:t>
    </dgm:pt>
    <dgm:pt modelId="{F0C4FF41-EB19-4AB8-AEF4-315E99D61907}" type="pres">
      <dgm:prSet presAssocID="{881BC58E-5C49-4DF2-976F-4EBDB3CE5889}" presName="parentText" presStyleLbl="node1" presStyleIdx="2" presStyleCnt="4">
        <dgm:presLayoutVars>
          <dgm:chMax val="0"/>
          <dgm:bulletEnabled val="1"/>
        </dgm:presLayoutVars>
      </dgm:prSet>
      <dgm:spPr/>
      <dgm:t>
        <a:bodyPr/>
        <a:lstStyle/>
        <a:p>
          <a:endParaRPr lang="zh-CN" altLang="en-US"/>
        </a:p>
      </dgm:t>
    </dgm:pt>
    <dgm:pt modelId="{E3EDCA5A-BAC8-42F6-8DDB-9F40EBB794BB}" type="pres">
      <dgm:prSet presAssocID="{881BC58E-5C49-4DF2-976F-4EBDB3CE5889}" presName="childText" presStyleLbl="revTx" presStyleIdx="2" presStyleCnt="4">
        <dgm:presLayoutVars>
          <dgm:bulletEnabled val="1"/>
        </dgm:presLayoutVars>
      </dgm:prSet>
      <dgm:spPr/>
      <dgm:t>
        <a:bodyPr/>
        <a:lstStyle/>
        <a:p>
          <a:endParaRPr lang="zh-CN" altLang="en-US"/>
        </a:p>
      </dgm:t>
    </dgm:pt>
    <dgm:pt modelId="{59EFD60B-172F-436C-BD0D-69C5E3461624}" type="pres">
      <dgm:prSet presAssocID="{49B87739-A947-4514-B4BC-A4054325EF3F}" presName="parentText" presStyleLbl="node1" presStyleIdx="3" presStyleCnt="4">
        <dgm:presLayoutVars>
          <dgm:chMax val="0"/>
          <dgm:bulletEnabled val="1"/>
        </dgm:presLayoutVars>
      </dgm:prSet>
      <dgm:spPr/>
      <dgm:t>
        <a:bodyPr/>
        <a:lstStyle/>
        <a:p>
          <a:endParaRPr lang="zh-CN" altLang="en-US"/>
        </a:p>
      </dgm:t>
    </dgm:pt>
    <dgm:pt modelId="{696B0B6A-6294-4E68-B3D2-011A61E1972E}" type="pres">
      <dgm:prSet presAssocID="{49B87739-A947-4514-B4BC-A4054325EF3F}" presName="childText" presStyleLbl="revTx" presStyleIdx="3" presStyleCnt="4">
        <dgm:presLayoutVars>
          <dgm:bulletEnabled val="1"/>
        </dgm:presLayoutVars>
      </dgm:prSet>
      <dgm:spPr/>
      <dgm:t>
        <a:bodyPr/>
        <a:lstStyle/>
        <a:p>
          <a:endParaRPr lang="zh-CN" altLang="en-US"/>
        </a:p>
      </dgm:t>
    </dgm:pt>
  </dgm:ptLst>
  <dgm:cxnLst>
    <dgm:cxn modelId="{3821136D-D3C2-4C08-ACE0-F2C8F1293F10}" srcId="{4B1DD702-A20B-4B5D-806A-CA53E6E73105}" destId="{BB3ABECA-92A9-40A6-9DAB-5E3B1A34752F}" srcOrd="0" destOrd="0" parTransId="{051E7609-E760-4860-93D8-1690CC50BB19}" sibTransId="{C07695B0-5671-4B95-AF54-A9C57A5EEC6F}"/>
    <dgm:cxn modelId="{CC78475C-85CC-4BDE-A4EC-47BC8521AB1C}" type="presOf" srcId="{A6590710-8608-4AC1-8798-BE5DD16CF8EA}" destId="{EC073BBD-0405-41A6-9DD8-885841951C37}" srcOrd="0" destOrd="2" presId="urn:microsoft.com/office/officeart/2005/8/layout/vList2"/>
    <dgm:cxn modelId="{3AD1D3AF-597D-47E8-ADD3-C451F78286B6}" type="presOf" srcId="{77C724CF-F5D0-4097-B7DC-6CA76385F26E}" destId="{FCC6C40A-D3EA-4D08-AD49-2F6917C2A7D7}" srcOrd="0" destOrd="0" presId="urn:microsoft.com/office/officeart/2005/8/layout/vList2"/>
    <dgm:cxn modelId="{880B0772-A571-4DDD-A322-7E72C230B130}" type="presOf" srcId="{A5692AC3-D7F9-4CA4-A1B9-DBB9E94F4E1D}" destId="{EC073BBD-0405-41A6-9DD8-885841951C37}" srcOrd="0" destOrd="1" presId="urn:microsoft.com/office/officeart/2005/8/layout/vList2"/>
    <dgm:cxn modelId="{6E729D56-9295-4069-8154-3791B582767F}" srcId="{881BC58E-5C49-4DF2-976F-4EBDB3CE5889}" destId="{327FBAB7-E3B7-490D-8513-57CABD1CA824}" srcOrd="0" destOrd="0" parTransId="{9EE4577F-B8E8-4EFF-B25A-8324848A62F0}" sibTransId="{EC21ED59-DB5A-46B2-93F0-C6F79F2B52DD}"/>
    <dgm:cxn modelId="{14BF7577-97FC-4DDD-A503-22CC35D1952F}" type="presOf" srcId="{FCD99DDB-7DA4-4FE3-B845-19B2FA8B62FA}" destId="{B3ECC4B0-3AC3-4304-8FC4-2BF4DE4CFC26}" srcOrd="0" destOrd="0" presId="urn:microsoft.com/office/officeart/2005/8/layout/vList2"/>
    <dgm:cxn modelId="{7D95EA1F-A888-4D00-9080-9A737C846D31}" type="presOf" srcId="{29E933C6-83E6-4B98-90E5-9672E83414EB}" destId="{E3EDCA5A-BAC8-42F6-8DDB-9F40EBB794BB}" srcOrd="0" destOrd="2" presId="urn:microsoft.com/office/officeart/2005/8/layout/vList2"/>
    <dgm:cxn modelId="{634F64A9-9A08-4748-9E0A-4E2839F50768}" srcId="{881BC58E-5C49-4DF2-976F-4EBDB3CE5889}" destId="{7AD447A3-8CB2-4D17-95BC-9FA2324DD9EC}" srcOrd="1" destOrd="0" parTransId="{D6F3099B-DEB6-4FA4-9BCE-C00FC40B3E95}" sibTransId="{C69E2017-3859-42F5-AA1D-0E0395CD4959}"/>
    <dgm:cxn modelId="{396AADC3-0170-410D-9201-531120CC1C03}" srcId="{49B87739-A947-4514-B4BC-A4054325EF3F}" destId="{6130960E-CA7B-4796-8E04-F4D9EC5E0677}" srcOrd="0" destOrd="0" parTransId="{73326C16-5D35-4F2D-9D97-11496AEE76FF}" sibTransId="{65578875-CD06-4BF4-AE5B-B01BE83E02CD}"/>
    <dgm:cxn modelId="{C4233706-9402-4301-9BBC-C6E5333C99FA}" type="presOf" srcId="{7AD447A3-8CB2-4D17-95BC-9FA2324DD9EC}" destId="{E3EDCA5A-BAC8-42F6-8DDB-9F40EBB794BB}" srcOrd="0" destOrd="1" presId="urn:microsoft.com/office/officeart/2005/8/layout/vList2"/>
    <dgm:cxn modelId="{7BBC808A-386E-4B50-B39D-6D3C3A14F6F1}" srcId="{77C724CF-F5D0-4097-B7DC-6CA76385F26E}" destId="{49B87739-A947-4514-B4BC-A4054325EF3F}" srcOrd="3" destOrd="0" parTransId="{136F2BCF-FC99-4F22-9A02-BF4126F54B06}" sibTransId="{56283B22-6B95-4E57-952E-F8099DA611BD}"/>
    <dgm:cxn modelId="{A6501744-1B2C-463E-B63C-B71998C6ED92}" srcId="{77C724CF-F5D0-4097-B7DC-6CA76385F26E}" destId="{4B1DD702-A20B-4B5D-806A-CA53E6E73105}" srcOrd="1" destOrd="0" parTransId="{B7264482-6A2F-4434-9125-95EBFDA7529D}" sibTransId="{FEC11F79-A321-417E-B070-9CEEDC930EDA}"/>
    <dgm:cxn modelId="{FFAB16AE-9484-4320-9D0E-D9782FEF91C1}" srcId="{49B87739-A947-4514-B4BC-A4054325EF3F}" destId="{E0004E48-E1CD-4F80-9FBD-EBB8D68FF1EC}" srcOrd="1" destOrd="0" parTransId="{D4741CED-0263-47DB-8393-1AEB5682BF95}" sibTransId="{B2121484-68D9-4B6E-A40C-04EE8F10D170}"/>
    <dgm:cxn modelId="{153BE8F1-B0BA-47AE-8DF7-54139E0FF740}" type="presOf" srcId="{327FBAB7-E3B7-490D-8513-57CABD1CA824}" destId="{E3EDCA5A-BAC8-42F6-8DDB-9F40EBB794BB}" srcOrd="0" destOrd="0" presId="urn:microsoft.com/office/officeart/2005/8/layout/vList2"/>
    <dgm:cxn modelId="{E14D3315-C65F-4F23-9F2B-B69B18CB0EBF}" srcId="{14DE58F5-36B3-4BFC-9279-1EAE9395A289}" destId="{FCD99DDB-7DA4-4FE3-B845-19B2FA8B62FA}" srcOrd="0" destOrd="0" parTransId="{FBF9BE5F-127A-4050-8F4D-E2CBC5DC19E3}" sibTransId="{DE7891BF-7E4A-4A48-8739-FE56F1369BCA}"/>
    <dgm:cxn modelId="{705DACE2-CC7E-449D-A2C1-5EA996B94FF0}" srcId="{881BC58E-5C49-4DF2-976F-4EBDB3CE5889}" destId="{29E933C6-83E6-4B98-90E5-9672E83414EB}" srcOrd="2" destOrd="0" parTransId="{E0B3CEC2-9ACF-4F2C-95EF-14A7B5A63D11}" sibTransId="{73CEF983-DFFA-4E18-8DCB-4A9BA128ABC9}"/>
    <dgm:cxn modelId="{92E27ED0-833D-411D-B922-D66E04BB57F4}" type="presOf" srcId="{BB3ABECA-92A9-40A6-9DAB-5E3B1A34752F}" destId="{EC073BBD-0405-41A6-9DD8-885841951C37}" srcOrd="0" destOrd="0" presId="urn:microsoft.com/office/officeart/2005/8/layout/vList2"/>
    <dgm:cxn modelId="{6E44C5E6-ADF5-4BD1-BF70-381E6D52B048}" type="presOf" srcId="{881BC58E-5C49-4DF2-976F-4EBDB3CE5889}" destId="{F0C4FF41-EB19-4AB8-AEF4-315E99D61907}" srcOrd="0" destOrd="0" presId="urn:microsoft.com/office/officeart/2005/8/layout/vList2"/>
    <dgm:cxn modelId="{4BECC7F1-EC7D-4CB1-924F-9047BF01F94F}" srcId="{4B1DD702-A20B-4B5D-806A-CA53E6E73105}" destId="{A6590710-8608-4AC1-8798-BE5DD16CF8EA}" srcOrd="2" destOrd="0" parTransId="{5EC234ED-F55E-4F20-BF13-402C19004DF0}" sibTransId="{5CA6C9FE-84AA-4A5C-8528-2CBA0036B4DE}"/>
    <dgm:cxn modelId="{91CAD76D-9D9B-4004-AC99-816F374E7088}" type="presOf" srcId="{E0004E48-E1CD-4F80-9FBD-EBB8D68FF1EC}" destId="{696B0B6A-6294-4E68-B3D2-011A61E1972E}" srcOrd="0" destOrd="1" presId="urn:microsoft.com/office/officeart/2005/8/layout/vList2"/>
    <dgm:cxn modelId="{A7C30BFC-610C-4531-A9B2-D23C1DE28EE0}" srcId="{77C724CF-F5D0-4097-B7DC-6CA76385F26E}" destId="{14DE58F5-36B3-4BFC-9279-1EAE9395A289}" srcOrd="0" destOrd="0" parTransId="{4CE73004-1D49-44B5-A6D4-51451563550D}" sibTransId="{F7566D54-9AB7-4CB8-9FB0-E6F293003D45}"/>
    <dgm:cxn modelId="{C98014B2-B374-4D14-9363-00647FEAF024}" srcId="{4B1DD702-A20B-4B5D-806A-CA53E6E73105}" destId="{A5692AC3-D7F9-4CA4-A1B9-DBB9E94F4E1D}" srcOrd="1" destOrd="0" parTransId="{4326A441-E9DC-42AE-8E66-25D5D18E25A6}" sibTransId="{56F01EBE-1642-4A2E-B86A-F6AF116920B3}"/>
    <dgm:cxn modelId="{BCF314FE-BF77-43A7-8F10-3D85501B8477}" type="presOf" srcId="{6130960E-CA7B-4796-8E04-F4D9EC5E0677}" destId="{696B0B6A-6294-4E68-B3D2-011A61E1972E}" srcOrd="0" destOrd="0" presId="urn:microsoft.com/office/officeart/2005/8/layout/vList2"/>
    <dgm:cxn modelId="{7D4CFBC5-0852-491B-99A3-14E6DD2BD658}" type="presOf" srcId="{14DE58F5-36B3-4BFC-9279-1EAE9395A289}" destId="{CC3278D6-5357-4075-A70D-8A4229924793}" srcOrd="0" destOrd="0" presId="urn:microsoft.com/office/officeart/2005/8/layout/vList2"/>
    <dgm:cxn modelId="{D84EC890-2C53-49E9-A4F0-496EB8A6069F}" type="presOf" srcId="{49B87739-A947-4514-B4BC-A4054325EF3F}" destId="{59EFD60B-172F-436C-BD0D-69C5E3461624}" srcOrd="0" destOrd="0" presId="urn:microsoft.com/office/officeart/2005/8/layout/vList2"/>
    <dgm:cxn modelId="{436F36A2-ED5B-4FF8-B6BA-2579FEEC3843}" srcId="{77C724CF-F5D0-4097-B7DC-6CA76385F26E}" destId="{881BC58E-5C49-4DF2-976F-4EBDB3CE5889}" srcOrd="2" destOrd="0" parTransId="{D6D50F23-4745-4A18-AD77-22C5D9F2F064}" sibTransId="{48B44C00-EE00-4D44-A8C8-64A45D0C9F31}"/>
    <dgm:cxn modelId="{03D6820D-CFD8-4B94-9917-2B6B5DE56DDA}" type="presOf" srcId="{4B1DD702-A20B-4B5D-806A-CA53E6E73105}" destId="{2F210DEA-7D15-4C9B-B87A-6FA318639A20}" srcOrd="0" destOrd="0" presId="urn:microsoft.com/office/officeart/2005/8/layout/vList2"/>
    <dgm:cxn modelId="{FD9211D5-AC47-4A98-9185-D3A7CD59048C}" type="presParOf" srcId="{FCC6C40A-D3EA-4D08-AD49-2F6917C2A7D7}" destId="{CC3278D6-5357-4075-A70D-8A4229924793}" srcOrd="0" destOrd="0" presId="urn:microsoft.com/office/officeart/2005/8/layout/vList2"/>
    <dgm:cxn modelId="{2675EA49-2398-4B55-8557-867786C1DE70}" type="presParOf" srcId="{FCC6C40A-D3EA-4D08-AD49-2F6917C2A7D7}" destId="{B3ECC4B0-3AC3-4304-8FC4-2BF4DE4CFC26}" srcOrd="1" destOrd="0" presId="urn:microsoft.com/office/officeart/2005/8/layout/vList2"/>
    <dgm:cxn modelId="{35D8FD73-9F8D-4E46-A9F6-372D0677B24F}" type="presParOf" srcId="{FCC6C40A-D3EA-4D08-AD49-2F6917C2A7D7}" destId="{2F210DEA-7D15-4C9B-B87A-6FA318639A20}" srcOrd="2" destOrd="0" presId="urn:microsoft.com/office/officeart/2005/8/layout/vList2"/>
    <dgm:cxn modelId="{AF5C230A-C583-4B05-94A6-91F39D152A3A}" type="presParOf" srcId="{FCC6C40A-D3EA-4D08-AD49-2F6917C2A7D7}" destId="{EC073BBD-0405-41A6-9DD8-885841951C37}" srcOrd="3" destOrd="0" presId="urn:microsoft.com/office/officeart/2005/8/layout/vList2"/>
    <dgm:cxn modelId="{6451C8D5-2A7F-4871-8654-92FB00DC01AB}" type="presParOf" srcId="{FCC6C40A-D3EA-4D08-AD49-2F6917C2A7D7}" destId="{F0C4FF41-EB19-4AB8-AEF4-315E99D61907}" srcOrd="4" destOrd="0" presId="urn:microsoft.com/office/officeart/2005/8/layout/vList2"/>
    <dgm:cxn modelId="{DD6383B5-7343-4CD1-9963-9C9335F57900}" type="presParOf" srcId="{FCC6C40A-D3EA-4D08-AD49-2F6917C2A7D7}" destId="{E3EDCA5A-BAC8-42F6-8DDB-9F40EBB794BB}" srcOrd="5" destOrd="0" presId="urn:microsoft.com/office/officeart/2005/8/layout/vList2"/>
    <dgm:cxn modelId="{E519F1C1-4BE4-4261-A7A9-6B74476661D6}" type="presParOf" srcId="{FCC6C40A-D3EA-4D08-AD49-2F6917C2A7D7}" destId="{59EFD60B-172F-436C-BD0D-69C5E3461624}" srcOrd="6" destOrd="0" presId="urn:microsoft.com/office/officeart/2005/8/layout/vList2"/>
    <dgm:cxn modelId="{BED0230C-69E5-4F28-81A7-F758F47E6256}" type="presParOf" srcId="{FCC6C40A-D3EA-4D08-AD49-2F6917C2A7D7}" destId="{696B0B6A-6294-4E68-B3D2-011A61E197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0F634E-D79C-46FF-B4AC-A0B38E92D7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A5CF6CD-5B13-4261-8C98-BD05D6C98D6D}">
      <dgm:prSet/>
      <dgm:spPr/>
      <dgm:t>
        <a:bodyPr/>
        <a:lstStyle/>
        <a:p>
          <a:pPr rtl="0"/>
          <a:r>
            <a:rPr lang="zh-CN" dirty="0" smtClean="0">
              <a:latin typeface="微软雅黑" panose="020B0503020204020204" pitchFamily="34" charset="-122"/>
              <a:ea typeface="微软雅黑" panose="020B0503020204020204" pitchFamily="34" charset="-122"/>
            </a:rPr>
            <a:t>第</a:t>
          </a:r>
          <a:r>
            <a:rPr lang="zh-CN" altLang="en-US" dirty="0" smtClean="0">
              <a:latin typeface="微软雅黑" panose="020B0503020204020204" pitchFamily="34" charset="-122"/>
              <a:ea typeface="微软雅黑" panose="020B0503020204020204" pitchFamily="34" charset="-122"/>
            </a:rPr>
            <a:t>五</a:t>
          </a:r>
          <a:r>
            <a:rPr lang="zh-CN" dirty="0" smtClean="0">
              <a:latin typeface="微软雅黑" panose="020B0503020204020204" pitchFamily="34" charset="-122"/>
              <a:ea typeface="微软雅黑" panose="020B0503020204020204" pitchFamily="34" charset="-122"/>
            </a:rPr>
            <a:t>节 数字签名协议</a:t>
          </a:r>
          <a:endParaRPr lang="zh-CN"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A0D3416E-D6A0-4C60-BF0A-891CFEA4C489}" type="parTrans" cxnId="{D5D48119-2CB6-41E5-9E81-7716EFCBF044}">
      <dgm:prSet/>
      <dgm:spPr/>
      <dgm:t>
        <a:bodyPr/>
        <a:lstStyle/>
        <a:p>
          <a:endParaRPr lang="zh-CN" altLang="en-US">
            <a:latin typeface="微软雅黑" panose="020B0503020204020204" pitchFamily="34" charset="-122"/>
            <a:ea typeface="微软雅黑" panose="020B0503020204020204" pitchFamily="34" charset="-122"/>
          </a:endParaRPr>
        </a:p>
      </dgm:t>
    </dgm:pt>
    <dgm:pt modelId="{961786B5-BE40-474D-B03C-D81E777186C2}" type="sibTrans" cxnId="{D5D48119-2CB6-41E5-9E81-7716EFCBF044}">
      <dgm:prSet/>
      <dgm:spPr/>
      <dgm:t>
        <a:bodyPr/>
        <a:lstStyle/>
        <a:p>
          <a:endParaRPr lang="zh-CN" altLang="en-US">
            <a:latin typeface="微软雅黑" panose="020B0503020204020204" pitchFamily="34" charset="-122"/>
            <a:ea typeface="微软雅黑" panose="020B0503020204020204" pitchFamily="34" charset="-122"/>
          </a:endParaRPr>
        </a:p>
      </dgm:t>
    </dgm:pt>
    <dgm:pt modelId="{C66D7A7C-5773-482A-AE9F-E8E726DF1A4E}">
      <dgm:prSet/>
      <dgm:spPr/>
      <dgm:t>
        <a:bodyPr/>
        <a:lstStyle/>
        <a:p>
          <a:pPr rtl="0"/>
          <a:r>
            <a:rPr lang="en-US" dirty="0" smtClean="0">
              <a:latin typeface="微软雅黑" panose="020B0503020204020204" pitchFamily="34" charset="-122"/>
              <a:ea typeface="微软雅黑" panose="020B0503020204020204" pitchFamily="34" charset="-122"/>
            </a:rPr>
            <a:t>ECC</a:t>
          </a:r>
          <a:r>
            <a:rPr lang="zh-CN" dirty="0" smtClean="0">
              <a:latin typeface="微软雅黑" panose="020B0503020204020204" pitchFamily="34" charset="-122"/>
              <a:ea typeface="微软雅黑" panose="020B0503020204020204" pitchFamily="34" charset="-122"/>
            </a:rPr>
            <a:t>签名</a:t>
          </a:r>
          <a:r>
            <a:rPr lang="zh-CN" altLang="en-US" dirty="0" smtClean="0">
              <a:latin typeface="微软雅黑" panose="020B0503020204020204" pitchFamily="34" charset="-122"/>
              <a:ea typeface="微软雅黑" panose="020B0503020204020204" pitchFamily="34" charset="-122"/>
            </a:rPr>
            <a:t>、</a:t>
          </a:r>
          <a:r>
            <a:rPr lang="zh-CN" dirty="0" smtClean="0">
              <a:latin typeface="微软雅黑" panose="020B0503020204020204" pitchFamily="34" charset="-122"/>
              <a:ea typeface="微软雅黑" panose="020B0503020204020204" pitchFamily="34" charset="-122"/>
            </a:rPr>
            <a:t>数字签名标准</a:t>
          </a:r>
          <a:r>
            <a:rPr lang="en-US" dirty="0" smtClean="0">
              <a:latin typeface="微软雅黑" panose="020B0503020204020204" pitchFamily="34" charset="-122"/>
              <a:ea typeface="微软雅黑" panose="020B0503020204020204" pitchFamily="34" charset="-122"/>
            </a:rPr>
            <a:t>DSS</a:t>
          </a:r>
          <a:endParaRPr lang="zh-CN" dirty="0">
            <a:latin typeface="微软雅黑" panose="020B0503020204020204" pitchFamily="34" charset="-122"/>
            <a:ea typeface="微软雅黑" panose="020B0503020204020204" pitchFamily="34" charset="-122"/>
          </a:endParaRPr>
        </a:p>
      </dgm:t>
    </dgm:pt>
    <dgm:pt modelId="{45DA6011-1C8A-493C-8D5B-CBC06B8E1997}" type="parTrans" cxnId="{777608E4-A929-4680-8DA4-C194A5332A1B}">
      <dgm:prSet/>
      <dgm:spPr/>
      <dgm:t>
        <a:bodyPr/>
        <a:lstStyle/>
        <a:p>
          <a:endParaRPr lang="zh-CN" altLang="en-US">
            <a:latin typeface="微软雅黑" panose="020B0503020204020204" pitchFamily="34" charset="-122"/>
            <a:ea typeface="微软雅黑" panose="020B0503020204020204" pitchFamily="34" charset="-122"/>
          </a:endParaRPr>
        </a:p>
      </dgm:t>
    </dgm:pt>
    <dgm:pt modelId="{66B031BF-6F3C-49CF-851B-AF7FE6B4CB3B}" type="sibTrans" cxnId="{777608E4-A929-4680-8DA4-C194A5332A1B}">
      <dgm:prSet/>
      <dgm:spPr/>
      <dgm:t>
        <a:bodyPr/>
        <a:lstStyle/>
        <a:p>
          <a:endParaRPr lang="zh-CN" altLang="en-US">
            <a:latin typeface="微软雅黑" panose="020B0503020204020204" pitchFamily="34" charset="-122"/>
            <a:ea typeface="微软雅黑" panose="020B0503020204020204" pitchFamily="34" charset="-122"/>
          </a:endParaRPr>
        </a:p>
      </dgm:t>
    </dgm:pt>
    <dgm:pt modelId="{330178A2-866E-4CEA-A8AE-D858DF3E1080}">
      <dgm:prSet/>
      <dgm:spPr/>
      <dgm:t>
        <a:bodyPr/>
        <a:lstStyle/>
        <a:p>
          <a:pPr rtl="0"/>
          <a:r>
            <a:rPr lang="zh-CN" altLang="en-US" dirty="0" smtClean="0">
              <a:latin typeface="微软雅黑" panose="020B0503020204020204" pitchFamily="34" charset="-122"/>
              <a:ea typeface="微软雅黑" panose="020B0503020204020204" pitchFamily="34" charset="-122"/>
            </a:rPr>
            <a:t>第六节 身份认证</a:t>
          </a:r>
          <a:endParaRPr lang="zh-CN"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6D46FDE9-828B-4E46-BFD3-AF5FCC84EABB}" type="parTrans" cxnId="{7BB1BD55-EAEA-4BC7-96AD-6755E0EC3787}">
      <dgm:prSet/>
      <dgm:spPr/>
      <dgm:t>
        <a:bodyPr/>
        <a:lstStyle/>
        <a:p>
          <a:endParaRPr lang="zh-CN" altLang="en-US">
            <a:latin typeface="微软雅黑" panose="020B0503020204020204" pitchFamily="34" charset="-122"/>
            <a:ea typeface="微软雅黑" panose="020B0503020204020204" pitchFamily="34" charset="-122"/>
          </a:endParaRPr>
        </a:p>
      </dgm:t>
    </dgm:pt>
    <dgm:pt modelId="{459B1BE0-AF8E-48C2-9549-0442B68F2410}" type="sibTrans" cxnId="{7BB1BD55-EAEA-4BC7-96AD-6755E0EC3787}">
      <dgm:prSet/>
      <dgm:spPr/>
      <dgm:t>
        <a:bodyPr/>
        <a:lstStyle/>
        <a:p>
          <a:endParaRPr lang="zh-CN" altLang="en-US">
            <a:latin typeface="微软雅黑" panose="020B0503020204020204" pitchFamily="34" charset="-122"/>
            <a:ea typeface="微软雅黑" panose="020B0503020204020204" pitchFamily="34" charset="-122"/>
          </a:endParaRPr>
        </a:p>
      </dgm:t>
    </dgm:pt>
    <dgm:pt modelId="{21244FA0-DE78-4762-BC43-237162700418}">
      <dgm:prSet/>
      <dgm:spPr/>
      <dgm:t>
        <a:bodyPr/>
        <a:lstStyle/>
        <a:p>
          <a:pPr rtl="0"/>
          <a:r>
            <a:rPr lang="en-US" dirty="0" smtClean="0">
              <a:latin typeface="微软雅黑" panose="020B0503020204020204" pitchFamily="34" charset="-122"/>
              <a:ea typeface="微软雅黑" panose="020B0503020204020204" pitchFamily="34" charset="-122"/>
            </a:rPr>
            <a:t>Kerberos</a:t>
          </a:r>
          <a:endParaRPr lang="zh-CN" dirty="0">
            <a:latin typeface="微软雅黑" panose="020B0503020204020204" pitchFamily="34" charset="-122"/>
            <a:ea typeface="微软雅黑" panose="020B0503020204020204" pitchFamily="34" charset="-122"/>
          </a:endParaRPr>
        </a:p>
      </dgm:t>
    </dgm:pt>
    <dgm:pt modelId="{38FFED7D-BB14-4EDB-A11C-D8FCC734594E}" type="parTrans" cxnId="{83A894EB-D91E-4227-AC3E-C4CB12ADB8BA}">
      <dgm:prSet/>
      <dgm:spPr/>
      <dgm:t>
        <a:bodyPr/>
        <a:lstStyle/>
        <a:p>
          <a:endParaRPr lang="zh-CN" altLang="en-US">
            <a:latin typeface="微软雅黑" panose="020B0503020204020204" pitchFamily="34" charset="-122"/>
            <a:ea typeface="微软雅黑" panose="020B0503020204020204" pitchFamily="34" charset="-122"/>
          </a:endParaRPr>
        </a:p>
      </dgm:t>
    </dgm:pt>
    <dgm:pt modelId="{6F08D64D-C23F-440A-8332-908120D64359}" type="sibTrans" cxnId="{83A894EB-D91E-4227-AC3E-C4CB12ADB8BA}">
      <dgm:prSet/>
      <dgm:spPr/>
      <dgm:t>
        <a:bodyPr/>
        <a:lstStyle/>
        <a:p>
          <a:endParaRPr lang="zh-CN" altLang="en-US">
            <a:latin typeface="微软雅黑" panose="020B0503020204020204" pitchFamily="34" charset="-122"/>
            <a:ea typeface="微软雅黑" panose="020B0503020204020204" pitchFamily="34" charset="-122"/>
          </a:endParaRPr>
        </a:p>
      </dgm:t>
    </dgm:pt>
    <dgm:pt modelId="{1D909F1A-04D6-49FF-821D-A3EC34CBEC1D}">
      <dgm:prSet/>
      <dgm:spPr/>
      <dgm:t>
        <a:bodyPr/>
        <a:lstStyle/>
        <a:p>
          <a:pPr rtl="0"/>
          <a:r>
            <a:rPr lang="en-US" dirty="0" smtClean="0">
              <a:latin typeface="微软雅黑" panose="020B0503020204020204" pitchFamily="34" charset="-122"/>
              <a:ea typeface="微软雅黑" panose="020B0503020204020204" pitchFamily="34" charset="-122"/>
            </a:rPr>
            <a:t>RSA</a:t>
          </a:r>
          <a:r>
            <a:rPr lang="zh-CN" dirty="0" smtClean="0">
              <a:latin typeface="微软雅黑" panose="020B0503020204020204" pitchFamily="34" charset="-122"/>
              <a:ea typeface="微软雅黑" panose="020B0503020204020204" pitchFamily="34" charset="-122"/>
            </a:rPr>
            <a:t>签名</a:t>
          </a:r>
          <a:r>
            <a:rPr lang="zh-CN" altLang="en-US" dirty="0" smtClean="0">
              <a:latin typeface="微软雅黑" panose="020B0503020204020204" pitchFamily="34" charset="-122"/>
              <a:ea typeface="微软雅黑" panose="020B0503020204020204" pitchFamily="34" charset="-122"/>
            </a:rPr>
            <a:t>、</a:t>
          </a:r>
          <a:r>
            <a:rPr lang="en-US" dirty="0" err="1" smtClean="0">
              <a:latin typeface="微软雅黑" panose="020B0503020204020204" pitchFamily="34" charset="-122"/>
              <a:ea typeface="微软雅黑" panose="020B0503020204020204" pitchFamily="34" charset="-122"/>
            </a:rPr>
            <a:t>ElGamal</a:t>
          </a:r>
          <a:r>
            <a:rPr lang="zh-CN" dirty="0" smtClean="0">
              <a:latin typeface="微软雅黑" panose="020B0503020204020204" pitchFamily="34" charset="-122"/>
              <a:ea typeface="微软雅黑" panose="020B0503020204020204" pitchFamily="34" charset="-122"/>
            </a:rPr>
            <a:t>签名</a:t>
          </a:r>
          <a:endParaRPr lang="zh-CN" dirty="0">
            <a:latin typeface="微软雅黑" panose="020B0503020204020204" pitchFamily="34" charset="-122"/>
            <a:ea typeface="微软雅黑" panose="020B0503020204020204" pitchFamily="34" charset="-122"/>
          </a:endParaRPr>
        </a:p>
      </dgm:t>
    </dgm:pt>
    <dgm:pt modelId="{D0D89F9E-AF88-4539-8152-3D3E89CBBE90}" type="sibTrans" cxnId="{C4FB4BA5-15C9-411F-AE95-90F2AC2F4F63}">
      <dgm:prSet/>
      <dgm:spPr/>
      <dgm:t>
        <a:bodyPr/>
        <a:lstStyle/>
        <a:p>
          <a:endParaRPr lang="zh-CN" altLang="en-US">
            <a:latin typeface="微软雅黑" panose="020B0503020204020204" pitchFamily="34" charset="-122"/>
            <a:ea typeface="微软雅黑" panose="020B0503020204020204" pitchFamily="34" charset="-122"/>
          </a:endParaRPr>
        </a:p>
      </dgm:t>
    </dgm:pt>
    <dgm:pt modelId="{2935DB24-32C7-4CF8-9285-0E66A83CDCC3}" type="parTrans" cxnId="{C4FB4BA5-15C9-411F-AE95-90F2AC2F4F63}">
      <dgm:prSet/>
      <dgm:spPr/>
      <dgm:t>
        <a:bodyPr/>
        <a:lstStyle/>
        <a:p>
          <a:endParaRPr lang="zh-CN" altLang="en-US">
            <a:latin typeface="微软雅黑" panose="020B0503020204020204" pitchFamily="34" charset="-122"/>
            <a:ea typeface="微软雅黑" panose="020B0503020204020204" pitchFamily="34" charset="-122"/>
          </a:endParaRPr>
        </a:p>
      </dgm:t>
    </dgm:pt>
    <dgm:pt modelId="{D520DAE2-B375-4C43-90EA-C5C3083582D3}">
      <dgm:prSet/>
      <dgm:spPr/>
      <dgm:t>
        <a:bodyPr/>
        <a:lstStyle/>
        <a:p>
          <a:pPr rtl="0"/>
          <a:r>
            <a:rPr lang="zh-CN" dirty="0" smtClean="0">
              <a:latin typeface="微软雅黑" panose="020B0503020204020204" pitchFamily="34" charset="-122"/>
              <a:ea typeface="微软雅黑" panose="020B0503020204020204" pitchFamily="34" charset="-122"/>
            </a:rPr>
            <a:t>第</a:t>
          </a:r>
          <a:r>
            <a:rPr lang="zh-CN" altLang="en-US" dirty="0" smtClean="0">
              <a:latin typeface="微软雅黑" panose="020B0503020204020204" pitchFamily="34" charset="-122"/>
              <a:ea typeface="微软雅黑" panose="020B0503020204020204" pitchFamily="34" charset="-122"/>
            </a:rPr>
            <a:t>七</a:t>
          </a:r>
          <a:r>
            <a:rPr lang="zh-CN" dirty="0" smtClean="0">
              <a:latin typeface="微软雅黑" panose="020B0503020204020204" pitchFamily="34" charset="-122"/>
              <a:ea typeface="微软雅黑" panose="020B0503020204020204" pitchFamily="34" charset="-122"/>
            </a:rPr>
            <a:t>节 认证</a:t>
          </a:r>
          <a:r>
            <a:rPr lang="zh-CN" altLang="en-US" dirty="0" smtClean="0">
              <a:latin typeface="微软雅黑" panose="020B0503020204020204" pitchFamily="34" charset="-122"/>
              <a:ea typeface="微软雅黑" panose="020B0503020204020204" pitchFamily="34" charset="-122"/>
            </a:rPr>
            <a:t>应用实例</a:t>
          </a:r>
          <a:endParaRPr lang="zh-CN"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B551CEE-7B98-4165-9D7F-07A0FE37F41E}" type="parTrans" cxnId="{150C7D64-0636-4DA1-B110-F4B9A077EC48}">
      <dgm:prSet/>
      <dgm:spPr/>
      <dgm:t>
        <a:bodyPr/>
        <a:lstStyle/>
        <a:p>
          <a:endParaRPr lang="zh-CN" altLang="en-US"/>
        </a:p>
      </dgm:t>
    </dgm:pt>
    <dgm:pt modelId="{E4FAE2C6-F744-4F4D-B3D5-F74BC378CE3C}" type="sibTrans" cxnId="{150C7D64-0636-4DA1-B110-F4B9A077EC48}">
      <dgm:prSet/>
      <dgm:spPr/>
      <dgm:t>
        <a:bodyPr/>
        <a:lstStyle/>
        <a:p>
          <a:endParaRPr lang="zh-CN" altLang="en-US"/>
        </a:p>
      </dgm:t>
    </dgm:pt>
    <dgm:pt modelId="{9132CCB4-8E7E-4CE2-98AE-F6D123488F67}">
      <dgm:prSet/>
      <dgm:spPr/>
      <dgm:t>
        <a:bodyPr/>
        <a:lstStyle/>
        <a:p>
          <a:pPr rtl="0"/>
          <a:r>
            <a:rPr lang="zh-CN" altLang="en-US" dirty="0" smtClean="0">
              <a:latin typeface="微软雅黑" panose="020B0503020204020204" pitchFamily="34" charset="-122"/>
              <a:ea typeface="微软雅黑" panose="020B0503020204020204" pitchFamily="34" charset="-122"/>
            </a:rPr>
            <a:t>口令认证、挑战</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响应身份认证、零知识身份认证</a:t>
          </a:r>
          <a:endParaRPr lang="zh-CN"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1C056B2-039E-42EB-9E29-17B187BAF10F}" type="parTrans" cxnId="{76D4DA06-BD01-4324-83FD-A41164D24393}">
      <dgm:prSet/>
      <dgm:spPr/>
      <dgm:t>
        <a:bodyPr/>
        <a:lstStyle/>
        <a:p>
          <a:endParaRPr lang="zh-CN" altLang="en-US"/>
        </a:p>
      </dgm:t>
    </dgm:pt>
    <dgm:pt modelId="{8E3AA4E5-20E8-4F8F-B3AA-0F2A818C1675}" type="sibTrans" cxnId="{76D4DA06-BD01-4324-83FD-A41164D24393}">
      <dgm:prSet/>
      <dgm:spPr/>
      <dgm:t>
        <a:bodyPr/>
        <a:lstStyle/>
        <a:p>
          <a:endParaRPr lang="zh-CN" altLang="en-US"/>
        </a:p>
      </dgm:t>
    </dgm:pt>
    <dgm:pt modelId="{B84AD48A-00D4-4EB7-8DA0-0FA0F624E643}">
      <dgm:prSet/>
      <dgm:spPr/>
      <dgm:t>
        <a:bodyPr/>
        <a:lstStyle/>
        <a:p>
          <a:pPr rtl="0"/>
          <a:r>
            <a:rPr lang="zh-CN" altLang="en-US" dirty="0" smtClean="0">
              <a:latin typeface="微软雅黑" panose="020B0503020204020204" pitchFamily="34" charset="-122"/>
              <a:ea typeface="微软雅黑" panose="020B0503020204020204" pitchFamily="34" charset="-122"/>
            </a:rPr>
            <a:t>针对认证的攻击</a:t>
          </a:r>
          <a:endParaRPr lang="zh-CN" dirty="0">
            <a:latin typeface="微软雅黑" panose="020B0503020204020204" pitchFamily="34" charset="-122"/>
            <a:ea typeface="微软雅黑" panose="020B0503020204020204" pitchFamily="34" charset="-122"/>
          </a:endParaRPr>
        </a:p>
      </dgm:t>
      <dgm:extLst/>
    </dgm:pt>
    <dgm:pt modelId="{C2948BA8-D455-43AB-8476-BFEDF98682F1}" type="parTrans" cxnId="{C39536C0-0C4E-4768-B6B0-373D414FFC58}">
      <dgm:prSet/>
      <dgm:spPr/>
      <dgm:t>
        <a:bodyPr/>
        <a:lstStyle/>
        <a:p>
          <a:endParaRPr lang="zh-CN" altLang="en-US"/>
        </a:p>
      </dgm:t>
    </dgm:pt>
    <dgm:pt modelId="{FAC47442-3689-45EE-9044-32274D493D1F}" type="sibTrans" cxnId="{C39536C0-0C4E-4768-B6B0-373D414FFC58}">
      <dgm:prSet/>
      <dgm:spPr/>
      <dgm:t>
        <a:bodyPr/>
        <a:lstStyle/>
        <a:p>
          <a:endParaRPr lang="zh-CN" altLang="en-US"/>
        </a:p>
      </dgm:t>
    </dgm:pt>
    <dgm:pt modelId="{C1490307-BAFD-4F00-9B71-E672FAF02A13}">
      <dgm:prSet/>
      <dgm:spPr/>
      <dgm:t>
        <a:bodyPr/>
        <a:lstStyle/>
        <a:p>
          <a:pPr rtl="0"/>
          <a:r>
            <a:rPr lang="zh-CN" altLang="en-US" dirty="0" smtClean="0">
              <a:latin typeface="微软雅黑" panose="020B0503020204020204" pitchFamily="34" charset="-122"/>
              <a:ea typeface="微软雅黑" panose="020B0503020204020204" pitchFamily="34" charset="-122"/>
            </a:rPr>
            <a:t>单向认证、双向认证</a:t>
          </a:r>
          <a:endParaRPr lang="zh-CN" dirty="0">
            <a:latin typeface="微软雅黑" panose="020B0503020204020204" pitchFamily="34" charset="-122"/>
            <a:ea typeface="微软雅黑" panose="020B0503020204020204" pitchFamily="34" charset="-122"/>
          </a:endParaRPr>
        </a:p>
      </dgm:t>
      <dgm:extLst/>
    </dgm:pt>
    <dgm:pt modelId="{CDC2EF2F-082C-41C4-AB0B-22E473E10E66}" type="parTrans" cxnId="{E25AD3B9-F355-4AB4-A89C-B47DBBEE5692}">
      <dgm:prSet/>
      <dgm:spPr/>
      <dgm:t>
        <a:bodyPr/>
        <a:lstStyle/>
        <a:p>
          <a:endParaRPr lang="zh-CN" altLang="en-US"/>
        </a:p>
      </dgm:t>
    </dgm:pt>
    <dgm:pt modelId="{B6A1C874-ED26-4364-99D9-11E0C4268775}" type="sibTrans" cxnId="{E25AD3B9-F355-4AB4-A89C-B47DBBEE5692}">
      <dgm:prSet/>
      <dgm:spPr/>
      <dgm:t>
        <a:bodyPr/>
        <a:lstStyle/>
        <a:p>
          <a:endParaRPr lang="zh-CN" altLang="en-US"/>
        </a:p>
      </dgm:t>
    </dgm:pt>
    <dgm:pt modelId="{B41952E0-CAB1-4432-B5AB-634EEA766A99}" type="pres">
      <dgm:prSet presAssocID="{680F634E-D79C-46FF-B4AC-A0B38E92D7EF}" presName="linear" presStyleCnt="0">
        <dgm:presLayoutVars>
          <dgm:animLvl val="lvl"/>
          <dgm:resizeHandles val="exact"/>
        </dgm:presLayoutVars>
      </dgm:prSet>
      <dgm:spPr/>
      <dgm:t>
        <a:bodyPr/>
        <a:lstStyle/>
        <a:p>
          <a:endParaRPr lang="zh-CN" altLang="en-US"/>
        </a:p>
      </dgm:t>
    </dgm:pt>
    <dgm:pt modelId="{E6A48F19-78F5-492D-BCFE-3BA5D676A8FA}" type="pres">
      <dgm:prSet presAssocID="{3A5CF6CD-5B13-4261-8C98-BD05D6C98D6D}" presName="parentText" presStyleLbl="node1" presStyleIdx="0" presStyleCnt="3">
        <dgm:presLayoutVars>
          <dgm:chMax val="0"/>
          <dgm:bulletEnabled val="1"/>
        </dgm:presLayoutVars>
      </dgm:prSet>
      <dgm:spPr/>
      <dgm:t>
        <a:bodyPr/>
        <a:lstStyle/>
        <a:p>
          <a:endParaRPr lang="zh-CN" altLang="en-US"/>
        </a:p>
      </dgm:t>
    </dgm:pt>
    <dgm:pt modelId="{1520B1F3-96CB-4183-A097-4D54A4C95418}" type="pres">
      <dgm:prSet presAssocID="{3A5CF6CD-5B13-4261-8C98-BD05D6C98D6D}" presName="childText" presStyleLbl="revTx" presStyleIdx="0" presStyleCnt="3">
        <dgm:presLayoutVars>
          <dgm:bulletEnabled val="1"/>
        </dgm:presLayoutVars>
      </dgm:prSet>
      <dgm:spPr/>
      <dgm:t>
        <a:bodyPr/>
        <a:lstStyle/>
        <a:p>
          <a:endParaRPr lang="zh-CN" altLang="en-US"/>
        </a:p>
      </dgm:t>
    </dgm:pt>
    <dgm:pt modelId="{D4FD2C2B-560C-42BC-955C-7B0E207A0343}" type="pres">
      <dgm:prSet presAssocID="{330178A2-866E-4CEA-A8AE-D858DF3E1080}" presName="parentText" presStyleLbl="node1" presStyleIdx="1" presStyleCnt="3">
        <dgm:presLayoutVars>
          <dgm:chMax val="0"/>
          <dgm:bulletEnabled val="1"/>
        </dgm:presLayoutVars>
      </dgm:prSet>
      <dgm:spPr/>
      <dgm:t>
        <a:bodyPr/>
        <a:lstStyle/>
        <a:p>
          <a:endParaRPr lang="zh-CN" altLang="en-US"/>
        </a:p>
      </dgm:t>
    </dgm:pt>
    <dgm:pt modelId="{6B469A93-D8E6-4465-9874-A1F4D903B2DC}" type="pres">
      <dgm:prSet presAssocID="{330178A2-866E-4CEA-A8AE-D858DF3E1080}" presName="childText" presStyleLbl="revTx" presStyleIdx="1" presStyleCnt="3">
        <dgm:presLayoutVars>
          <dgm:bulletEnabled val="1"/>
        </dgm:presLayoutVars>
      </dgm:prSet>
      <dgm:spPr/>
      <dgm:t>
        <a:bodyPr/>
        <a:lstStyle/>
        <a:p>
          <a:endParaRPr lang="zh-CN" altLang="en-US"/>
        </a:p>
      </dgm:t>
    </dgm:pt>
    <dgm:pt modelId="{FB1A529B-88F4-492F-86C5-8E03A0070C26}" type="pres">
      <dgm:prSet presAssocID="{D520DAE2-B375-4C43-90EA-C5C3083582D3}" presName="parentText" presStyleLbl="node1" presStyleIdx="2" presStyleCnt="3">
        <dgm:presLayoutVars>
          <dgm:chMax val="0"/>
          <dgm:bulletEnabled val="1"/>
        </dgm:presLayoutVars>
      </dgm:prSet>
      <dgm:spPr/>
      <dgm:t>
        <a:bodyPr/>
        <a:lstStyle/>
        <a:p>
          <a:endParaRPr lang="zh-CN" altLang="en-US"/>
        </a:p>
      </dgm:t>
    </dgm:pt>
    <dgm:pt modelId="{EF727F44-04C4-4F9A-ABA1-A8B0E8AC41C3}" type="pres">
      <dgm:prSet presAssocID="{D520DAE2-B375-4C43-90EA-C5C3083582D3}" presName="childText" presStyleLbl="revTx" presStyleIdx="2" presStyleCnt="3">
        <dgm:presLayoutVars>
          <dgm:bulletEnabled val="1"/>
        </dgm:presLayoutVars>
      </dgm:prSet>
      <dgm:spPr/>
      <dgm:t>
        <a:bodyPr/>
        <a:lstStyle/>
        <a:p>
          <a:endParaRPr lang="zh-CN" altLang="en-US"/>
        </a:p>
      </dgm:t>
    </dgm:pt>
  </dgm:ptLst>
  <dgm:cxnLst>
    <dgm:cxn modelId="{E984D3AB-5E2D-4826-BB79-FBFE3D3E8283}" type="presOf" srcId="{680F634E-D79C-46FF-B4AC-A0B38E92D7EF}" destId="{B41952E0-CAB1-4432-B5AB-634EEA766A99}" srcOrd="0" destOrd="0" presId="urn:microsoft.com/office/officeart/2005/8/layout/vList2"/>
    <dgm:cxn modelId="{C4FB4BA5-15C9-411F-AE95-90F2AC2F4F63}" srcId="{3A5CF6CD-5B13-4261-8C98-BD05D6C98D6D}" destId="{1D909F1A-04D6-49FF-821D-A3EC34CBEC1D}" srcOrd="0" destOrd="0" parTransId="{2935DB24-32C7-4CF8-9285-0E66A83CDCC3}" sibTransId="{D0D89F9E-AF88-4539-8152-3D3E89CBBE90}"/>
    <dgm:cxn modelId="{DD81D4E0-50DB-4FEC-9AC8-C8DDBF64AA66}" type="presOf" srcId="{1D909F1A-04D6-49FF-821D-A3EC34CBEC1D}" destId="{1520B1F3-96CB-4183-A097-4D54A4C95418}" srcOrd="0" destOrd="0" presId="urn:microsoft.com/office/officeart/2005/8/layout/vList2"/>
    <dgm:cxn modelId="{C3725E0E-A295-47C4-835B-B6C6C9B756C0}" type="presOf" srcId="{3A5CF6CD-5B13-4261-8C98-BD05D6C98D6D}" destId="{E6A48F19-78F5-492D-BCFE-3BA5D676A8FA}" srcOrd="0" destOrd="0" presId="urn:microsoft.com/office/officeart/2005/8/layout/vList2"/>
    <dgm:cxn modelId="{A9E5CF06-E876-442A-9583-2D5E7FF201FA}" type="presOf" srcId="{330178A2-866E-4CEA-A8AE-D858DF3E1080}" destId="{D4FD2C2B-560C-42BC-955C-7B0E207A0343}" srcOrd="0" destOrd="0" presId="urn:microsoft.com/office/officeart/2005/8/layout/vList2"/>
    <dgm:cxn modelId="{02091CE2-8A5A-4B2F-A5C9-429CDF13C6E3}" type="presOf" srcId="{21244FA0-DE78-4762-BC43-237162700418}" destId="{EF727F44-04C4-4F9A-ABA1-A8B0E8AC41C3}" srcOrd="0" destOrd="0" presId="urn:microsoft.com/office/officeart/2005/8/layout/vList2"/>
    <dgm:cxn modelId="{C39536C0-0C4E-4768-B6B0-373D414FFC58}" srcId="{330178A2-866E-4CEA-A8AE-D858DF3E1080}" destId="{B84AD48A-00D4-4EB7-8DA0-0FA0F624E643}" srcOrd="2" destOrd="0" parTransId="{C2948BA8-D455-43AB-8476-BFEDF98682F1}" sibTransId="{FAC47442-3689-45EE-9044-32274D493D1F}"/>
    <dgm:cxn modelId="{13E82B42-C16C-4596-8D8E-F4715070A855}" type="presOf" srcId="{9132CCB4-8E7E-4CE2-98AE-F6D123488F67}" destId="{6B469A93-D8E6-4465-9874-A1F4D903B2DC}" srcOrd="0" destOrd="0" presId="urn:microsoft.com/office/officeart/2005/8/layout/vList2"/>
    <dgm:cxn modelId="{DF7B9167-5577-4604-B14B-93D5A2E55289}" type="presOf" srcId="{D520DAE2-B375-4C43-90EA-C5C3083582D3}" destId="{FB1A529B-88F4-492F-86C5-8E03A0070C26}" srcOrd="0" destOrd="0" presId="urn:microsoft.com/office/officeart/2005/8/layout/vList2"/>
    <dgm:cxn modelId="{D5D48119-2CB6-41E5-9E81-7716EFCBF044}" srcId="{680F634E-D79C-46FF-B4AC-A0B38E92D7EF}" destId="{3A5CF6CD-5B13-4261-8C98-BD05D6C98D6D}" srcOrd="0" destOrd="0" parTransId="{A0D3416E-D6A0-4C60-BF0A-891CFEA4C489}" sibTransId="{961786B5-BE40-474D-B03C-D81E777186C2}"/>
    <dgm:cxn modelId="{C11F91C0-DCEA-4AC6-A1DB-9133F1F7DDBE}" type="presOf" srcId="{C66D7A7C-5773-482A-AE9F-E8E726DF1A4E}" destId="{1520B1F3-96CB-4183-A097-4D54A4C95418}" srcOrd="0" destOrd="1" presId="urn:microsoft.com/office/officeart/2005/8/layout/vList2"/>
    <dgm:cxn modelId="{150C7D64-0636-4DA1-B110-F4B9A077EC48}" srcId="{680F634E-D79C-46FF-B4AC-A0B38E92D7EF}" destId="{D520DAE2-B375-4C43-90EA-C5C3083582D3}" srcOrd="2" destOrd="0" parTransId="{7B551CEE-7B98-4165-9D7F-07A0FE37F41E}" sibTransId="{E4FAE2C6-F744-4F4D-B3D5-F74BC378CE3C}"/>
    <dgm:cxn modelId="{777608E4-A929-4680-8DA4-C194A5332A1B}" srcId="{3A5CF6CD-5B13-4261-8C98-BD05D6C98D6D}" destId="{C66D7A7C-5773-482A-AE9F-E8E726DF1A4E}" srcOrd="1" destOrd="0" parTransId="{45DA6011-1C8A-493C-8D5B-CBC06B8E1997}" sibTransId="{66B031BF-6F3C-49CF-851B-AF7FE6B4CB3B}"/>
    <dgm:cxn modelId="{7BB1BD55-EAEA-4BC7-96AD-6755E0EC3787}" srcId="{680F634E-D79C-46FF-B4AC-A0B38E92D7EF}" destId="{330178A2-866E-4CEA-A8AE-D858DF3E1080}" srcOrd="1" destOrd="0" parTransId="{6D46FDE9-828B-4E46-BFD3-AF5FCC84EABB}" sibTransId="{459B1BE0-AF8E-48C2-9549-0442B68F2410}"/>
    <dgm:cxn modelId="{76D4DA06-BD01-4324-83FD-A41164D24393}" srcId="{330178A2-866E-4CEA-A8AE-D858DF3E1080}" destId="{9132CCB4-8E7E-4CE2-98AE-F6D123488F67}" srcOrd="0" destOrd="0" parTransId="{C1C056B2-039E-42EB-9E29-17B187BAF10F}" sibTransId="{8E3AA4E5-20E8-4F8F-B3AA-0F2A818C1675}"/>
    <dgm:cxn modelId="{E25AD3B9-F355-4AB4-A89C-B47DBBEE5692}" srcId="{330178A2-866E-4CEA-A8AE-D858DF3E1080}" destId="{C1490307-BAFD-4F00-9B71-E672FAF02A13}" srcOrd="1" destOrd="0" parTransId="{CDC2EF2F-082C-41C4-AB0B-22E473E10E66}" sibTransId="{B6A1C874-ED26-4364-99D9-11E0C4268775}"/>
    <dgm:cxn modelId="{83A894EB-D91E-4227-AC3E-C4CB12ADB8BA}" srcId="{D520DAE2-B375-4C43-90EA-C5C3083582D3}" destId="{21244FA0-DE78-4762-BC43-237162700418}" srcOrd="0" destOrd="0" parTransId="{38FFED7D-BB14-4EDB-A11C-D8FCC734594E}" sibTransId="{6F08D64D-C23F-440A-8332-908120D64359}"/>
    <dgm:cxn modelId="{2A84E1D0-98F3-4731-8AA1-041372FAC59A}" type="presOf" srcId="{B84AD48A-00D4-4EB7-8DA0-0FA0F624E643}" destId="{6B469A93-D8E6-4465-9874-A1F4D903B2DC}" srcOrd="0" destOrd="2" presId="urn:microsoft.com/office/officeart/2005/8/layout/vList2"/>
    <dgm:cxn modelId="{FFDC09BA-C084-4932-BB43-34DCAD79F504}" type="presOf" srcId="{C1490307-BAFD-4F00-9B71-E672FAF02A13}" destId="{6B469A93-D8E6-4465-9874-A1F4D903B2DC}" srcOrd="0" destOrd="1" presId="urn:microsoft.com/office/officeart/2005/8/layout/vList2"/>
    <dgm:cxn modelId="{19D0CFA7-B3F6-4A3E-BFF0-F7160EAFECC4}" type="presParOf" srcId="{B41952E0-CAB1-4432-B5AB-634EEA766A99}" destId="{E6A48F19-78F5-492D-BCFE-3BA5D676A8FA}" srcOrd="0" destOrd="0" presId="urn:microsoft.com/office/officeart/2005/8/layout/vList2"/>
    <dgm:cxn modelId="{E02FF509-B9DC-4005-9B2A-4E17F05BE9A9}" type="presParOf" srcId="{B41952E0-CAB1-4432-B5AB-634EEA766A99}" destId="{1520B1F3-96CB-4183-A097-4D54A4C95418}" srcOrd="1" destOrd="0" presId="urn:microsoft.com/office/officeart/2005/8/layout/vList2"/>
    <dgm:cxn modelId="{EDA6B69A-BB55-48B4-9530-B0978A577AF4}" type="presParOf" srcId="{B41952E0-CAB1-4432-B5AB-634EEA766A99}" destId="{D4FD2C2B-560C-42BC-955C-7B0E207A0343}" srcOrd="2" destOrd="0" presId="urn:microsoft.com/office/officeart/2005/8/layout/vList2"/>
    <dgm:cxn modelId="{BABDB532-D07A-4320-86BD-49C35FCE9B42}" type="presParOf" srcId="{B41952E0-CAB1-4432-B5AB-634EEA766A99}" destId="{6B469A93-D8E6-4465-9874-A1F4D903B2DC}" srcOrd="3" destOrd="0" presId="urn:microsoft.com/office/officeart/2005/8/layout/vList2"/>
    <dgm:cxn modelId="{C48EF103-33E4-4B6D-BB01-FF851D069BDB}" type="presParOf" srcId="{B41952E0-CAB1-4432-B5AB-634EEA766A99}" destId="{FB1A529B-88F4-492F-86C5-8E03A0070C26}" srcOrd="4" destOrd="0" presId="urn:microsoft.com/office/officeart/2005/8/layout/vList2"/>
    <dgm:cxn modelId="{9EECCF77-6CB1-4947-AD53-921ACCC6D847}" type="presParOf" srcId="{B41952E0-CAB1-4432-B5AB-634EEA766A99}" destId="{EF727F44-04C4-4F9A-ABA1-A8B0E8AC41C3}"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278D6-5357-4075-A70D-8A4229924793}">
      <dsp:nvSpPr>
        <dsp:cNvPr id="0" name=""/>
        <dsp:cNvSpPr/>
      </dsp:nvSpPr>
      <dsp:spPr>
        <a:xfrm>
          <a:off x="0" y="27669"/>
          <a:ext cx="4248472" cy="533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第一节 </a:t>
          </a:r>
          <a:r>
            <a:rPr lang="zh-CN" altLang="en-US" sz="1700" kern="1200" dirty="0" smtClean="0">
              <a:latin typeface="微软雅黑" panose="020B0503020204020204" pitchFamily="34" charset="-122"/>
              <a:ea typeface="微软雅黑" panose="020B0503020204020204" pitchFamily="34" charset="-122"/>
            </a:rPr>
            <a:t>认证的概念</a:t>
          </a:r>
          <a:endParaRPr lang="zh-CN" sz="1700" kern="1200" dirty="0">
            <a:latin typeface="微软雅黑" panose="020B0503020204020204" pitchFamily="34" charset="-122"/>
            <a:ea typeface="微软雅黑" panose="020B0503020204020204" pitchFamily="34" charset="-122"/>
          </a:endParaRPr>
        </a:p>
      </dsp:txBody>
      <dsp:txXfrm>
        <a:off x="26034" y="53703"/>
        <a:ext cx="4196404" cy="481232"/>
      </dsp:txXfrm>
    </dsp:sp>
    <dsp:sp modelId="{B3ECC4B0-3AC3-4304-8FC4-2BF4DE4CFC26}">
      <dsp:nvSpPr>
        <dsp:cNvPr id="0" name=""/>
        <dsp:cNvSpPr/>
      </dsp:nvSpPr>
      <dsp:spPr>
        <a:xfrm>
          <a:off x="0" y="560970"/>
          <a:ext cx="4248472" cy="29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89"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altLang="en-US" sz="1300" kern="1200" dirty="0" smtClean="0">
              <a:latin typeface="微软雅黑" panose="020B0503020204020204" pitchFamily="34" charset="-122"/>
              <a:ea typeface="微软雅黑" panose="020B0503020204020204" pitchFamily="34" charset="-122"/>
            </a:rPr>
            <a:t>消息认证、数字签名、身份认证</a:t>
          </a:r>
          <a:endParaRPr lang="zh-CN" sz="1300" kern="1200" dirty="0">
            <a:latin typeface="微软雅黑" panose="020B0503020204020204" pitchFamily="34" charset="-122"/>
            <a:ea typeface="微软雅黑" panose="020B0503020204020204" pitchFamily="34" charset="-122"/>
          </a:endParaRPr>
        </a:p>
      </dsp:txBody>
      <dsp:txXfrm>
        <a:off x="0" y="560970"/>
        <a:ext cx="4248472" cy="299115"/>
      </dsp:txXfrm>
    </dsp:sp>
    <dsp:sp modelId="{2F210DEA-7D15-4C9B-B87A-6FA318639A20}">
      <dsp:nvSpPr>
        <dsp:cNvPr id="0" name=""/>
        <dsp:cNvSpPr/>
      </dsp:nvSpPr>
      <dsp:spPr>
        <a:xfrm>
          <a:off x="0" y="860085"/>
          <a:ext cx="4248472" cy="533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第二节 </a:t>
          </a:r>
          <a:r>
            <a:rPr lang="zh-CN" sz="1700" kern="1200" dirty="0" smtClean="0">
              <a:latin typeface="微软雅黑" panose="020B0503020204020204" pitchFamily="34" charset="-122"/>
              <a:ea typeface="微软雅黑" panose="020B0503020204020204" pitchFamily="34" charset="-122"/>
            </a:rPr>
            <a:t>消息认证</a:t>
          </a:r>
          <a:r>
            <a:rPr lang="zh-CN" altLang="en-US" sz="1700" kern="1200" dirty="0" smtClean="0">
              <a:latin typeface="微软雅黑" panose="020B0503020204020204" pitchFamily="34" charset="-122"/>
              <a:ea typeface="微软雅黑" panose="020B0503020204020204" pitchFamily="34" charset="-122"/>
            </a:rPr>
            <a:t>的实现</a:t>
          </a:r>
          <a:endParaRPr lang="zh-CN" sz="1700" kern="1200" dirty="0">
            <a:latin typeface="微软雅黑" panose="020B0503020204020204" pitchFamily="34" charset="-122"/>
            <a:ea typeface="微软雅黑" panose="020B0503020204020204" pitchFamily="34" charset="-122"/>
          </a:endParaRPr>
        </a:p>
      </dsp:txBody>
      <dsp:txXfrm>
        <a:off x="26034" y="886119"/>
        <a:ext cx="4196404" cy="481232"/>
      </dsp:txXfrm>
    </dsp:sp>
    <dsp:sp modelId="{EC073BBD-0405-41A6-9DD8-885841951C37}">
      <dsp:nvSpPr>
        <dsp:cNvPr id="0" name=""/>
        <dsp:cNvSpPr/>
      </dsp:nvSpPr>
      <dsp:spPr>
        <a:xfrm>
          <a:off x="0" y="1393385"/>
          <a:ext cx="4248472"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89"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sz="1300" kern="1200" dirty="0" smtClean="0">
              <a:latin typeface="微软雅黑" panose="020B0503020204020204" pitchFamily="34" charset="-122"/>
              <a:ea typeface="微软雅黑" panose="020B0503020204020204" pitchFamily="34" charset="-122"/>
            </a:rPr>
            <a:t>消息加密</a:t>
          </a:r>
          <a:r>
            <a:rPr lang="zh-CN" altLang="en-US" sz="1300" kern="1200" dirty="0" smtClean="0">
              <a:latin typeface="微软雅黑" panose="020B0503020204020204" pitchFamily="34" charset="-122"/>
              <a:ea typeface="微软雅黑" panose="020B0503020204020204" pitchFamily="34" charset="-122"/>
            </a:rPr>
            <a:t>、</a:t>
          </a:r>
          <a:r>
            <a:rPr lang="zh-CN" sz="1300" kern="1200" dirty="0" smtClean="0">
              <a:latin typeface="微软雅黑" panose="020B0503020204020204" pitchFamily="34" charset="-122"/>
              <a:ea typeface="微软雅黑" panose="020B0503020204020204" pitchFamily="34" charset="-122"/>
            </a:rPr>
            <a:t>消息认证码</a:t>
          </a:r>
          <a:r>
            <a:rPr lang="en-US" sz="1300" kern="1200" dirty="0" smtClean="0">
              <a:latin typeface="微软雅黑" panose="020B0503020204020204" pitchFamily="34" charset="-122"/>
              <a:ea typeface="微软雅黑" panose="020B0503020204020204" pitchFamily="34" charset="-122"/>
            </a:rPr>
            <a:t>MAC</a:t>
          </a:r>
          <a:r>
            <a:rPr lang="zh-CN" altLang="en-US" sz="1300" kern="1200" dirty="0" smtClean="0">
              <a:latin typeface="微软雅黑" panose="020B0503020204020204" pitchFamily="34" charset="-122"/>
              <a:ea typeface="微软雅黑" panose="020B0503020204020204" pitchFamily="34" charset="-122"/>
            </a:rPr>
            <a:t>、</a:t>
          </a:r>
          <a:r>
            <a:rPr lang="zh-CN" sz="1300" kern="1200" dirty="0" smtClean="0">
              <a:latin typeface="微软雅黑" panose="020B0503020204020204" pitchFamily="34" charset="-122"/>
              <a:ea typeface="微软雅黑" panose="020B0503020204020204" pitchFamily="34" charset="-122"/>
            </a:rPr>
            <a:t>散列函数</a:t>
          </a:r>
          <a:endParaRPr lang="zh-CN" sz="1300" kern="1200" dirty="0">
            <a:latin typeface="微软雅黑" panose="020B0503020204020204" pitchFamily="34" charset="-122"/>
            <a:ea typeface="微软雅黑" panose="020B0503020204020204" pitchFamily="34" charset="-122"/>
          </a:endParaRPr>
        </a:p>
        <a:p>
          <a:pPr marL="114300" lvl="1" indent="-114300" algn="l" defTabSz="577850" rtl="0">
            <a:lnSpc>
              <a:spcPct val="90000"/>
            </a:lnSpc>
            <a:spcBef>
              <a:spcPct val="0"/>
            </a:spcBef>
            <a:spcAft>
              <a:spcPct val="20000"/>
            </a:spcAft>
            <a:buChar char="••"/>
          </a:pPr>
          <a:r>
            <a:rPr lang="en-US" sz="1300" kern="1200" dirty="0" smtClean="0">
              <a:latin typeface="微软雅黑" panose="020B0503020204020204" pitchFamily="34" charset="-122"/>
              <a:ea typeface="微软雅黑" panose="020B0503020204020204" pitchFamily="34" charset="-122"/>
            </a:rPr>
            <a:t>MAC</a:t>
          </a:r>
          <a:r>
            <a:rPr lang="zh-CN" sz="1300" kern="1200" dirty="0" smtClean="0">
              <a:latin typeface="微软雅黑" panose="020B0503020204020204" pitchFamily="34" charset="-122"/>
              <a:ea typeface="微软雅黑" panose="020B0503020204020204" pitchFamily="34" charset="-122"/>
            </a:rPr>
            <a:t>和</a:t>
          </a:r>
          <a:r>
            <a:rPr lang="zh-CN" altLang="en-US" sz="1300" kern="1200" dirty="0" smtClean="0">
              <a:latin typeface="微软雅黑" panose="020B0503020204020204" pitchFamily="34" charset="-122"/>
              <a:ea typeface="微软雅黑" panose="020B0503020204020204" pitchFamily="34" charset="-122"/>
            </a:rPr>
            <a:t>散列函数的</a:t>
          </a:r>
          <a:r>
            <a:rPr lang="zh-CN" sz="1300" kern="1200" dirty="0" smtClean="0">
              <a:latin typeface="微软雅黑" panose="020B0503020204020204" pitchFamily="34" charset="-122"/>
              <a:ea typeface="微软雅黑" panose="020B0503020204020204" pitchFamily="34" charset="-122"/>
            </a:rPr>
            <a:t>基本使用方式</a:t>
          </a:r>
          <a:endParaRPr lang="zh-CN" sz="1300" kern="1200" dirty="0">
            <a:latin typeface="微软雅黑" panose="020B0503020204020204" pitchFamily="34" charset="-122"/>
            <a:ea typeface="微软雅黑" panose="020B0503020204020204" pitchFamily="34" charset="-122"/>
          </a:endParaRPr>
        </a:p>
        <a:p>
          <a:pPr marL="114300" lvl="1" indent="-114300" algn="l" defTabSz="577850" rtl="0">
            <a:lnSpc>
              <a:spcPct val="90000"/>
            </a:lnSpc>
            <a:spcBef>
              <a:spcPct val="0"/>
            </a:spcBef>
            <a:spcAft>
              <a:spcPct val="20000"/>
            </a:spcAft>
            <a:buChar char="••"/>
          </a:pPr>
          <a:r>
            <a:rPr lang="zh-CN" sz="1300" kern="1200" dirty="0" smtClean="0">
              <a:latin typeface="微软雅黑" panose="020B0503020204020204" pitchFamily="34" charset="-122"/>
              <a:ea typeface="微软雅黑" panose="020B0503020204020204" pitchFamily="34" charset="-122"/>
            </a:rPr>
            <a:t>散列函数和</a:t>
          </a:r>
          <a:r>
            <a:rPr lang="en-US" sz="1300" kern="1200" dirty="0" smtClean="0">
              <a:latin typeface="微软雅黑" panose="020B0503020204020204" pitchFamily="34" charset="-122"/>
              <a:ea typeface="微软雅黑" panose="020B0503020204020204" pitchFamily="34" charset="-122"/>
            </a:rPr>
            <a:t>MAC</a:t>
          </a:r>
          <a:r>
            <a:rPr lang="zh-CN" sz="1300" kern="1200" dirty="0" smtClean="0">
              <a:latin typeface="微软雅黑" panose="020B0503020204020204" pitchFamily="34" charset="-122"/>
              <a:ea typeface="微软雅黑" panose="020B0503020204020204" pitchFamily="34" charset="-122"/>
            </a:rPr>
            <a:t>的安全性，生日攻击</a:t>
          </a:r>
          <a:endParaRPr lang="zh-CN" sz="1300" kern="1200" dirty="0">
            <a:latin typeface="微软雅黑" panose="020B0503020204020204" pitchFamily="34" charset="-122"/>
            <a:ea typeface="微软雅黑" panose="020B0503020204020204" pitchFamily="34" charset="-122"/>
          </a:endParaRPr>
        </a:p>
      </dsp:txBody>
      <dsp:txXfrm>
        <a:off x="0" y="1393385"/>
        <a:ext cx="4248472" cy="932535"/>
      </dsp:txXfrm>
    </dsp:sp>
    <dsp:sp modelId="{F0C4FF41-EB19-4AB8-AEF4-315E99D61907}">
      <dsp:nvSpPr>
        <dsp:cNvPr id="0" name=""/>
        <dsp:cNvSpPr/>
      </dsp:nvSpPr>
      <dsp:spPr>
        <a:xfrm>
          <a:off x="0" y="2325920"/>
          <a:ext cx="4248472" cy="533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第</a:t>
          </a:r>
          <a:r>
            <a:rPr lang="zh-CN" altLang="en-US" sz="1700" kern="1200" dirty="0" smtClean="0">
              <a:latin typeface="微软雅黑" panose="020B0503020204020204" pitchFamily="34" charset="-122"/>
              <a:ea typeface="微软雅黑" panose="020B0503020204020204" pitchFamily="34" charset="-122"/>
            </a:rPr>
            <a:t>三</a:t>
          </a:r>
          <a:r>
            <a:rPr lang="zh-CN" sz="1700" kern="1200" dirty="0" smtClean="0">
              <a:latin typeface="微软雅黑" panose="020B0503020204020204" pitchFamily="34" charset="-122"/>
              <a:ea typeface="微软雅黑" panose="020B0503020204020204" pitchFamily="34" charset="-122"/>
            </a:rPr>
            <a:t>节 </a:t>
          </a:r>
          <a:r>
            <a:rPr lang="zh-CN" altLang="en-US" sz="1700" kern="1200" dirty="0" smtClean="0">
              <a:latin typeface="微软雅黑" panose="020B0503020204020204" pitchFamily="34" charset="-122"/>
              <a:ea typeface="微软雅黑" panose="020B0503020204020204" pitchFamily="34" charset="-122"/>
            </a:rPr>
            <a:t>消息认证</a:t>
          </a:r>
          <a:r>
            <a:rPr lang="zh-CN" sz="1700" kern="1200" dirty="0" smtClean="0">
              <a:latin typeface="微软雅黑" panose="020B0503020204020204" pitchFamily="34" charset="-122"/>
              <a:ea typeface="微软雅黑" panose="020B0503020204020204" pitchFamily="34" charset="-122"/>
            </a:rPr>
            <a:t>算法</a:t>
          </a:r>
          <a:endParaRPr lang="zh-CN" sz="1700" kern="1200" dirty="0">
            <a:latin typeface="微软雅黑" panose="020B0503020204020204" pitchFamily="34" charset="-122"/>
            <a:ea typeface="微软雅黑" panose="020B0503020204020204" pitchFamily="34" charset="-122"/>
          </a:endParaRPr>
        </a:p>
      </dsp:txBody>
      <dsp:txXfrm>
        <a:off x="26034" y="2351954"/>
        <a:ext cx="4196404" cy="481232"/>
      </dsp:txXfrm>
    </dsp:sp>
    <dsp:sp modelId="{E3EDCA5A-BAC8-42F6-8DDB-9F40EBB794BB}">
      <dsp:nvSpPr>
        <dsp:cNvPr id="0" name=""/>
        <dsp:cNvSpPr/>
      </dsp:nvSpPr>
      <dsp:spPr>
        <a:xfrm>
          <a:off x="0" y="2859221"/>
          <a:ext cx="4248472"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89"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dirty="0" smtClean="0">
              <a:latin typeface="微软雅黑" panose="020B0503020204020204" pitchFamily="34" charset="-122"/>
              <a:ea typeface="微软雅黑" panose="020B0503020204020204" pitchFamily="34" charset="-122"/>
            </a:rPr>
            <a:t>MD5</a:t>
          </a:r>
          <a:r>
            <a:rPr lang="zh-CN" altLang="en-US" sz="1300" kern="1200" dirty="0" smtClean="0">
              <a:latin typeface="微软雅黑" panose="020B0503020204020204" pitchFamily="34" charset="-122"/>
              <a:ea typeface="微软雅黑" panose="020B0503020204020204" pitchFamily="34" charset="-122"/>
            </a:rPr>
            <a:t>、</a:t>
          </a:r>
          <a:r>
            <a:rPr lang="en-US" sz="1300" kern="1200" dirty="0" smtClean="0">
              <a:latin typeface="微软雅黑" panose="020B0503020204020204" pitchFamily="34" charset="-122"/>
              <a:ea typeface="微软雅黑" panose="020B0503020204020204" pitchFamily="34" charset="-122"/>
            </a:rPr>
            <a:t>SHA</a:t>
          </a:r>
          <a:endParaRPr lang="zh-CN" sz="1300" kern="1200" dirty="0">
            <a:latin typeface="微软雅黑" panose="020B0503020204020204" pitchFamily="34" charset="-122"/>
            <a:ea typeface="微软雅黑" panose="020B0503020204020204" pitchFamily="34" charset="-122"/>
          </a:endParaRPr>
        </a:p>
        <a:p>
          <a:pPr marL="114300" lvl="1" indent="-114300" algn="l" defTabSz="577850" rtl="0">
            <a:lnSpc>
              <a:spcPct val="90000"/>
            </a:lnSpc>
            <a:spcBef>
              <a:spcPct val="0"/>
            </a:spcBef>
            <a:spcAft>
              <a:spcPct val="20000"/>
            </a:spcAft>
            <a:buChar char="••"/>
          </a:pPr>
          <a:r>
            <a:rPr lang="en-US" sz="1300" kern="1200" dirty="0" smtClean="0">
              <a:latin typeface="微软雅黑" panose="020B0503020204020204" pitchFamily="34" charset="-122"/>
              <a:ea typeface="微软雅黑" panose="020B0503020204020204" pitchFamily="34" charset="-122"/>
            </a:rPr>
            <a:t>RIPEMD-160</a:t>
          </a:r>
          <a:r>
            <a:rPr lang="zh-CN" altLang="en-US" sz="1300" kern="1200" dirty="0" smtClean="0">
              <a:latin typeface="微软雅黑" panose="020B0503020204020204" pitchFamily="34" charset="-122"/>
              <a:ea typeface="微软雅黑" panose="020B0503020204020204" pitchFamily="34" charset="-122"/>
            </a:rPr>
            <a:t>、</a:t>
          </a:r>
          <a:r>
            <a:rPr lang="en-US" sz="1300" kern="1200" dirty="0" smtClean="0">
              <a:latin typeface="微软雅黑" panose="020B0503020204020204" pitchFamily="34" charset="-122"/>
              <a:ea typeface="微软雅黑" panose="020B0503020204020204" pitchFamily="34" charset="-122"/>
            </a:rPr>
            <a:t>Whirlpool</a:t>
          </a:r>
          <a:endParaRPr lang="zh-CN" sz="1300" kern="1200" dirty="0">
            <a:latin typeface="微软雅黑" panose="020B0503020204020204" pitchFamily="34" charset="-122"/>
            <a:ea typeface="微软雅黑" panose="020B0503020204020204" pitchFamily="34" charset="-122"/>
          </a:endParaRPr>
        </a:p>
        <a:p>
          <a:pPr marL="114300" lvl="1" indent="-114300" algn="l" defTabSz="577850" rtl="0">
            <a:lnSpc>
              <a:spcPct val="90000"/>
            </a:lnSpc>
            <a:spcBef>
              <a:spcPct val="0"/>
            </a:spcBef>
            <a:spcAft>
              <a:spcPct val="20000"/>
            </a:spcAft>
            <a:buChar char="••"/>
          </a:pPr>
          <a:r>
            <a:rPr lang="en-US" sz="1300" kern="1200" dirty="0" smtClean="0">
              <a:latin typeface="微软雅黑" panose="020B0503020204020204" pitchFamily="34" charset="-122"/>
              <a:ea typeface="微软雅黑" panose="020B0503020204020204" pitchFamily="34" charset="-122"/>
            </a:rPr>
            <a:t>HMAC</a:t>
          </a:r>
          <a:r>
            <a:rPr lang="zh-CN" altLang="en-US" sz="1300" kern="1200" dirty="0" smtClean="0">
              <a:latin typeface="微软雅黑" panose="020B0503020204020204" pitchFamily="34" charset="-122"/>
              <a:ea typeface="微软雅黑" panose="020B0503020204020204" pitchFamily="34" charset="-122"/>
            </a:rPr>
            <a:t>、</a:t>
          </a:r>
          <a:r>
            <a:rPr lang="en-US" sz="1300" kern="1200" dirty="0" smtClean="0">
              <a:latin typeface="微软雅黑" panose="020B0503020204020204" pitchFamily="34" charset="-122"/>
              <a:ea typeface="微软雅黑" panose="020B0503020204020204" pitchFamily="34" charset="-122"/>
            </a:rPr>
            <a:t>CMAC</a:t>
          </a:r>
          <a:endParaRPr lang="zh-CN" sz="1300" kern="1200" dirty="0">
            <a:latin typeface="微软雅黑" panose="020B0503020204020204" pitchFamily="34" charset="-122"/>
            <a:ea typeface="微软雅黑" panose="020B0503020204020204" pitchFamily="34" charset="-122"/>
          </a:endParaRPr>
        </a:p>
      </dsp:txBody>
      <dsp:txXfrm>
        <a:off x="0" y="2859221"/>
        <a:ext cx="4248472" cy="932535"/>
      </dsp:txXfrm>
    </dsp:sp>
    <dsp:sp modelId="{59EFD60B-172F-436C-BD0D-69C5E3461624}">
      <dsp:nvSpPr>
        <dsp:cNvPr id="0" name=""/>
        <dsp:cNvSpPr/>
      </dsp:nvSpPr>
      <dsp:spPr>
        <a:xfrm>
          <a:off x="0" y="3791756"/>
          <a:ext cx="4248472" cy="533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第</a:t>
          </a:r>
          <a:r>
            <a:rPr lang="zh-CN" altLang="en-US" sz="1700" kern="1200" dirty="0" smtClean="0">
              <a:latin typeface="微软雅黑" panose="020B0503020204020204" pitchFamily="34" charset="-122"/>
              <a:ea typeface="微软雅黑" panose="020B0503020204020204" pitchFamily="34" charset="-122"/>
            </a:rPr>
            <a:t>四</a:t>
          </a:r>
          <a:r>
            <a:rPr lang="zh-CN" sz="1700" kern="1200" dirty="0" smtClean="0">
              <a:latin typeface="微软雅黑" panose="020B0503020204020204" pitchFamily="34" charset="-122"/>
              <a:ea typeface="微软雅黑" panose="020B0503020204020204" pitchFamily="34" charset="-122"/>
            </a:rPr>
            <a:t>节 数字签名</a:t>
          </a:r>
          <a:r>
            <a:rPr lang="zh-CN" altLang="en-US" sz="1700" kern="1200" dirty="0" smtClean="0">
              <a:latin typeface="微软雅黑" panose="020B0503020204020204" pitchFamily="34" charset="-122"/>
              <a:ea typeface="微软雅黑" panose="020B0503020204020204" pitchFamily="34" charset="-122"/>
            </a:rPr>
            <a:t>的实现</a:t>
          </a:r>
          <a:endParaRPr lang="zh-CN" sz="1700" kern="1200" dirty="0">
            <a:latin typeface="微软雅黑" panose="020B0503020204020204" pitchFamily="34" charset="-122"/>
            <a:ea typeface="微软雅黑" panose="020B0503020204020204" pitchFamily="34" charset="-122"/>
          </a:endParaRPr>
        </a:p>
      </dsp:txBody>
      <dsp:txXfrm>
        <a:off x="26034" y="3817790"/>
        <a:ext cx="4196404" cy="481232"/>
      </dsp:txXfrm>
    </dsp:sp>
    <dsp:sp modelId="{696B0B6A-6294-4E68-B3D2-011A61E1972E}">
      <dsp:nvSpPr>
        <dsp:cNvPr id="0" name=""/>
        <dsp:cNvSpPr/>
      </dsp:nvSpPr>
      <dsp:spPr>
        <a:xfrm>
          <a:off x="0" y="4325057"/>
          <a:ext cx="4248472"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89"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sz="1300" kern="1200" dirty="0" smtClean="0">
              <a:latin typeface="微软雅黑" panose="020B0503020204020204" pitchFamily="34" charset="-122"/>
              <a:ea typeface="微软雅黑" panose="020B0503020204020204" pitchFamily="34" charset="-122"/>
            </a:rPr>
            <a:t>直接数字签名、仲裁数字签名</a:t>
          </a:r>
          <a:endParaRPr lang="zh-CN" sz="1300" kern="1200" dirty="0">
            <a:latin typeface="微软雅黑" panose="020B0503020204020204" pitchFamily="34" charset="-122"/>
            <a:ea typeface="微软雅黑" panose="020B0503020204020204" pitchFamily="34" charset="-122"/>
          </a:endParaRPr>
        </a:p>
        <a:p>
          <a:pPr marL="114300" lvl="1" indent="-114300" algn="l" defTabSz="577850" rtl="0">
            <a:lnSpc>
              <a:spcPct val="90000"/>
            </a:lnSpc>
            <a:spcBef>
              <a:spcPct val="0"/>
            </a:spcBef>
            <a:spcAft>
              <a:spcPct val="20000"/>
            </a:spcAft>
            <a:buChar char="••"/>
          </a:pPr>
          <a:r>
            <a:rPr lang="zh-CN" altLang="en-US" sz="1300" kern="1200" dirty="0" smtClean="0">
              <a:latin typeface="微软雅黑" panose="020B0503020204020204" pitchFamily="34" charset="-122"/>
              <a:ea typeface="微软雅黑" panose="020B0503020204020204" pitchFamily="34" charset="-122"/>
            </a:rPr>
            <a:t>时间标记、多重签名、签名与加密的顺序</a:t>
          </a:r>
          <a:endParaRPr lang="zh-CN" sz="1300" kern="1200" dirty="0">
            <a:latin typeface="微软雅黑" panose="020B0503020204020204" pitchFamily="34" charset="-122"/>
            <a:ea typeface="微软雅黑" panose="020B0503020204020204" pitchFamily="34" charset="-122"/>
          </a:endParaRPr>
        </a:p>
      </dsp:txBody>
      <dsp:txXfrm>
        <a:off x="0" y="4325057"/>
        <a:ext cx="4248472" cy="615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8F19-78F5-492D-BCFE-3BA5D676A8FA}">
      <dsp:nvSpPr>
        <dsp:cNvPr id="0" name=""/>
        <dsp:cNvSpPr/>
      </dsp:nvSpPr>
      <dsp:spPr>
        <a:xfrm>
          <a:off x="0" y="40507"/>
          <a:ext cx="4237792" cy="533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第</a:t>
          </a:r>
          <a:r>
            <a:rPr lang="zh-CN" altLang="en-US" sz="1700" kern="1200" dirty="0" smtClean="0">
              <a:latin typeface="微软雅黑" panose="020B0503020204020204" pitchFamily="34" charset="-122"/>
              <a:ea typeface="微软雅黑" panose="020B0503020204020204" pitchFamily="34" charset="-122"/>
            </a:rPr>
            <a:t>五</a:t>
          </a:r>
          <a:r>
            <a:rPr lang="zh-CN" sz="1700" kern="1200" dirty="0" smtClean="0">
              <a:latin typeface="微软雅黑" panose="020B0503020204020204" pitchFamily="34" charset="-122"/>
              <a:ea typeface="微软雅黑" panose="020B0503020204020204" pitchFamily="34" charset="-122"/>
            </a:rPr>
            <a:t>节 数字签名协议</a:t>
          </a:r>
          <a:endParaRPr lang="zh-CN" sz="1700" kern="1200" dirty="0">
            <a:latin typeface="微软雅黑" panose="020B0503020204020204" pitchFamily="34" charset="-122"/>
            <a:ea typeface="微软雅黑" panose="020B0503020204020204" pitchFamily="34" charset="-122"/>
          </a:endParaRPr>
        </a:p>
      </dsp:txBody>
      <dsp:txXfrm>
        <a:off x="26034" y="66541"/>
        <a:ext cx="4185724" cy="481232"/>
      </dsp:txXfrm>
    </dsp:sp>
    <dsp:sp modelId="{1520B1F3-96CB-4183-A097-4D54A4C95418}">
      <dsp:nvSpPr>
        <dsp:cNvPr id="0" name=""/>
        <dsp:cNvSpPr/>
      </dsp:nvSpPr>
      <dsp:spPr>
        <a:xfrm>
          <a:off x="0" y="573808"/>
          <a:ext cx="4237792"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5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dirty="0" smtClean="0">
              <a:latin typeface="微软雅黑" panose="020B0503020204020204" pitchFamily="34" charset="-122"/>
              <a:ea typeface="微软雅黑" panose="020B0503020204020204" pitchFamily="34" charset="-122"/>
            </a:rPr>
            <a:t>RSA</a:t>
          </a:r>
          <a:r>
            <a:rPr lang="zh-CN" sz="1300" kern="1200" dirty="0" smtClean="0">
              <a:latin typeface="微软雅黑" panose="020B0503020204020204" pitchFamily="34" charset="-122"/>
              <a:ea typeface="微软雅黑" panose="020B0503020204020204" pitchFamily="34" charset="-122"/>
            </a:rPr>
            <a:t>签名</a:t>
          </a:r>
          <a:r>
            <a:rPr lang="zh-CN" altLang="en-US" sz="1300" kern="1200" dirty="0" smtClean="0">
              <a:latin typeface="微软雅黑" panose="020B0503020204020204" pitchFamily="34" charset="-122"/>
              <a:ea typeface="微软雅黑" panose="020B0503020204020204" pitchFamily="34" charset="-122"/>
            </a:rPr>
            <a:t>、</a:t>
          </a:r>
          <a:r>
            <a:rPr lang="en-US" sz="1300" kern="1200" dirty="0" err="1" smtClean="0">
              <a:latin typeface="微软雅黑" panose="020B0503020204020204" pitchFamily="34" charset="-122"/>
              <a:ea typeface="微软雅黑" panose="020B0503020204020204" pitchFamily="34" charset="-122"/>
            </a:rPr>
            <a:t>ElGamal</a:t>
          </a:r>
          <a:r>
            <a:rPr lang="zh-CN" sz="1300" kern="1200" dirty="0" smtClean="0">
              <a:latin typeface="微软雅黑" panose="020B0503020204020204" pitchFamily="34" charset="-122"/>
              <a:ea typeface="微软雅黑" panose="020B0503020204020204" pitchFamily="34" charset="-122"/>
            </a:rPr>
            <a:t>签名</a:t>
          </a:r>
          <a:endParaRPr lang="zh-CN" sz="1300" kern="1200" dirty="0">
            <a:latin typeface="微软雅黑" panose="020B0503020204020204" pitchFamily="34" charset="-122"/>
            <a:ea typeface="微软雅黑" panose="020B0503020204020204" pitchFamily="34" charset="-122"/>
          </a:endParaRPr>
        </a:p>
        <a:p>
          <a:pPr marL="114300" lvl="1" indent="-114300" algn="l" defTabSz="577850" rtl="0">
            <a:lnSpc>
              <a:spcPct val="90000"/>
            </a:lnSpc>
            <a:spcBef>
              <a:spcPct val="0"/>
            </a:spcBef>
            <a:spcAft>
              <a:spcPct val="20000"/>
            </a:spcAft>
            <a:buChar char="••"/>
          </a:pPr>
          <a:r>
            <a:rPr lang="en-US" sz="1300" kern="1200" dirty="0" smtClean="0">
              <a:latin typeface="微软雅黑" panose="020B0503020204020204" pitchFamily="34" charset="-122"/>
              <a:ea typeface="微软雅黑" panose="020B0503020204020204" pitchFamily="34" charset="-122"/>
            </a:rPr>
            <a:t>ECC</a:t>
          </a:r>
          <a:r>
            <a:rPr lang="zh-CN" sz="1300" kern="1200" dirty="0" smtClean="0">
              <a:latin typeface="微软雅黑" panose="020B0503020204020204" pitchFamily="34" charset="-122"/>
              <a:ea typeface="微软雅黑" panose="020B0503020204020204" pitchFamily="34" charset="-122"/>
            </a:rPr>
            <a:t>签名</a:t>
          </a:r>
          <a:r>
            <a:rPr lang="zh-CN" altLang="en-US" sz="1300" kern="1200" dirty="0" smtClean="0">
              <a:latin typeface="微软雅黑" panose="020B0503020204020204" pitchFamily="34" charset="-122"/>
              <a:ea typeface="微软雅黑" panose="020B0503020204020204" pitchFamily="34" charset="-122"/>
            </a:rPr>
            <a:t>、</a:t>
          </a:r>
          <a:r>
            <a:rPr lang="zh-CN" sz="1300" kern="1200" dirty="0" smtClean="0">
              <a:latin typeface="微软雅黑" panose="020B0503020204020204" pitchFamily="34" charset="-122"/>
              <a:ea typeface="微软雅黑" panose="020B0503020204020204" pitchFamily="34" charset="-122"/>
            </a:rPr>
            <a:t>数字签名标准</a:t>
          </a:r>
          <a:r>
            <a:rPr lang="en-US" sz="1300" kern="1200" dirty="0" smtClean="0">
              <a:latin typeface="微软雅黑" panose="020B0503020204020204" pitchFamily="34" charset="-122"/>
              <a:ea typeface="微软雅黑" panose="020B0503020204020204" pitchFamily="34" charset="-122"/>
            </a:rPr>
            <a:t>DSS</a:t>
          </a:r>
          <a:endParaRPr lang="zh-CN" sz="1300" kern="1200" dirty="0">
            <a:latin typeface="微软雅黑" panose="020B0503020204020204" pitchFamily="34" charset="-122"/>
            <a:ea typeface="微软雅黑" panose="020B0503020204020204" pitchFamily="34" charset="-122"/>
          </a:endParaRPr>
        </a:p>
      </dsp:txBody>
      <dsp:txXfrm>
        <a:off x="0" y="573808"/>
        <a:ext cx="4237792" cy="615825"/>
      </dsp:txXfrm>
    </dsp:sp>
    <dsp:sp modelId="{D4FD2C2B-560C-42BC-955C-7B0E207A0343}">
      <dsp:nvSpPr>
        <dsp:cNvPr id="0" name=""/>
        <dsp:cNvSpPr/>
      </dsp:nvSpPr>
      <dsp:spPr>
        <a:xfrm>
          <a:off x="0" y="1189633"/>
          <a:ext cx="4237792" cy="533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第六节 身份认证</a:t>
          </a:r>
          <a:endParaRPr lang="zh-CN" sz="1700" kern="1200" dirty="0">
            <a:latin typeface="微软雅黑" panose="020B0503020204020204" pitchFamily="34" charset="-122"/>
            <a:ea typeface="微软雅黑" panose="020B0503020204020204" pitchFamily="34" charset="-122"/>
          </a:endParaRPr>
        </a:p>
      </dsp:txBody>
      <dsp:txXfrm>
        <a:off x="26034" y="1215667"/>
        <a:ext cx="4185724" cy="481232"/>
      </dsp:txXfrm>
    </dsp:sp>
    <dsp:sp modelId="{6B469A93-D8E6-4465-9874-A1F4D903B2DC}">
      <dsp:nvSpPr>
        <dsp:cNvPr id="0" name=""/>
        <dsp:cNvSpPr/>
      </dsp:nvSpPr>
      <dsp:spPr>
        <a:xfrm>
          <a:off x="0" y="1722933"/>
          <a:ext cx="4237792"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5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altLang="en-US" sz="1300" kern="1200" dirty="0" smtClean="0">
              <a:latin typeface="微软雅黑" panose="020B0503020204020204" pitchFamily="34" charset="-122"/>
              <a:ea typeface="微软雅黑" panose="020B0503020204020204" pitchFamily="34" charset="-122"/>
            </a:rPr>
            <a:t>口令认证、挑战</a:t>
          </a:r>
          <a:r>
            <a:rPr lang="en-US" altLang="zh-CN" sz="1300" kern="1200" dirty="0" smtClean="0">
              <a:latin typeface="微软雅黑" panose="020B0503020204020204" pitchFamily="34" charset="-122"/>
              <a:ea typeface="微软雅黑" panose="020B0503020204020204" pitchFamily="34" charset="-122"/>
            </a:rPr>
            <a:t>-</a:t>
          </a:r>
          <a:r>
            <a:rPr lang="zh-CN" altLang="en-US" sz="1300" kern="1200" dirty="0" smtClean="0">
              <a:latin typeface="微软雅黑" panose="020B0503020204020204" pitchFamily="34" charset="-122"/>
              <a:ea typeface="微软雅黑" panose="020B0503020204020204" pitchFamily="34" charset="-122"/>
            </a:rPr>
            <a:t>响应身份认证、零知识身份认证</a:t>
          </a:r>
          <a:endParaRPr lang="zh-CN" sz="1300" kern="1200" dirty="0">
            <a:latin typeface="微软雅黑" panose="020B0503020204020204" pitchFamily="34" charset="-122"/>
            <a:ea typeface="微软雅黑" panose="020B0503020204020204" pitchFamily="34" charset="-122"/>
          </a:endParaRPr>
        </a:p>
        <a:p>
          <a:pPr marL="114300" lvl="1" indent="-114300" algn="l" defTabSz="577850" rtl="0">
            <a:lnSpc>
              <a:spcPct val="90000"/>
            </a:lnSpc>
            <a:spcBef>
              <a:spcPct val="0"/>
            </a:spcBef>
            <a:spcAft>
              <a:spcPct val="20000"/>
            </a:spcAft>
            <a:buChar char="••"/>
          </a:pPr>
          <a:r>
            <a:rPr lang="zh-CN" altLang="en-US" sz="1300" kern="1200" dirty="0" smtClean="0">
              <a:latin typeface="微软雅黑" panose="020B0503020204020204" pitchFamily="34" charset="-122"/>
              <a:ea typeface="微软雅黑" panose="020B0503020204020204" pitchFamily="34" charset="-122"/>
            </a:rPr>
            <a:t>单向认证、双向认证</a:t>
          </a:r>
          <a:endParaRPr lang="zh-CN" sz="1300" kern="1200" dirty="0">
            <a:latin typeface="微软雅黑" panose="020B0503020204020204" pitchFamily="34" charset="-122"/>
            <a:ea typeface="微软雅黑" panose="020B0503020204020204" pitchFamily="34" charset="-122"/>
          </a:endParaRPr>
        </a:p>
        <a:p>
          <a:pPr marL="114300" lvl="1" indent="-114300" algn="l" defTabSz="577850" rtl="0">
            <a:lnSpc>
              <a:spcPct val="90000"/>
            </a:lnSpc>
            <a:spcBef>
              <a:spcPct val="0"/>
            </a:spcBef>
            <a:spcAft>
              <a:spcPct val="20000"/>
            </a:spcAft>
            <a:buChar char="••"/>
          </a:pPr>
          <a:r>
            <a:rPr lang="zh-CN" altLang="en-US" sz="1300" kern="1200" dirty="0" smtClean="0">
              <a:latin typeface="微软雅黑" panose="020B0503020204020204" pitchFamily="34" charset="-122"/>
              <a:ea typeface="微软雅黑" panose="020B0503020204020204" pitchFamily="34" charset="-122"/>
            </a:rPr>
            <a:t>针对认证的攻击</a:t>
          </a:r>
          <a:endParaRPr lang="zh-CN" sz="1300" kern="1200" dirty="0">
            <a:latin typeface="微软雅黑" panose="020B0503020204020204" pitchFamily="34" charset="-122"/>
            <a:ea typeface="微软雅黑" panose="020B0503020204020204" pitchFamily="34" charset="-122"/>
          </a:endParaRPr>
        </a:p>
      </dsp:txBody>
      <dsp:txXfrm>
        <a:off x="0" y="1722933"/>
        <a:ext cx="4237792" cy="932535"/>
      </dsp:txXfrm>
    </dsp:sp>
    <dsp:sp modelId="{FB1A529B-88F4-492F-86C5-8E03A0070C26}">
      <dsp:nvSpPr>
        <dsp:cNvPr id="0" name=""/>
        <dsp:cNvSpPr/>
      </dsp:nvSpPr>
      <dsp:spPr>
        <a:xfrm>
          <a:off x="0" y="2655468"/>
          <a:ext cx="4237792" cy="533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第</a:t>
          </a:r>
          <a:r>
            <a:rPr lang="zh-CN" altLang="en-US" sz="1700" kern="1200" dirty="0" smtClean="0">
              <a:latin typeface="微软雅黑" panose="020B0503020204020204" pitchFamily="34" charset="-122"/>
              <a:ea typeface="微软雅黑" panose="020B0503020204020204" pitchFamily="34" charset="-122"/>
            </a:rPr>
            <a:t>七</a:t>
          </a:r>
          <a:r>
            <a:rPr lang="zh-CN" sz="1700" kern="1200" dirty="0" smtClean="0">
              <a:latin typeface="微软雅黑" panose="020B0503020204020204" pitchFamily="34" charset="-122"/>
              <a:ea typeface="微软雅黑" panose="020B0503020204020204" pitchFamily="34" charset="-122"/>
            </a:rPr>
            <a:t>节 认证</a:t>
          </a:r>
          <a:r>
            <a:rPr lang="zh-CN" altLang="en-US" sz="1700" kern="1200" dirty="0" smtClean="0">
              <a:latin typeface="微软雅黑" panose="020B0503020204020204" pitchFamily="34" charset="-122"/>
              <a:ea typeface="微软雅黑" panose="020B0503020204020204" pitchFamily="34" charset="-122"/>
            </a:rPr>
            <a:t>应用实例</a:t>
          </a:r>
          <a:endParaRPr lang="zh-CN" sz="1700" kern="1200" dirty="0">
            <a:latin typeface="微软雅黑" panose="020B0503020204020204" pitchFamily="34" charset="-122"/>
            <a:ea typeface="微软雅黑" panose="020B0503020204020204" pitchFamily="34" charset="-122"/>
          </a:endParaRPr>
        </a:p>
      </dsp:txBody>
      <dsp:txXfrm>
        <a:off x="26034" y="2681502"/>
        <a:ext cx="4185724" cy="481232"/>
      </dsp:txXfrm>
    </dsp:sp>
    <dsp:sp modelId="{EF727F44-04C4-4F9A-ABA1-A8B0E8AC41C3}">
      <dsp:nvSpPr>
        <dsp:cNvPr id="0" name=""/>
        <dsp:cNvSpPr/>
      </dsp:nvSpPr>
      <dsp:spPr>
        <a:xfrm>
          <a:off x="0" y="3188769"/>
          <a:ext cx="4237792" cy="29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5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dirty="0" smtClean="0">
              <a:latin typeface="微软雅黑" panose="020B0503020204020204" pitchFamily="34" charset="-122"/>
              <a:ea typeface="微软雅黑" panose="020B0503020204020204" pitchFamily="34" charset="-122"/>
            </a:rPr>
            <a:t>Kerberos</a:t>
          </a:r>
          <a:endParaRPr lang="zh-CN" sz="1300" kern="1200" dirty="0">
            <a:latin typeface="微软雅黑" panose="020B0503020204020204" pitchFamily="34" charset="-122"/>
            <a:ea typeface="微软雅黑" panose="020B0503020204020204" pitchFamily="34" charset="-122"/>
          </a:endParaRPr>
        </a:p>
      </dsp:txBody>
      <dsp:txXfrm>
        <a:off x="0" y="3188769"/>
        <a:ext cx="4237792" cy="2991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55A26E3-1D7A-4B27-9728-9D07880B0447}" type="datetimeFigureOut">
              <a:rPr lang="zh-CN" altLang="en-US"/>
              <a:pPr>
                <a:defRPr/>
              </a:pPr>
              <a:t>2017/1/5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4444301-F996-45C1-BAED-7C37CE69DBCC}" type="slidenum">
              <a:rPr lang="zh-CN" altLang="en-US"/>
              <a:pPr>
                <a:defRPr/>
              </a:pPr>
              <a:t>‹#›</a:t>
            </a:fld>
            <a:endParaRPr lang="zh-CN" altLang="en-US"/>
          </a:p>
        </p:txBody>
      </p:sp>
    </p:spTree>
    <p:extLst>
      <p:ext uri="{BB962C8B-B14F-4D97-AF65-F5344CB8AC3E}">
        <p14:creationId xmlns:p14="http://schemas.microsoft.com/office/powerpoint/2010/main" val="8567814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12</a:t>
            </a:r>
            <a:r>
              <a:rPr lang="zh-CN" altLang="en-US" smtClean="0"/>
              <a:t>学时</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a:t>
            </a:fld>
            <a:endParaRPr lang="zh-CN" altLang="en-US"/>
          </a:p>
        </p:txBody>
      </p:sp>
    </p:spTree>
    <p:extLst>
      <p:ext uri="{BB962C8B-B14F-4D97-AF65-F5344CB8AC3E}">
        <p14:creationId xmlns:p14="http://schemas.microsoft.com/office/powerpoint/2010/main" val="92275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FF6D3113-A5EF-4419-8D83-D68A766216EE}" type="slidenum">
              <a:rPr lang="en-US" smtClean="0"/>
              <a:pPr/>
              <a:t>156</a:t>
            </a:fld>
            <a:endParaRPr lang="en-US"/>
          </a:p>
        </p:txBody>
      </p:sp>
    </p:spTree>
    <p:extLst>
      <p:ext uri="{BB962C8B-B14F-4D97-AF65-F5344CB8AC3E}">
        <p14:creationId xmlns:p14="http://schemas.microsoft.com/office/powerpoint/2010/main" val="415673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22</a:t>
            </a:fld>
            <a:endParaRPr lang="zh-CN" altLang="en-US"/>
          </a:p>
        </p:txBody>
      </p:sp>
    </p:spTree>
    <p:extLst>
      <p:ext uri="{BB962C8B-B14F-4D97-AF65-F5344CB8AC3E}">
        <p14:creationId xmlns:p14="http://schemas.microsoft.com/office/powerpoint/2010/main" val="1981495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44</a:t>
            </a:fld>
            <a:endParaRPr lang="zh-CN" altLang="en-US"/>
          </a:p>
        </p:txBody>
      </p:sp>
    </p:spTree>
    <p:extLst>
      <p:ext uri="{BB962C8B-B14F-4D97-AF65-F5344CB8AC3E}">
        <p14:creationId xmlns:p14="http://schemas.microsoft.com/office/powerpoint/2010/main" val="259312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65</a:t>
            </a:fld>
            <a:endParaRPr lang="zh-CN" altLang="en-US"/>
          </a:p>
        </p:txBody>
      </p:sp>
    </p:spTree>
    <p:extLst>
      <p:ext uri="{BB962C8B-B14F-4D97-AF65-F5344CB8AC3E}">
        <p14:creationId xmlns:p14="http://schemas.microsoft.com/office/powerpoint/2010/main" val="2265231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Key</a:t>
            </a:r>
            <a:r>
              <a:rPr lang="zh-CN" altLang="en-US" dirty="0" smtClean="0"/>
              <a:t>摆在前面时，其作用就相当于一个初始向量。攻击者可以在后面追加内容而不被发现。</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92</a:t>
            </a:fld>
            <a:endParaRPr lang="zh-CN" altLang="en-US"/>
          </a:p>
        </p:txBody>
      </p:sp>
    </p:spTree>
    <p:extLst>
      <p:ext uri="{BB962C8B-B14F-4D97-AF65-F5344CB8AC3E}">
        <p14:creationId xmlns:p14="http://schemas.microsoft.com/office/powerpoint/2010/main" val="364892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中间也可以插入更多个分组，只需保证最后一个分组与</a:t>
            </a:r>
            <a:r>
              <a:rPr lang="en-US" altLang="zh-CN" dirty="0" smtClean="0"/>
              <a:t>T</a:t>
            </a:r>
            <a:r>
              <a:rPr lang="zh-CN" altLang="en-US" dirty="0" smtClean="0"/>
              <a:t>的异或等于</a:t>
            </a:r>
            <a:r>
              <a:rPr lang="en-US" altLang="zh-CN" dirty="0" smtClean="0"/>
              <a:t>X</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98</a:t>
            </a:fld>
            <a:endParaRPr lang="zh-CN" altLang="en-US"/>
          </a:p>
        </p:txBody>
      </p:sp>
    </p:spTree>
    <p:extLst>
      <p:ext uri="{BB962C8B-B14F-4D97-AF65-F5344CB8AC3E}">
        <p14:creationId xmlns:p14="http://schemas.microsoft.com/office/powerpoint/2010/main" val="3850387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仲裁者被攻破，或仲裁者与其中某一方合谋，都将破坏公平性</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102</a:t>
            </a:fld>
            <a:endParaRPr lang="zh-CN" altLang="en-US"/>
          </a:p>
        </p:txBody>
      </p:sp>
    </p:spTree>
    <p:extLst>
      <p:ext uri="{BB962C8B-B14F-4D97-AF65-F5344CB8AC3E}">
        <p14:creationId xmlns:p14="http://schemas.microsoft.com/office/powerpoint/2010/main" val="193260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不可以，</a:t>
            </a:r>
            <a:r>
              <a:rPr lang="en-US" altLang="zh-CN" dirty="0" smtClean="0"/>
              <a:t>Alice</a:t>
            </a:r>
            <a:r>
              <a:rPr lang="zh-CN" altLang="en-US" dirty="0" smtClean="0"/>
              <a:t>可以用</a:t>
            </a:r>
            <a:r>
              <a:rPr lang="en-US" altLang="zh-CN" dirty="0" smtClean="0"/>
              <a:t>Trent</a:t>
            </a:r>
            <a:r>
              <a:rPr lang="zh-CN" altLang="en-US" dirty="0" smtClean="0"/>
              <a:t>的公钥解开签名查看时间的正确性</a:t>
            </a:r>
            <a:endParaRPr lang="en-US" dirty="0"/>
          </a:p>
        </p:txBody>
      </p:sp>
      <p:sp>
        <p:nvSpPr>
          <p:cNvPr id="4" name="灯片编号占位符 3"/>
          <p:cNvSpPr>
            <a:spLocks noGrp="1"/>
          </p:cNvSpPr>
          <p:nvPr>
            <p:ph type="sldNum" sz="quarter" idx="10"/>
          </p:nvPr>
        </p:nvSpPr>
        <p:spPr/>
        <p:txBody>
          <a:bodyPr/>
          <a:lstStyle/>
          <a:p>
            <a:fld id="{DA432D99-A583-40AA-ADB6-65EA6FEB3555}" type="slidenum">
              <a:rPr lang="en-US" smtClean="0"/>
              <a:pPr/>
              <a:t>113</a:t>
            </a:fld>
            <a:endParaRPr lang="en-US"/>
          </a:p>
        </p:txBody>
      </p:sp>
    </p:spTree>
    <p:extLst>
      <p:ext uri="{BB962C8B-B14F-4D97-AF65-F5344CB8AC3E}">
        <p14:creationId xmlns:p14="http://schemas.microsoft.com/office/powerpoint/2010/main" val="4004759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s=0</a:t>
            </a:r>
            <a:r>
              <a:rPr lang="zh-CN" altLang="en-US" smtClean="0"/>
              <a:t>会泄露私钥</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127</a:t>
            </a:fld>
            <a:endParaRPr lang="zh-CN" altLang="en-US"/>
          </a:p>
        </p:txBody>
      </p:sp>
    </p:spTree>
    <p:extLst>
      <p:ext uri="{BB962C8B-B14F-4D97-AF65-F5344CB8AC3E}">
        <p14:creationId xmlns:p14="http://schemas.microsoft.com/office/powerpoint/2010/main" val="2825864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04800" y="4365104"/>
            <a:ext cx="4930775" cy="1197496"/>
          </a:xfrm>
        </p:spPr>
        <p:txBody>
          <a:bodyPr/>
          <a:lstStyle>
            <a:lvl1pPr algn="l">
              <a:defRPr sz="48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304800" y="5661248"/>
            <a:ext cx="6400800" cy="381000"/>
          </a:xfrm>
        </p:spPr>
        <p:txBody>
          <a:bodyPr/>
          <a:lstStyle>
            <a:lvl1pPr marL="0" indent="0">
              <a:buFont typeface="Wingdings" pitchFamily="2" charset="2"/>
              <a:buNone/>
              <a:defRPr sz="2400" b="1" i="0">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274437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000"/>
                                        <p:tgtEl>
                                          <p:spTgt spid="11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1000"/>
                                        <p:tgtEl>
                                          <p:spTgt spid="116"/>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wipe(down)">
                                      <p:cBhvr>
                                        <p:cTn id="15" dur="500"/>
                                        <p:tgtEl>
                                          <p:spTgt spid="118"/>
                                        </p:tgtEl>
                                      </p:cBhvr>
                                    </p:animEffect>
                                  </p:childTnLst>
                                </p:cTn>
                              </p:par>
                            </p:childTnLst>
                          </p:cTn>
                        </p:par>
                        <p:par>
                          <p:cTn id="16" fill="hold">
                            <p:stCondLst>
                              <p:cond delay="3500"/>
                            </p:stCondLst>
                            <p:childTnLst>
                              <p:par>
                                <p:cTn id="17" presetID="22" presetClass="entr" presetSubtype="4"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down)">
                                      <p:cBhvr>
                                        <p:cTn id="19" dur="500"/>
                                        <p:tgtEl>
                                          <p:spTgt spid="117"/>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down)">
                                      <p:cBhvr>
                                        <p:cTn id="23" dur="1000"/>
                                        <p:tgtEl>
                                          <p:spTgt spid="115"/>
                                        </p:tgtEl>
                                      </p:cBhvr>
                                    </p:animEffect>
                                  </p:childTnLst>
                                </p:cTn>
                              </p:par>
                              <p:par>
                                <p:cTn id="24" presetID="10" presetClass="entr" presetSubtype="0" fill="hold" nodeType="withEffect">
                                  <p:stCondLst>
                                    <p:cond delay="8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000"/>
                                        <p:tgtEl>
                                          <p:spTgt spid="5"/>
                                        </p:tgtEl>
                                      </p:cBhvr>
                                    </p:animEffect>
                                  </p:childTnLst>
                                </p:cTn>
                              </p:par>
                            </p:childTnLst>
                          </p:cTn>
                        </p:par>
                        <p:par>
                          <p:cTn id="27" fill="hold">
                            <p:stCondLst>
                              <p:cond delay="680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780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9A68F19-F560-49B1-9E08-81633D012D31}"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43582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DB13CD1-342A-49A6-B2DC-C9C8B470A9DA}"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31700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结束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1179822" y="1223392"/>
            <a:ext cx="6784355" cy="1197496"/>
          </a:xfrm>
        </p:spPr>
        <p:txBody>
          <a:bodyPr/>
          <a:lstStyle>
            <a:lvl1pPr algn="ctr">
              <a:defRPr sz="54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1698389" y="5229200"/>
            <a:ext cx="5747221" cy="576064"/>
          </a:xfrm>
        </p:spPr>
        <p:txBody>
          <a:bodyPr/>
          <a:lstStyle>
            <a:lvl1pPr marL="0" indent="0" algn="ctr">
              <a:buFont typeface="Wingdings" pitchFamily="2" charset="2"/>
              <a:buNone/>
              <a:defRPr sz="2800" b="1" i="1">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10119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22" presetClass="exit" presetSubtype="1" fill="hold" nodeType="afterEffect">
                                  <p:stCondLst>
                                    <p:cond delay="0"/>
                                  </p:stCondLst>
                                  <p:childTnLst>
                                    <p:animEffect transition="out" filter="wipe(up)">
                                      <p:cBhvr>
                                        <p:cTn id="10" dur="750"/>
                                        <p:tgtEl>
                                          <p:spTgt spid="115"/>
                                        </p:tgtEl>
                                      </p:cBhvr>
                                    </p:animEffect>
                                    <p:set>
                                      <p:cBhvr>
                                        <p:cTn id="11" dur="1" fill="hold">
                                          <p:stCondLst>
                                            <p:cond delay="749"/>
                                          </p:stCondLst>
                                        </p:cTn>
                                        <p:tgtEl>
                                          <p:spTgt spid="115"/>
                                        </p:tgtEl>
                                        <p:attrNameLst>
                                          <p:attrName>style.visibility</p:attrName>
                                        </p:attrNameLst>
                                      </p:cBhvr>
                                      <p:to>
                                        <p:strVal val="hidden"/>
                                      </p:to>
                                    </p:set>
                                  </p:childTnLst>
                                </p:cTn>
                              </p:par>
                            </p:childTnLst>
                          </p:cTn>
                        </p:par>
                        <p:par>
                          <p:cTn id="12" fill="hold">
                            <p:stCondLst>
                              <p:cond delay="2750"/>
                            </p:stCondLst>
                            <p:childTnLst>
                              <p:par>
                                <p:cTn id="13" presetID="22" presetClass="exit" presetSubtype="1" fill="hold" nodeType="afterEffect">
                                  <p:stCondLst>
                                    <p:cond delay="0"/>
                                  </p:stCondLst>
                                  <p:childTnLst>
                                    <p:animEffect transition="out" filter="wipe(up)">
                                      <p:cBhvr>
                                        <p:cTn id="14" dur="500"/>
                                        <p:tgtEl>
                                          <p:spTgt spid="117"/>
                                        </p:tgtEl>
                                      </p:cBhvr>
                                    </p:animEffect>
                                    <p:set>
                                      <p:cBhvr>
                                        <p:cTn id="15" dur="1" fill="hold">
                                          <p:stCondLst>
                                            <p:cond delay="499"/>
                                          </p:stCondLst>
                                        </p:cTn>
                                        <p:tgtEl>
                                          <p:spTgt spid="117"/>
                                        </p:tgtEl>
                                        <p:attrNameLst>
                                          <p:attrName>style.visibility</p:attrName>
                                        </p:attrNameLst>
                                      </p:cBhvr>
                                      <p:to>
                                        <p:strVal val="hidden"/>
                                      </p:to>
                                    </p:set>
                                  </p:childTnLst>
                                </p:cTn>
                              </p:par>
                            </p:childTnLst>
                          </p:cTn>
                        </p:par>
                        <p:par>
                          <p:cTn id="16" fill="hold">
                            <p:stCondLst>
                              <p:cond delay="3250"/>
                            </p:stCondLst>
                            <p:childTnLst>
                              <p:par>
                                <p:cTn id="17" presetID="22" presetClass="exit" presetSubtype="1" fill="hold" nodeType="afterEffect">
                                  <p:stCondLst>
                                    <p:cond delay="0"/>
                                  </p:stCondLst>
                                  <p:childTnLst>
                                    <p:animEffect transition="out" filter="wipe(up)">
                                      <p:cBhvr>
                                        <p:cTn id="18" dur="500"/>
                                        <p:tgtEl>
                                          <p:spTgt spid="118"/>
                                        </p:tgtEl>
                                      </p:cBhvr>
                                    </p:animEffect>
                                    <p:set>
                                      <p:cBhvr>
                                        <p:cTn id="19" dur="1" fill="hold">
                                          <p:stCondLst>
                                            <p:cond delay="499"/>
                                          </p:stCondLst>
                                        </p:cTn>
                                        <p:tgtEl>
                                          <p:spTgt spid="118"/>
                                        </p:tgtEl>
                                        <p:attrNameLst>
                                          <p:attrName>style.visibility</p:attrName>
                                        </p:attrNameLst>
                                      </p:cBhvr>
                                      <p:to>
                                        <p:strVal val="hidden"/>
                                      </p:to>
                                    </p:set>
                                  </p:childTnLst>
                                </p:cTn>
                              </p:par>
                            </p:childTnLst>
                          </p:cTn>
                        </p:par>
                        <p:par>
                          <p:cTn id="20" fill="hold">
                            <p:stCondLst>
                              <p:cond delay="3750"/>
                            </p:stCondLst>
                            <p:childTnLst>
                              <p:par>
                                <p:cTn id="21" presetID="10" presetClass="exit" presetSubtype="0" fill="hold" nodeType="afterEffect">
                                  <p:stCondLst>
                                    <p:cond delay="0"/>
                                  </p:stCondLst>
                                  <p:childTnLst>
                                    <p:animEffect transition="out" filter="fade">
                                      <p:cBhvr>
                                        <p:cTn id="22" dur="1000"/>
                                        <p:tgtEl>
                                          <p:spTgt spid="116"/>
                                        </p:tgtEl>
                                      </p:cBhvr>
                                    </p:animEffect>
                                    <p:set>
                                      <p:cBhvr>
                                        <p:cTn id="23" dur="1" fill="hold">
                                          <p:stCondLst>
                                            <p:cond delay="999"/>
                                          </p:stCondLst>
                                        </p:cTn>
                                        <p:tgtEl>
                                          <p:spTgt spid="11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000"/>
                                        <p:tgtEl>
                                          <p:spTgt spid="114"/>
                                        </p:tgtEl>
                                      </p:cBhvr>
                                    </p:animEffect>
                                    <p:set>
                                      <p:cBhvr>
                                        <p:cTn id="26" dur="1" fill="hold">
                                          <p:stCondLst>
                                            <p:cond delay="1999"/>
                                          </p:stCondLst>
                                        </p:cTn>
                                        <p:tgtEl>
                                          <p:spTgt spid="114"/>
                                        </p:tgtEl>
                                        <p:attrNameLst>
                                          <p:attrName>style.visibility</p:attrName>
                                        </p:attrNameLst>
                                      </p:cBhvr>
                                      <p:to>
                                        <p:strVal val="hidden"/>
                                      </p:to>
                                    </p:set>
                                  </p:childTnLst>
                                </p:cTn>
                              </p:par>
                            </p:childTnLst>
                          </p:cTn>
                        </p:par>
                        <p:par>
                          <p:cTn id="27" fill="hold">
                            <p:stCondLst>
                              <p:cond delay="575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675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17B7F836-6F9F-42A8-9450-B93EA774C316}"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19152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6C3F5E-09DE-47CB-B45C-8870030737BE}"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7871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EE0603BE-E92C-4BD7-894F-52D309A6287B}"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15056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64689EDE-3A5A-4265-A0B7-F2E118DD39D5}" type="slidenum">
              <a:rPr lang="zh-CN" altLang="en-US"/>
              <a:pPr>
                <a:defRPr/>
              </a:pPr>
              <a:t>‹#›</a:t>
            </a:fld>
            <a:endParaRPr lang="en-US" altLang="zh-CN" dirty="0"/>
          </a:p>
        </p:txBody>
      </p:sp>
      <p:sp>
        <p:nvSpPr>
          <p:cNvPr id="8"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7435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4D5C3986-FA80-4EE7-9FDC-15A4E8531ED7}" type="slidenum">
              <a:rPr lang="zh-CN" altLang="en-US"/>
              <a:pPr>
                <a:defRPr/>
              </a:pPr>
              <a:t>‹#›</a:t>
            </a:fld>
            <a:endParaRPr lang="en-US" altLang="zh-CN" dirty="0"/>
          </a:p>
        </p:txBody>
      </p:sp>
      <p:sp>
        <p:nvSpPr>
          <p:cNvPr id="4"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58606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B7484B5-1F67-4C82-B7D7-3383E5F545DB}" type="slidenum">
              <a:rPr lang="zh-CN" altLang="en-US"/>
              <a:pPr>
                <a:defRPr/>
              </a:pPr>
              <a:t>‹#›</a:t>
            </a:fld>
            <a:endParaRPr lang="en-US" altLang="zh-CN" dirty="0"/>
          </a:p>
        </p:txBody>
      </p:sp>
      <p:sp>
        <p:nvSpPr>
          <p:cNvPr id="3"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79188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4D157328-A90A-4073-8D45-B3B1A2024459}"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9562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52305027-A41E-4099-97C2-42171C6B8947}"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243214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9" name="Group 15"/>
          <p:cNvGrpSpPr>
            <a:grpSpLocks/>
          </p:cNvGrpSpPr>
          <p:nvPr userDrawn="1"/>
        </p:nvGrpSpPr>
        <p:grpSpPr bwMode="auto">
          <a:xfrm>
            <a:off x="4626998" y="0"/>
            <a:ext cx="4517002" cy="714965"/>
            <a:chOff x="664" y="1951"/>
            <a:chExt cx="4308" cy="2120"/>
          </a:xfrm>
          <a:solidFill>
            <a:schemeClr val="bg1">
              <a:alpha val="21000"/>
            </a:schemeClr>
          </a:solidFill>
        </p:grpSpPr>
        <p:sp>
          <p:nvSpPr>
            <p:cNvPr id="20"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4"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5"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6"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7"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8"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9"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0"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1"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2"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3"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4"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5"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6"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7"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8"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9"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0"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1"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2"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3"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4"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5"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6"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7"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8"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9"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0"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1"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2"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3"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4"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55"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6"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7"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8"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9"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0"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1"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2"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3"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4"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5"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6"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7"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8"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9"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0"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1"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2"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3"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4"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5"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6"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7"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8"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9"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0"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1"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2"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3"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4"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5"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6"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7"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8"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9"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0"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1"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2"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3"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4"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5"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6"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7"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8"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9"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0"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1"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2"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3"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4"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5"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6"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7"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8"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9"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0"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1"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2"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3"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4"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5"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6"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7"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8"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9"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0"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1"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2"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3"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4"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5"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6"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7"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pic>
        <p:nvPicPr>
          <p:cNvPr id="1028" name="Picture 19" descr="1"/>
          <p:cNvPicPr>
            <a:picLocks noChangeAspect="1" noChangeArrowheads="1"/>
          </p:cNvPicPr>
          <p:nvPr/>
        </p:nvPicPr>
        <p:blipFill>
          <a:blip r:embed="rId14">
            <a:extLst>
              <a:ext uri="{28A0092B-C50C-407E-A947-70E740481C1C}">
                <a14:useLocalDpi xmlns:a14="http://schemas.microsoft.com/office/drawing/2010/main" val="0"/>
              </a:ext>
            </a:extLst>
          </a:blip>
          <a:srcRect b="38461"/>
          <a:stretch>
            <a:fillRect/>
          </a:stretch>
        </p:blipFill>
        <p:spPr bwMode="auto">
          <a:xfrm>
            <a:off x="0" y="6324600"/>
            <a:ext cx="9144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3"/>
          <p:cNvSpPr>
            <a:spLocks noGrp="1" noChangeArrowheads="1"/>
          </p:cNvSpPr>
          <p:nvPr>
            <p:ph type="body" idx="1"/>
          </p:nvPr>
        </p:nvSpPr>
        <p:spPr bwMode="auto">
          <a:xfrm>
            <a:off x="457200" y="1124744"/>
            <a:ext cx="8229600" cy="519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Rectangle 6"/>
          <p:cNvSpPr>
            <a:spLocks noGrp="1" noChangeArrowheads="1"/>
          </p:cNvSpPr>
          <p:nvPr>
            <p:ph type="sldNum" sz="quarter" idx="4"/>
          </p:nvPr>
        </p:nvSpPr>
        <p:spPr bwMode="auto">
          <a:xfrm>
            <a:off x="8378825" y="6537325"/>
            <a:ext cx="514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solidFill>
                  <a:srgbClr val="002060"/>
                </a:solidFill>
                <a:ea typeface="宋体" charset="-122"/>
              </a:defRPr>
            </a:lvl1pPr>
          </a:lstStyle>
          <a:p>
            <a:pPr>
              <a:defRPr/>
            </a:pPr>
            <a:fld id="{19F9A2C6-F662-4950-9AF8-C03DDFFA4018}" type="slidenum">
              <a:rPr lang="zh-CN" altLang="en-US"/>
              <a:pPr>
                <a:defRPr/>
              </a:pPr>
              <a:t>‹#›</a:t>
            </a:fld>
            <a:endParaRPr lang="en-US" altLang="zh-CN" dirty="0"/>
          </a:p>
        </p:txBody>
      </p:sp>
      <p:grpSp>
        <p:nvGrpSpPr>
          <p:cNvPr id="1031" name="组合 1"/>
          <p:cNvGrpSpPr>
            <a:grpSpLocks/>
          </p:cNvGrpSpPr>
          <p:nvPr userDrawn="1"/>
        </p:nvGrpSpPr>
        <p:grpSpPr bwMode="auto">
          <a:xfrm>
            <a:off x="8101013" y="5667375"/>
            <a:ext cx="987425" cy="928688"/>
            <a:chOff x="7891463" y="5608638"/>
            <a:chExt cx="1235075" cy="1160462"/>
          </a:xfrm>
        </p:grpSpPr>
        <p:pic>
          <p:nvPicPr>
            <p:cNvPr id="1035" name="Picture 9" descr="artplus_nature_naturalcity42_a"/>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0" descr="artplus_nature_naturalcity42_b"/>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1" descr="artplus_nature_naturalcity42_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2" descr="artplus_nature_naturalcity42_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2" name="Rectangle 2"/>
          <p:cNvSpPr>
            <a:spLocks noGrp="1" noChangeArrowheads="1"/>
          </p:cNvSpPr>
          <p:nvPr>
            <p:ph type="title"/>
          </p:nvPr>
        </p:nvSpPr>
        <p:spPr bwMode="auto">
          <a:xfrm>
            <a:off x="467544" y="10127"/>
            <a:ext cx="82296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8" name="页脚占位符 4"/>
          <p:cNvSpPr>
            <a:spLocks noGrp="1"/>
          </p:cNvSpPr>
          <p:nvPr>
            <p:ph type="ftr" sz="quarter" idx="3"/>
          </p:nvPr>
        </p:nvSpPr>
        <p:spPr>
          <a:xfrm>
            <a:off x="3124200" y="6537325"/>
            <a:ext cx="2895600" cy="244475"/>
          </a:xfrm>
          <a:prstGeom prst="rect">
            <a:avLst/>
          </a:prstGeom>
        </p:spPr>
        <p:txBody>
          <a:bodyPr vert="horz" wrap="square" lIns="91440" tIns="45720" rIns="91440" bIns="45720" numCol="1" anchor="t" anchorCtr="0" compatLnSpc="1">
            <a:prstTxWarp prst="textNoShape">
              <a:avLst/>
            </a:prstTxWarp>
          </a:bodyPr>
          <a:lstStyle>
            <a:lvl1pPr algn="ctr">
              <a:defRPr sz="1200" smtClean="0">
                <a:solidFill>
                  <a:srgbClr val="002060"/>
                </a:solidFill>
                <a:ea typeface="宋体" charset="-122"/>
              </a:defRPr>
            </a:lvl1pPr>
          </a:lstStyle>
          <a:p>
            <a:pPr>
              <a:defRPr/>
            </a:pPr>
            <a:r>
              <a:rPr lang="zh-CN" altLang="en-US"/>
              <a:t>密码学导论</a:t>
            </a:r>
            <a:r>
              <a:rPr lang="en-US" altLang="zh-CN"/>
              <a:t>--</a:t>
            </a:r>
            <a:r>
              <a:rPr lang="zh-CN" altLang="en-US"/>
              <a:t>中国科学技术大学</a:t>
            </a:r>
            <a:endParaRPr lang="en-US" altLang="zh-CN"/>
          </a:p>
        </p:txBody>
      </p:sp>
      <p:grpSp>
        <p:nvGrpSpPr>
          <p:cNvPr id="128" name="Group 15"/>
          <p:cNvGrpSpPr>
            <a:grpSpLocks/>
          </p:cNvGrpSpPr>
          <p:nvPr userDrawn="1"/>
        </p:nvGrpSpPr>
        <p:grpSpPr bwMode="auto">
          <a:xfrm>
            <a:off x="623" y="0"/>
            <a:ext cx="4357476" cy="714965"/>
            <a:chOff x="664" y="1951"/>
            <a:chExt cx="4308" cy="2120"/>
          </a:xfrm>
          <a:solidFill>
            <a:schemeClr val="bg1">
              <a:alpha val="21000"/>
            </a:schemeClr>
          </a:solidFill>
        </p:grpSpPr>
        <p:sp>
          <p:nvSpPr>
            <p:cNvPr id="129"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0"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1"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2"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3"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4"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5"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6"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7"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8"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9"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0"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1"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2"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3"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4"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5"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6"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7"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8"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9"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0"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1"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2"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3"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4"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5"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6"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7"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8"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9"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0"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1"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2"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3"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164"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5"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6"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7"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8"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9"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0"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1"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2"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3"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4"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5"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6"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7"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8"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9"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0"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1"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2"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3"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4"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5"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6"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7"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8"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9"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0"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1"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2"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3"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4"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5"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6"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7"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8"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9"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0"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1"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2"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3"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4"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5"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6"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7"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8"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9"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0"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1"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2"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3"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4"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5"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6"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7"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8"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9"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0"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1"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2"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3"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4"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5"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6"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7"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8"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9"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0"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1"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2"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3"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4"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5"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6"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timing>
    <p:tnLst>
      <p:par>
        <p:cTn id="1" dur="indefinite" restart="never" nodeType="tmRoot"/>
      </p:par>
    </p:tnLst>
  </p:timing>
  <p:hf hdr="0" dt="0"/>
  <p:txStyles>
    <p:title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g"/><Relationship Id="rId4" Type="http://schemas.openxmlformats.org/officeDocument/2006/relationships/image" Target="../media/image6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60.png"/></Relationships>
</file>

<file path=ppt/slides/_rels/slide1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3.jpg"/><Relationship Id="rId5" Type="http://schemas.openxmlformats.org/officeDocument/2006/relationships/image" Target="../media/image82.png"/><Relationship Id="rId4" Type="http://schemas.openxmlformats.org/officeDocument/2006/relationships/image" Target="../media/image81.png"/></Relationships>
</file>

<file path=ppt/slides/_rels/slide1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83.jpg"/><Relationship Id="rId5" Type="http://schemas.openxmlformats.org/officeDocument/2006/relationships/image" Target="../media/image82.png"/><Relationship Id="rId4" Type="http://schemas.openxmlformats.org/officeDocument/2006/relationships/image" Target="../media/image8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83.jpg"/><Relationship Id="rId5" Type="http://schemas.openxmlformats.org/officeDocument/2006/relationships/image" Target="../media/image82.png"/><Relationship Id="rId4" Type="http://schemas.openxmlformats.org/officeDocument/2006/relationships/image" Target="../media/image8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sz="2400" dirty="0"/>
              <a:t>密码学</a:t>
            </a:r>
            <a:r>
              <a:rPr lang="zh-CN" altLang="en-US" sz="2400" dirty="0" smtClean="0"/>
              <a:t>导论˙第</a:t>
            </a:r>
            <a:r>
              <a:rPr lang="en-US" altLang="zh-CN" sz="2400" dirty="0"/>
              <a:t>8</a:t>
            </a:r>
            <a:r>
              <a:rPr lang="zh-CN" altLang="en-US" sz="2400" smtClean="0"/>
              <a:t>章</a:t>
            </a:r>
            <a:r>
              <a:rPr lang="en-US" altLang="zh-CN" sz="2400" dirty="0"/>
              <a:t/>
            </a:r>
            <a:br>
              <a:rPr lang="en-US" altLang="zh-CN" sz="2400" dirty="0"/>
            </a:br>
            <a:r>
              <a:rPr lang="zh-CN" altLang="en-US" sz="4400" dirty="0"/>
              <a:t>消息认证及其算法</a:t>
            </a:r>
          </a:p>
        </p:txBody>
      </p:sp>
      <p:sp>
        <p:nvSpPr>
          <p:cNvPr id="7" name="副标题 6"/>
          <p:cNvSpPr>
            <a:spLocks noGrp="1"/>
          </p:cNvSpPr>
          <p:nvPr>
            <p:ph type="subTitle" idx="1"/>
          </p:nvPr>
        </p:nvSpPr>
        <p:spPr/>
        <p:txBody>
          <a:bodyPr/>
          <a:lstStyle/>
          <a:p>
            <a:r>
              <a:rPr lang="zh-CN" altLang="en-US" dirty="0" smtClean="0"/>
              <a:t>李卫海</a:t>
            </a:r>
            <a:endParaRPr lang="zh-CN" altLang="en-US" dirty="0"/>
          </a:p>
        </p:txBody>
      </p:sp>
    </p:spTree>
    <p:extLst>
      <p:ext uri="{BB962C8B-B14F-4D97-AF65-F5344CB8AC3E}">
        <p14:creationId xmlns:p14="http://schemas.microsoft.com/office/powerpoint/2010/main" val="3031317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en-US" altLang="zh-CN" dirty="0" smtClean="0"/>
              <a:t>2</a:t>
            </a:r>
            <a:r>
              <a:rPr lang="zh-CN" altLang="en-US" dirty="0" smtClean="0"/>
              <a:t>、数字签名</a:t>
            </a:r>
            <a:endParaRPr lang="en-US" dirty="0"/>
          </a:p>
        </p:txBody>
      </p:sp>
      <p:sp>
        <p:nvSpPr>
          <p:cNvPr id="5" name="内容占位符 4"/>
          <p:cNvSpPr>
            <a:spLocks noGrp="1"/>
          </p:cNvSpPr>
          <p:nvPr>
            <p:ph idx="1"/>
          </p:nvPr>
        </p:nvSpPr>
        <p:spPr/>
        <p:txBody>
          <a:bodyPr/>
          <a:lstStyle/>
          <a:p>
            <a:r>
              <a:rPr lang="zh-CN" altLang="en-US" sz="2400" dirty="0" smtClean="0"/>
              <a:t>接收者可以凭借消息上所附加的某种东西，确认发信人的身份。这种东西，就是签名</a:t>
            </a:r>
            <a:endParaRPr lang="en-US" altLang="zh-CN" sz="2400" dirty="0" smtClean="0"/>
          </a:p>
          <a:p>
            <a:pPr lvl="1"/>
            <a:r>
              <a:rPr lang="zh-CN" altLang="en-US" sz="2000" dirty="0" smtClean="0"/>
              <a:t>签名是独一无二的，是发信人所专有的</a:t>
            </a:r>
            <a:endParaRPr lang="en-US" altLang="zh-CN" sz="2000" dirty="0" smtClean="0"/>
          </a:p>
          <a:p>
            <a:pPr lvl="2"/>
            <a:endParaRPr lang="en-US" altLang="zh-CN" sz="1600" dirty="0"/>
          </a:p>
          <a:p>
            <a:r>
              <a:rPr lang="zh-CN" altLang="en-US" sz="2400" dirty="0"/>
              <a:t>签名</a:t>
            </a:r>
            <a:r>
              <a:rPr lang="zh-CN" altLang="en-US" sz="2400" dirty="0" smtClean="0"/>
              <a:t>一般应具有的性质：</a:t>
            </a:r>
            <a:endParaRPr lang="en-US" altLang="zh-CN" sz="2400" dirty="0" smtClean="0"/>
          </a:p>
          <a:p>
            <a:pPr lvl="1"/>
            <a:r>
              <a:rPr lang="zh-CN" altLang="en-US" sz="2000" dirty="0"/>
              <a:t>签名应当是</a:t>
            </a:r>
            <a:r>
              <a:rPr lang="zh-CN" altLang="en-US" sz="2000" dirty="0">
                <a:solidFill>
                  <a:srgbClr val="0070C0"/>
                </a:solidFill>
              </a:rPr>
              <a:t>可信的</a:t>
            </a:r>
            <a:r>
              <a:rPr lang="zh-CN" altLang="en-US" sz="2000" dirty="0"/>
              <a:t>：签名者知道他所签名的内容</a:t>
            </a:r>
            <a:endParaRPr lang="en-US" altLang="zh-CN" sz="2000" dirty="0"/>
          </a:p>
          <a:p>
            <a:pPr lvl="2"/>
            <a:r>
              <a:rPr lang="zh-CN" altLang="en-US" sz="1800" dirty="0" smtClean="0"/>
              <a:t>避免不知情</a:t>
            </a:r>
            <a:r>
              <a:rPr lang="zh-CN" altLang="en-US" sz="1800" dirty="0"/>
              <a:t>签名。例如，夹在大量文件当中；垫复写纸</a:t>
            </a:r>
            <a:endParaRPr lang="en-US" altLang="zh-CN" sz="1800" dirty="0"/>
          </a:p>
          <a:p>
            <a:pPr lvl="1"/>
            <a:r>
              <a:rPr lang="zh-CN" altLang="en-US" sz="2000" dirty="0"/>
              <a:t>签名应当是</a:t>
            </a:r>
            <a:r>
              <a:rPr lang="zh-CN" altLang="en-US" sz="2000" dirty="0">
                <a:solidFill>
                  <a:srgbClr val="0070C0"/>
                </a:solidFill>
              </a:rPr>
              <a:t>不可伪造的</a:t>
            </a:r>
            <a:r>
              <a:rPr lang="zh-CN" altLang="en-US" sz="2000" dirty="0"/>
              <a:t>：确实是签名者所为</a:t>
            </a:r>
            <a:endParaRPr lang="en-US" altLang="zh-CN" sz="2000" dirty="0"/>
          </a:p>
          <a:p>
            <a:pPr lvl="2"/>
            <a:r>
              <a:rPr lang="zh-CN" altLang="en-US" sz="1800" dirty="0"/>
              <a:t>模仿他人的笔迹</a:t>
            </a:r>
            <a:endParaRPr lang="en-US" altLang="zh-CN" sz="1800" dirty="0"/>
          </a:p>
          <a:p>
            <a:pPr lvl="1"/>
            <a:r>
              <a:rPr lang="zh-CN" altLang="en-US" sz="2000" dirty="0"/>
              <a:t>签名应当是</a:t>
            </a:r>
            <a:r>
              <a:rPr lang="zh-CN" altLang="en-US" sz="2000" dirty="0">
                <a:solidFill>
                  <a:srgbClr val="0070C0"/>
                </a:solidFill>
              </a:rPr>
              <a:t>不可重用的</a:t>
            </a:r>
            <a:r>
              <a:rPr lang="zh-CN" altLang="en-US" sz="2000" dirty="0"/>
              <a:t>：不能被移做它用</a:t>
            </a:r>
            <a:endParaRPr lang="en-US" altLang="zh-CN" sz="2000" dirty="0"/>
          </a:p>
          <a:p>
            <a:pPr lvl="2"/>
            <a:r>
              <a:rPr lang="zh-CN" altLang="en-US" sz="1800" dirty="0"/>
              <a:t>扫描的签名图像可以复制</a:t>
            </a:r>
            <a:r>
              <a:rPr lang="en-US" altLang="zh-CN" sz="1800" dirty="0"/>
              <a:t>-</a:t>
            </a:r>
            <a:r>
              <a:rPr lang="zh-CN" altLang="en-US" sz="1800" dirty="0"/>
              <a:t>粘贴</a:t>
            </a:r>
            <a:endParaRPr lang="en-US" altLang="zh-CN" sz="1800" dirty="0"/>
          </a:p>
          <a:p>
            <a:pPr lvl="1"/>
            <a:r>
              <a:rPr lang="zh-CN" altLang="en-US" sz="2000" dirty="0"/>
              <a:t>签名的</a:t>
            </a:r>
            <a:r>
              <a:rPr lang="zh-CN" altLang="en-US" sz="2000" dirty="0">
                <a:solidFill>
                  <a:srgbClr val="0070C0"/>
                </a:solidFill>
              </a:rPr>
              <a:t>文件应当是不可改变的</a:t>
            </a:r>
            <a:r>
              <a:rPr lang="zh-CN" altLang="en-US" sz="2000" dirty="0"/>
              <a:t>：不能篡改内容</a:t>
            </a:r>
            <a:endParaRPr lang="en-US" altLang="zh-CN" sz="2000" dirty="0"/>
          </a:p>
          <a:p>
            <a:pPr lvl="2"/>
            <a:r>
              <a:rPr lang="zh-CN" altLang="en-US" sz="1800" dirty="0"/>
              <a:t>文件中的空白区域；甚至空白签名</a:t>
            </a:r>
            <a:endParaRPr lang="en-US" altLang="zh-CN" sz="1800" dirty="0"/>
          </a:p>
          <a:p>
            <a:pPr lvl="1"/>
            <a:r>
              <a:rPr lang="zh-CN" altLang="en-US" sz="2000" dirty="0"/>
              <a:t>签名应当是</a:t>
            </a:r>
            <a:r>
              <a:rPr lang="zh-CN" altLang="en-US" sz="2000" dirty="0">
                <a:solidFill>
                  <a:srgbClr val="0070C0"/>
                </a:solidFill>
              </a:rPr>
              <a:t>不可抵赖的</a:t>
            </a:r>
            <a:r>
              <a:rPr lang="zh-CN" altLang="en-US" sz="2000" dirty="0"/>
              <a:t>：不能否认其行为</a:t>
            </a:r>
            <a:endParaRPr lang="en-US" altLang="zh-CN" sz="2000" dirty="0"/>
          </a:p>
          <a:p>
            <a:pPr lvl="2"/>
            <a:r>
              <a:rPr lang="zh-CN" altLang="en-US" sz="1800" dirty="0"/>
              <a:t>声称他人伪造自己的签名而</a:t>
            </a:r>
            <a:r>
              <a:rPr lang="zh-CN" altLang="en-US" sz="1800" dirty="0" smtClean="0"/>
              <a:t>抵赖</a:t>
            </a:r>
            <a:endParaRPr lang="en-US" altLang="zh-CN" sz="1800" dirty="0"/>
          </a:p>
        </p:txBody>
      </p:sp>
      <p:sp>
        <p:nvSpPr>
          <p:cNvPr id="10" name="页脚占位符 9"/>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1" name="灯片编号占位符 10"/>
          <p:cNvSpPr>
            <a:spLocks noGrp="1"/>
          </p:cNvSpPr>
          <p:nvPr>
            <p:ph type="sldNum" sz="quarter" idx="10"/>
          </p:nvPr>
        </p:nvSpPr>
        <p:spPr/>
        <p:txBody>
          <a:bodyPr/>
          <a:lstStyle/>
          <a:p>
            <a:pPr>
              <a:defRPr/>
            </a:pPr>
            <a:fld id="{17B7F836-6F9F-42A8-9450-B93EA774C316}" type="slidenum">
              <a:rPr lang="zh-CN" altLang="en-US" smtClean="0"/>
              <a:pPr>
                <a:defRPr/>
              </a:pPr>
              <a:t>10</a:t>
            </a:fld>
            <a:endParaRPr lang="en-US" altLang="zh-CN" dirty="0"/>
          </a:p>
        </p:txBody>
      </p:sp>
      <p:sp>
        <p:nvSpPr>
          <p:cNvPr id="17" name="流程图: 合并 1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484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密钥的长度：由加密算法确定</a:t>
            </a:r>
            <a:endParaRPr lang="en-US" altLang="zh-CN" dirty="0" smtClean="0"/>
          </a:p>
          <a:p>
            <a:r>
              <a:rPr lang="zh-CN" altLang="en-US" dirty="0" smtClean="0"/>
              <a:t>常数</a:t>
            </a:r>
            <a:r>
              <a:rPr lang="en-US" altLang="zh-CN" dirty="0" smtClean="0"/>
              <a:t>K</a:t>
            </a:r>
            <a:r>
              <a:rPr lang="en-US" altLang="zh-CN" baseline="-25000" dirty="0" smtClean="0"/>
              <a:t>1</a:t>
            </a:r>
            <a:r>
              <a:rPr lang="en-US" altLang="zh-CN" dirty="0" smtClean="0"/>
              <a:t>,K</a:t>
            </a:r>
            <a:r>
              <a:rPr lang="en-US" altLang="zh-CN" baseline="-25000" dirty="0" smtClean="0"/>
              <a:t>2</a:t>
            </a:r>
            <a:r>
              <a:rPr lang="zh-CN" altLang="en-US" dirty="0" smtClean="0"/>
              <a:t>的长度：分组长度</a:t>
            </a:r>
            <a:r>
              <a:rPr lang="en-US" altLang="zh-CN" dirty="0" smtClean="0"/>
              <a:t>n</a:t>
            </a:r>
          </a:p>
          <a:p>
            <a:r>
              <a:rPr lang="zh-CN" altLang="en-US" dirty="0" smtClean="0"/>
              <a:t>常数</a:t>
            </a:r>
            <a:r>
              <a:rPr lang="en-US" altLang="zh-CN" dirty="0" smtClean="0"/>
              <a:t>K</a:t>
            </a:r>
            <a:r>
              <a:rPr lang="en-US" altLang="zh-CN" baseline="-25000" dirty="0" smtClean="0"/>
              <a:t>1</a:t>
            </a:r>
            <a:r>
              <a:rPr lang="en-US" altLang="zh-CN" dirty="0" smtClean="0"/>
              <a:t>,K</a:t>
            </a:r>
            <a:r>
              <a:rPr lang="en-US" altLang="zh-CN" baseline="-25000" dirty="0" smtClean="0"/>
              <a:t>2</a:t>
            </a:r>
            <a:r>
              <a:rPr lang="zh-CN" altLang="en-US" dirty="0" smtClean="0"/>
              <a:t>的计算：域</a:t>
            </a:r>
            <a:r>
              <a:rPr lang="en-US" altLang="zh-CN" dirty="0" smtClean="0"/>
              <a:t>GF(2</a:t>
            </a:r>
            <a:r>
              <a:rPr lang="en-US" altLang="zh-CN" baseline="30000" dirty="0" smtClean="0"/>
              <a:t>n</a:t>
            </a:r>
            <a:r>
              <a:rPr lang="en-US" altLang="zh-CN" dirty="0" smtClean="0"/>
              <a:t>)</a:t>
            </a:r>
            <a:r>
              <a:rPr lang="zh-CN" altLang="en-US" dirty="0" smtClean="0"/>
              <a:t>中的运算</a:t>
            </a:r>
            <a:endParaRPr lang="en-US" altLang="zh-CN" dirty="0" smtClean="0"/>
          </a:p>
          <a:p>
            <a:pPr lvl="1">
              <a:buNone/>
            </a:pPr>
            <a:r>
              <a:rPr lang="en-US" altLang="zh-CN" dirty="0" smtClean="0"/>
              <a:t>	L=E</a:t>
            </a:r>
            <a:r>
              <a:rPr lang="en-US" altLang="zh-CN" baseline="-25000" dirty="0" smtClean="0"/>
              <a:t>K</a:t>
            </a:r>
            <a:r>
              <a:rPr lang="en-US" altLang="zh-CN" dirty="0" smtClean="0"/>
              <a:t>(0</a:t>
            </a:r>
            <a:r>
              <a:rPr lang="en-US" altLang="zh-CN" baseline="30000" dirty="0" smtClean="0"/>
              <a:t>n</a:t>
            </a:r>
            <a:r>
              <a:rPr lang="en-US" altLang="zh-CN" dirty="0" smtClean="0"/>
              <a:t>)</a:t>
            </a:r>
          </a:p>
          <a:p>
            <a:pPr lvl="1">
              <a:buNone/>
            </a:pPr>
            <a:r>
              <a:rPr lang="en-US" altLang="zh-CN" dirty="0" smtClean="0"/>
              <a:t>	K</a:t>
            </a:r>
            <a:r>
              <a:rPr lang="en-US" altLang="zh-CN" baseline="-25000" dirty="0" smtClean="0"/>
              <a:t>1</a:t>
            </a:r>
            <a:r>
              <a:rPr lang="en-US" altLang="zh-CN" dirty="0" smtClean="0"/>
              <a:t>=</a:t>
            </a:r>
            <a:r>
              <a:rPr lang="en-US" altLang="zh-CN" dirty="0" err="1" smtClean="0"/>
              <a:t>L·x</a:t>
            </a:r>
            <a:endParaRPr lang="en-US" altLang="zh-CN" dirty="0" smtClean="0"/>
          </a:p>
          <a:p>
            <a:pPr lvl="1">
              <a:buNone/>
            </a:pPr>
            <a:r>
              <a:rPr lang="en-US" altLang="zh-CN" dirty="0" smtClean="0"/>
              <a:t>	K</a:t>
            </a:r>
            <a:r>
              <a:rPr lang="en-US" altLang="zh-CN" baseline="-25000" dirty="0" smtClean="0"/>
              <a:t>2</a:t>
            </a:r>
            <a:r>
              <a:rPr lang="en-US" altLang="zh-CN" dirty="0" smtClean="0"/>
              <a:t>=L·x</a:t>
            </a:r>
            <a:r>
              <a:rPr lang="en-US" altLang="zh-CN" baseline="30000" dirty="0" smtClean="0"/>
              <a:t>2</a:t>
            </a:r>
            <a:r>
              <a:rPr lang="en-US" altLang="zh-CN" dirty="0" smtClean="0"/>
              <a:t>=(</a:t>
            </a:r>
            <a:r>
              <a:rPr lang="en-US" altLang="zh-CN" dirty="0" err="1" smtClean="0"/>
              <a:t>L·x</a:t>
            </a:r>
            <a:r>
              <a:rPr lang="en-US" altLang="zh-CN" dirty="0" smtClean="0"/>
              <a:t>)·x</a:t>
            </a:r>
          </a:p>
          <a:p>
            <a:pPr lvl="1">
              <a:buNone/>
            </a:pPr>
            <a:r>
              <a:rPr lang="zh-CN" altLang="en-US" dirty="0" smtClean="0"/>
              <a:t>域的素多项式</a:t>
            </a:r>
            <a:r>
              <a:rPr lang="en-US" altLang="zh-CN" dirty="0" smtClean="0"/>
              <a:t>p(x)</a:t>
            </a:r>
            <a:r>
              <a:rPr lang="zh-CN" altLang="en-US" dirty="0" smtClean="0"/>
              <a:t>为：</a:t>
            </a:r>
            <a:endParaRPr lang="en-US" altLang="zh-CN" dirty="0" smtClean="0"/>
          </a:p>
          <a:p>
            <a:pPr lvl="1">
              <a:buNone/>
            </a:pPr>
            <a:r>
              <a:rPr lang="en-US" altLang="zh-CN" dirty="0" smtClean="0"/>
              <a:t>	64</a:t>
            </a:r>
            <a:r>
              <a:rPr lang="zh-CN" altLang="en-US" dirty="0" smtClean="0"/>
              <a:t>位分组：</a:t>
            </a:r>
            <a:r>
              <a:rPr lang="en-US" altLang="zh-CN" dirty="0" smtClean="0"/>
              <a:t>x</a:t>
            </a:r>
            <a:r>
              <a:rPr lang="en-US" altLang="zh-CN" baseline="30000" dirty="0" smtClean="0"/>
              <a:t>64</a:t>
            </a:r>
            <a:r>
              <a:rPr lang="en-US" altLang="zh-CN" dirty="0" smtClean="0"/>
              <a:t>+x</a:t>
            </a:r>
            <a:r>
              <a:rPr lang="en-US" altLang="zh-CN" baseline="30000" dirty="0" smtClean="0"/>
              <a:t>4</a:t>
            </a:r>
            <a:r>
              <a:rPr lang="en-US" altLang="zh-CN" dirty="0" smtClean="0"/>
              <a:t>+x</a:t>
            </a:r>
            <a:r>
              <a:rPr lang="en-US" altLang="zh-CN" baseline="30000" dirty="0" smtClean="0"/>
              <a:t>3</a:t>
            </a:r>
            <a:r>
              <a:rPr lang="en-US" altLang="zh-CN" dirty="0" smtClean="0"/>
              <a:t>+x+1</a:t>
            </a:r>
            <a:r>
              <a:rPr lang="zh-CN" altLang="en-US" dirty="0" smtClean="0"/>
              <a:t>，即</a:t>
            </a:r>
            <a:r>
              <a:rPr lang="en-US" altLang="zh-CN" dirty="0" smtClean="0"/>
              <a:t>100…011011</a:t>
            </a:r>
          </a:p>
          <a:p>
            <a:pPr lvl="1">
              <a:buNone/>
            </a:pPr>
            <a:r>
              <a:rPr lang="en-US" altLang="zh-CN" dirty="0" smtClean="0"/>
              <a:t>	128</a:t>
            </a:r>
            <a:r>
              <a:rPr lang="zh-CN" altLang="en-US" dirty="0" smtClean="0"/>
              <a:t>位分组：</a:t>
            </a:r>
            <a:r>
              <a:rPr lang="en-US" altLang="zh-CN" dirty="0" smtClean="0"/>
              <a:t>x</a:t>
            </a:r>
            <a:r>
              <a:rPr lang="en-US" altLang="zh-CN" baseline="30000" dirty="0" smtClean="0"/>
              <a:t>128</a:t>
            </a:r>
            <a:r>
              <a:rPr lang="en-US" altLang="zh-CN" dirty="0" smtClean="0"/>
              <a:t>+x</a:t>
            </a:r>
            <a:r>
              <a:rPr lang="en-US" altLang="zh-CN" baseline="30000" dirty="0" smtClean="0"/>
              <a:t>7</a:t>
            </a:r>
            <a:r>
              <a:rPr lang="en-US" altLang="zh-CN" dirty="0" smtClean="0"/>
              <a:t>+x</a:t>
            </a:r>
            <a:r>
              <a:rPr lang="en-US" altLang="zh-CN" baseline="30000" dirty="0" smtClean="0"/>
              <a:t>2</a:t>
            </a:r>
            <a:r>
              <a:rPr lang="en-US" altLang="zh-CN" dirty="0" smtClean="0"/>
              <a:t>+x+1</a:t>
            </a:r>
            <a:r>
              <a:rPr lang="zh-CN" altLang="en-US" dirty="0" smtClean="0"/>
              <a:t>，即</a:t>
            </a:r>
            <a:r>
              <a:rPr lang="en-US" altLang="zh-CN" dirty="0" smtClean="0"/>
              <a:t>100…010000111</a:t>
            </a:r>
          </a:p>
          <a:p>
            <a:pPr lvl="1">
              <a:buNone/>
            </a:pPr>
            <a:r>
              <a:rPr lang="zh-CN" altLang="en-US" dirty="0" smtClean="0"/>
              <a:t>计算方法：将</a:t>
            </a:r>
            <a:r>
              <a:rPr lang="en-US" altLang="zh-CN" dirty="0" smtClean="0"/>
              <a:t>L</a:t>
            </a:r>
            <a:r>
              <a:rPr lang="zh-CN" altLang="en-US" dirty="0" smtClean="0"/>
              <a:t>左移一位，与</a:t>
            </a:r>
            <a:r>
              <a:rPr lang="en-US" altLang="zh-CN" dirty="0" smtClean="0"/>
              <a:t>p||0</a:t>
            </a:r>
            <a:r>
              <a:rPr lang="zh-CN" altLang="en-US" dirty="0" smtClean="0"/>
              <a:t>异或</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841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第四节 数字签名的实现</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FC6C3F5E-09DE-47CB-B45C-8870030737BE}" type="slidenum">
              <a:rPr lang="zh-CN" altLang="en-US" smtClean="0"/>
              <a:pPr>
                <a:defRPr/>
              </a:pPr>
              <a:t>101</a:t>
            </a:fld>
            <a:endParaRPr lang="en-US" altLang="zh-CN" dirty="0"/>
          </a:p>
        </p:txBody>
      </p:sp>
    </p:spTree>
    <p:extLst>
      <p:ext uri="{BB962C8B-B14F-4D97-AF65-F5344CB8AC3E}">
        <p14:creationId xmlns:p14="http://schemas.microsoft.com/office/powerpoint/2010/main" val="7671269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Times New Roman" pitchFamily="18" charset="0"/>
              </a:rPr>
              <a:t>数字签名的基本形式</a:t>
            </a:r>
            <a:endParaRPr lang="en-US" dirty="0"/>
          </a:p>
        </p:txBody>
      </p:sp>
      <p:sp>
        <p:nvSpPr>
          <p:cNvPr id="3" name="内容占位符 2"/>
          <p:cNvSpPr>
            <a:spLocks noGrp="1"/>
          </p:cNvSpPr>
          <p:nvPr>
            <p:ph idx="1"/>
          </p:nvPr>
        </p:nvSpPr>
        <p:spPr/>
        <p:txBody>
          <a:bodyPr>
            <a:noAutofit/>
          </a:bodyPr>
          <a:lstStyle/>
          <a:p>
            <a:r>
              <a:rPr lang="zh-CN" altLang="en-US" dirty="0" smtClean="0">
                <a:cs typeface="Times New Roman" pitchFamily="18" charset="0"/>
              </a:rPr>
              <a:t>对消息签名的两种方法</a:t>
            </a:r>
          </a:p>
          <a:p>
            <a:pPr lvl="1"/>
            <a:r>
              <a:rPr lang="zh-CN" altLang="en-US" dirty="0" smtClean="0">
                <a:cs typeface="Times New Roman" pitchFamily="18" charset="0"/>
              </a:rPr>
              <a:t>对消息整体签名，消息整体经过密码变换得到签名；</a:t>
            </a:r>
          </a:p>
          <a:p>
            <a:pPr lvl="1"/>
            <a:r>
              <a:rPr lang="zh-CN" altLang="en-US" dirty="0" smtClean="0">
                <a:cs typeface="Times New Roman" pitchFamily="18" charset="0"/>
              </a:rPr>
              <a:t>对消息摘要签名，附在被签消息之后，或嵌在某一特定位置上作一段签名图样。</a:t>
            </a:r>
          </a:p>
          <a:p>
            <a:r>
              <a:rPr lang="zh-CN" altLang="en-US" dirty="0" smtClean="0">
                <a:cs typeface="Times New Roman" pitchFamily="18" charset="0"/>
              </a:rPr>
              <a:t>两类数字签名</a:t>
            </a:r>
          </a:p>
          <a:p>
            <a:pPr lvl="1"/>
            <a:r>
              <a:rPr lang="zh-CN" altLang="en-US" dirty="0" smtClean="0">
                <a:cs typeface="Times New Roman" pitchFamily="18" charset="0"/>
              </a:rPr>
              <a:t>确定性数字签名，明文与签名一一对应</a:t>
            </a:r>
          </a:p>
          <a:p>
            <a:pPr lvl="1"/>
            <a:r>
              <a:rPr lang="zh-CN" altLang="en-US" dirty="0" smtClean="0">
                <a:cs typeface="Times New Roman" pitchFamily="18" charset="0"/>
              </a:rPr>
              <a:t>概率性数字签名，同一明文有多个合法签名</a:t>
            </a:r>
          </a:p>
          <a:p>
            <a:r>
              <a:rPr lang="zh-CN" altLang="en-US" dirty="0" smtClean="0">
                <a:cs typeface="Times New Roman" pitchFamily="18" charset="0"/>
              </a:rPr>
              <a:t>数字签名的方法：</a:t>
            </a:r>
            <a:endParaRPr lang="en-US" altLang="zh-CN" dirty="0" smtClean="0">
              <a:cs typeface="Times New Roman" pitchFamily="18" charset="0"/>
            </a:endParaRPr>
          </a:p>
          <a:p>
            <a:pPr lvl="1"/>
            <a:r>
              <a:rPr lang="zh-CN" altLang="en-US" dirty="0" smtClean="0">
                <a:cs typeface="Times New Roman" pitchFamily="18" charset="0"/>
              </a:rPr>
              <a:t>直接数字签名</a:t>
            </a:r>
            <a:endParaRPr lang="en-US" altLang="zh-CN" dirty="0" smtClean="0">
              <a:cs typeface="Times New Roman" pitchFamily="18" charset="0"/>
            </a:endParaRPr>
          </a:p>
          <a:p>
            <a:pPr lvl="1"/>
            <a:r>
              <a:rPr lang="zh-CN" altLang="en-US" dirty="0" smtClean="0">
                <a:cs typeface="Times New Roman" pitchFamily="18" charset="0"/>
              </a:rPr>
              <a:t>仲裁数字签名</a:t>
            </a:r>
            <a:endParaRPr lang="en-US" altLang="zh-CN" dirty="0" smtClean="0">
              <a:cs typeface="Times New Roman" pitchFamily="18" charset="0"/>
            </a:endParaRPr>
          </a:p>
          <a:p>
            <a:pPr lvl="2"/>
            <a:r>
              <a:rPr lang="zh-CN" altLang="en-US" dirty="0" smtClean="0">
                <a:solidFill>
                  <a:srgbClr val="FF0000"/>
                </a:solidFill>
                <a:cs typeface="Times New Roman" pitchFamily="18" charset="0"/>
              </a:rPr>
              <a:t>仲裁者的安全性必须高度重视！</a:t>
            </a:r>
            <a:endParaRPr lang="zh-CN" altLang="en-US" dirty="0" smtClean="0">
              <a:cs typeface="Times New Roman" pitchFamily="18" charset="0"/>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102</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730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一、直接数字签名</a:t>
            </a:r>
            <a:endParaRPr lang="zh-CN" altLang="en-US" dirty="0"/>
          </a:p>
        </p:txBody>
      </p:sp>
      <p:sp>
        <p:nvSpPr>
          <p:cNvPr id="3" name="内容占位符 2"/>
          <p:cNvSpPr>
            <a:spLocks noGrp="1"/>
          </p:cNvSpPr>
          <p:nvPr>
            <p:ph idx="1"/>
          </p:nvPr>
        </p:nvSpPr>
        <p:spPr/>
        <p:txBody>
          <a:bodyPr>
            <a:noAutofit/>
          </a:bodyPr>
          <a:lstStyle/>
          <a:p>
            <a:r>
              <a:rPr lang="zh-CN" altLang="en-US" dirty="0" smtClean="0"/>
              <a:t>直接数字签名仅涉及通信双方</a:t>
            </a:r>
            <a:r>
              <a:rPr lang="en-US" altLang="zh-CN" dirty="0" smtClean="0"/>
              <a:t>(</a:t>
            </a:r>
            <a:r>
              <a:rPr lang="zh-CN" altLang="en-US" dirty="0" smtClean="0"/>
              <a:t>信源、信宿</a:t>
            </a:r>
            <a:r>
              <a:rPr lang="en-US" altLang="zh-CN" dirty="0" smtClean="0"/>
              <a:t>)</a:t>
            </a:r>
          </a:p>
          <a:p>
            <a:pPr lvl="1"/>
            <a:r>
              <a:rPr lang="zh-CN" altLang="en-US" dirty="0" smtClean="0"/>
              <a:t>假定信宿知道信源的公开密钥，数字签名通过信源对整个报文，或对报文的摘要用私有密钥加密来实现。</a:t>
            </a:r>
          </a:p>
          <a:p>
            <a:r>
              <a:rPr lang="zh-CN" altLang="en-US" dirty="0" smtClean="0"/>
              <a:t>签名与加密的顺序</a:t>
            </a:r>
          </a:p>
          <a:p>
            <a:pPr lvl="1"/>
            <a:r>
              <a:rPr lang="zh-CN" altLang="en-US" dirty="0" smtClean="0"/>
              <a:t>先签名后加密：</a:t>
            </a:r>
            <a:endParaRPr lang="en-US" altLang="zh-CN" dirty="0" smtClean="0"/>
          </a:p>
          <a:p>
            <a:pPr lvl="2"/>
            <a:r>
              <a:rPr lang="zh-CN" altLang="en-US" dirty="0" smtClean="0"/>
              <a:t>消息内容和签名信息都被保护；仲裁前需解密</a:t>
            </a:r>
            <a:endParaRPr lang="en-US" altLang="zh-CN" dirty="0" smtClean="0"/>
          </a:p>
          <a:p>
            <a:pPr lvl="1"/>
            <a:r>
              <a:rPr lang="zh-CN" altLang="en-US" dirty="0" smtClean="0"/>
              <a:t>先加密后签名：</a:t>
            </a:r>
            <a:endParaRPr lang="en-US" altLang="zh-CN" dirty="0" smtClean="0"/>
          </a:p>
          <a:p>
            <a:pPr lvl="2"/>
            <a:r>
              <a:rPr lang="zh-CN" altLang="en-US" dirty="0" smtClean="0"/>
              <a:t>只保护消息内容；仲裁时只需提供密文</a:t>
            </a:r>
            <a:endParaRPr lang="en-US" altLang="zh-CN" dirty="0" smtClean="0"/>
          </a:p>
          <a:p>
            <a:r>
              <a:rPr lang="zh-CN" altLang="en-US" dirty="0" smtClean="0"/>
              <a:t>弱点：有效性依赖于信源私有密钥的安全性</a:t>
            </a:r>
          </a:p>
          <a:p>
            <a:pPr lvl="1"/>
            <a:r>
              <a:rPr lang="zh-CN" altLang="en-US" dirty="0" smtClean="0"/>
              <a:t>可以假称私钥丢失</a:t>
            </a:r>
            <a:endParaRPr lang="en-US" altLang="zh-CN" dirty="0" smtClean="0"/>
          </a:p>
          <a:p>
            <a:pPr lvl="1"/>
            <a:r>
              <a:rPr lang="zh-CN" altLang="en-US" dirty="0" smtClean="0"/>
              <a:t>加时间戳？时间戳也可以是假的</a:t>
            </a: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073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使用对称密码系统的数字签名</a:t>
            </a:r>
            <a:endParaRPr lang="en-US" dirty="0"/>
          </a:p>
        </p:txBody>
      </p:sp>
      <p:sp>
        <p:nvSpPr>
          <p:cNvPr id="3" name="内容占位符 2"/>
          <p:cNvSpPr>
            <a:spLocks noGrp="1"/>
          </p:cNvSpPr>
          <p:nvPr>
            <p:ph idx="1"/>
          </p:nvPr>
        </p:nvSpPr>
        <p:spPr/>
        <p:txBody>
          <a:bodyPr>
            <a:noAutofit/>
          </a:bodyPr>
          <a:lstStyle/>
          <a:p>
            <a:r>
              <a:rPr lang="en-US" altLang="zh-CN" dirty="0" smtClean="0"/>
              <a:t>Alice</a:t>
            </a:r>
            <a:r>
              <a:rPr lang="zh-CN" altLang="en-US" dirty="0" smtClean="0"/>
              <a:t>和</a:t>
            </a:r>
            <a:r>
              <a:rPr lang="en-US" altLang="zh-CN" dirty="0" smtClean="0"/>
              <a:t>Bob</a:t>
            </a:r>
            <a:r>
              <a:rPr lang="zh-CN" altLang="en-US" dirty="0" smtClean="0"/>
              <a:t>间已共享密钥</a:t>
            </a:r>
            <a:r>
              <a:rPr lang="en-US" altLang="zh-CN" dirty="0" smtClean="0"/>
              <a:t>k</a:t>
            </a:r>
          </a:p>
          <a:p>
            <a:r>
              <a:rPr lang="en-US" dirty="0" smtClean="0"/>
              <a:t>Alice</a:t>
            </a:r>
            <a:r>
              <a:rPr lang="zh-CN" altLang="en-US" dirty="0" smtClean="0"/>
              <a:t>用</a:t>
            </a:r>
            <a:r>
              <a:rPr lang="en-US" altLang="zh-CN" dirty="0" smtClean="0"/>
              <a:t>k</a:t>
            </a:r>
            <a:r>
              <a:rPr lang="zh-CN" altLang="en-US" dirty="0" smtClean="0"/>
              <a:t>对消息进行加密，同时完成保密和签名</a:t>
            </a:r>
            <a:endParaRPr lang="en-US" altLang="zh-CN" dirty="0" smtClean="0"/>
          </a:p>
          <a:p>
            <a:pPr lvl="1"/>
            <a:r>
              <a:rPr lang="zh-CN" altLang="en-US" dirty="0" smtClean="0"/>
              <a:t>密钥是</a:t>
            </a:r>
            <a:r>
              <a:rPr lang="en-US" altLang="zh-CN" dirty="0" smtClean="0"/>
              <a:t>Alice</a:t>
            </a:r>
            <a:r>
              <a:rPr lang="zh-CN" altLang="en-US" dirty="0" smtClean="0"/>
              <a:t>和</a:t>
            </a:r>
            <a:r>
              <a:rPr lang="en-US" altLang="zh-CN" dirty="0" smtClean="0"/>
              <a:t>Bob</a:t>
            </a:r>
            <a:r>
              <a:rPr lang="zh-CN" altLang="en-US" dirty="0" smtClean="0"/>
              <a:t>共享的，</a:t>
            </a:r>
            <a:r>
              <a:rPr lang="en-US" altLang="zh-CN" dirty="0" smtClean="0"/>
              <a:t>Bob</a:t>
            </a:r>
            <a:r>
              <a:rPr lang="zh-CN" altLang="en-US" dirty="0" smtClean="0"/>
              <a:t>可以确认文件来自</a:t>
            </a:r>
            <a:r>
              <a:rPr lang="en-US" altLang="zh-CN" dirty="0" smtClean="0"/>
              <a:t>Alice</a:t>
            </a:r>
            <a:r>
              <a:rPr lang="zh-CN" altLang="en-US" dirty="0" smtClean="0"/>
              <a:t>，即确认签名</a:t>
            </a:r>
            <a:endParaRPr lang="en-US" altLang="zh-CN" dirty="0" smtClean="0"/>
          </a:p>
          <a:p>
            <a:pPr lvl="1"/>
            <a:endParaRPr lang="en-US" dirty="0" smtClean="0"/>
          </a:p>
          <a:p>
            <a:r>
              <a:rPr lang="zh-CN" altLang="en-US" dirty="0" smtClean="0"/>
              <a:t>缺点：</a:t>
            </a:r>
            <a:endParaRPr lang="en-US" altLang="zh-CN" dirty="0" smtClean="0"/>
          </a:p>
          <a:p>
            <a:pPr lvl="1"/>
            <a:r>
              <a:rPr lang="en-US" altLang="zh-CN" dirty="0" smtClean="0"/>
              <a:t>Alice</a:t>
            </a:r>
            <a:r>
              <a:rPr lang="zh-CN" altLang="en-US" dirty="0" smtClean="0"/>
              <a:t>可以假称密钥丢失，否认签名</a:t>
            </a:r>
            <a:endParaRPr lang="en-US" altLang="zh-CN" dirty="0" smtClean="0"/>
          </a:p>
          <a:p>
            <a:pPr lvl="1"/>
            <a:r>
              <a:rPr lang="zh-CN" altLang="en-US" dirty="0" smtClean="0"/>
              <a:t>签名和加密绑定，能验证签名，就能阅读文件</a:t>
            </a:r>
            <a:endParaRPr lang="en-US" altLang="zh-CN" dirty="0" smtClean="0"/>
          </a:p>
          <a:p>
            <a:pPr lvl="2"/>
            <a:r>
              <a:rPr lang="en-US" altLang="zh-CN" dirty="0" smtClean="0"/>
              <a:t>Bob</a:t>
            </a:r>
            <a:r>
              <a:rPr lang="zh-CN" altLang="en-US" dirty="0" smtClean="0"/>
              <a:t>不能聘请秘书来替他验证签名</a:t>
            </a:r>
            <a:endParaRPr lang="en-US" altLang="zh-CN" dirty="0" smtClean="0"/>
          </a:p>
          <a:p>
            <a:pPr lvl="1"/>
            <a:r>
              <a:rPr lang="zh-CN" altLang="en-US" dirty="0" smtClean="0"/>
              <a:t>不适用于多人系统。</a:t>
            </a:r>
            <a:endParaRPr lang="en-US" altLang="zh-CN" dirty="0" smtClean="0"/>
          </a:p>
          <a:p>
            <a:pPr lvl="2"/>
            <a:r>
              <a:rPr lang="en-US" altLang="zh-CN" dirty="0" smtClean="0"/>
              <a:t>Alice</a:t>
            </a:r>
            <a:r>
              <a:rPr lang="zh-CN" altLang="en-US" dirty="0" smtClean="0"/>
              <a:t>需要与</a:t>
            </a:r>
            <a:r>
              <a:rPr lang="en-US" altLang="zh-CN" dirty="0" smtClean="0"/>
              <a:t>N</a:t>
            </a:r>
            <a:r>
              <a:rPr lang="zh-CN" altLang="en-US" dirty="0" smtClean="0"/>
              <a:t>个人分别共享密钥，并分别加密</a:t>
            </a:r>
            <a:r>
              <a:rPr lang="en-US" altLang="zh-CN" dirty="0" smtClean="0"/>
              <a:t>N</a:t>
            </a:r>
            <a:r>
              <a:rPr lang="zh-CN" altLang="en-US" dirty="0" smtClean="0"/>
              <a:t>次</a:t>
            </a:r>
            <a:endParaRPr lang="en-US" altLang="zh-CN" dirty="0" smtClean="0"/>
          </a:p>
          <a:p>
            <a:pPr lvl="2"/>
            <a:endParaRPr lang="en-US" altLang="zh-CN" dirty="0" smtClean="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387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使用公钥密码系统的数字签名</a:t>
            </a:r>
            <a:endParaRPr lang="en-US" dirty="0"/>
          </a:p>
        </p:txBody>
      </p:sp>
      <p:sp>
        <p:nvSpPr>
          <p:cNvPr id="3" name="内容占位符 2"/>
          <p:cNvSpPr>
            <a:spLocks noGrp="1"/>
          </p:cNvSpPr>
          <p:nvPr>
            <p:ph idx="1"/>
          </p:nvPr>
        </p:nvSpPr>
        <p:spPr/>
        <p:txBody>
          <a:bodyPr/>
          <a:lstStyle/>
          <a:p>
            <a:r>
              <a:rPr lang="zh-CN" altLang="en-US" dirty="0" smtClean="0"/>
              <a:t>在公钥密码系统中</a:t>
            </a:r>
            <a:endParaRPr lang="en-US" altLang="zh-CN" dirty="0" smtClean="0"/>
          </a:p>
          <a:p>
            <a:pPr lvl="1"/>
            <a:r>
              <a:rPr lang="zh-CN" altLang="en-US" dirty="0" smtClean="0"/>
              <a:t>私钥：只有签名者本人拥有，并用它加密消息</a:t>
            </a:r>
            <a:endParaRPr lang="en-US" altLang="zh-CN" dirty="0" smtClean="0"/>
          </a:p>
          <a:p>
            <a:pPr lvl="1"/>
            <a:r>
              <a:rPr lang="zh-CN" altLang="en-US" dirty="0" smtClean="0"/>
              <a:t>公钥：开放给所有人。任何人都可以用公钥解密，获得明文，并同时确认消息来自签名人</a:t>
            </a:r>
            <a:endParaRPr lang="en-US" altLang="zh-CN" dirty="0" smtClean="0"/>
          </a:p>
          <a:p>
            <a:pPr lvl="1"/>
            <a:r>
              <a:rPr lang="zh-CN" altLang="en-US" dirty="0" smtClean="0"/>
              <a:t>无需仲裁者存在，每个人都可以自行验证签名</a:t>
            </a:r>
            <a:endParaRPr lang="en-US" altLang="zh-CN" dirty="0" smtClean="0"/>
          </a:p>
          <a:p>
            <a:pPr lvl="1"/>
            <a:endParaRPr lang="en-US" dirty="0" smtClean="0"/>
          </a:p>
          <a:p>
            <a:r>
              <a:rPr lang="zh-CN" altLang="en-US" dirty="0" smtClean="0"/>
              <a:t>优点</a:t>
            </a:r>
            <a:endParaRPr lang="en-US" altLang="zh-CN" dirty="0" smtClean="0"/>
          </a:p>
          <a:p>
            <a:pPr lvl="1"/>
            <a:r>
              <a:rPr lang="zh-CN" altLang="en-US" dirty="0" smtClean="0"/>
              <a:t>签名是不可伪造的</a:t>
            </a:r>
            <a:endParaRPr lang="en-US" altLang="zh-CN" dirty="0" smtClean="0"/>
          </a:p>
          <a:p>
            <a:pPr lvl="1"/>
            <a:r>
              <a:rPr lang="zh-CN" altLang="en-US" dirty="0" smtClean="0"/>
              <a:t>签名是不可重用的</a:t>
            </a:r>
            <a:endParaRPr lang="en-US" altLang="zh-CN" dirty="0" smtClean="0"/>
          </a:p>
          <a:p>
            <a:pPr lvl="1"/>
            <a:r>
              <a:rPr lang="zh-CN" altLang="en-US" dirty="0" smtClean="0"/>
              <a:t>签名的文件是不可改变的</a:t>
            </a:r>
            <a:endParaRPr lang="en-US" altLang="zh-CN" dirty="0" smtClean="0"/>
          </a:p>
          <a:p>
            <a:pPr lvl="2"/>
            <a:r>
              <a:rPr lang="zh-CN" altLang="en-US" dirty="0" smtClean="0"/>
              <a:t>通过加密算法，签名与密文捆绑在一起</a:t>
            </a:r>
            <a:endParaRPr lang="en-US" altLang="zh-CN" dirty="0" smtClean="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890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zh-CN" altLang="en-US" dirty="0" smtClean="0"/>
              <a:t>缺点：</a:t>
            </a:r>
            <a:endParaRPr lang="en-US" altLang="zh-CN" dirty="0" smtClean="0"/>
          </a:p>
          <a:p>
            <a:pPr lvl="1"/>
            <a:r>
              <a:rPr lang="zh-CN" altLang="en-US" dirty="0" smtClean="0"/>
              <a:t>计算量大，速度慢</a:t>
            </a:r>
            <a:endParaRPr lang="en-US" altLang="zh-CN" dirty="0" smtClean="0"/>
          </a:p>
          <a:p>
            <a:pPr lvl="1"/>
            <a:r>
              <a:rPr lang="zh-CN" altLang="en-US" dirty="0" smtClean="0"/>
              <a:t>不验证签名就无法获得消息明文，不适用于特殊场合</a:t>
            </a:r>
            <a:endParaRPr lang="en-US" altLang="zh-CN" dirty="0" smtClean="0"/>
          </a:p>
          <a:p>
            <a:pPr lvl="2"/>
            <a:r>
              <a:rPr lang="zh-CN" altLang="en-US" dirty="0" smtClean="0"/>
              <a:t>例如，地震警报是要广播给所有人的，但并不需要所有人都去验证警报的来源，只有少数专门部门才去验证。</a:t>
            </a:r>
            <a:endParaRPr lang="en-US" altLang="zh-CN" dirty="0" smtClean="0"/>
          </a:p>
          <a:p>
            <a:pPr lvl="2"/>
            <a:r>
              <a:rPr lang="zh-CN" altLang="en-US" dirty="0" smtClean="0"/>
              <a:t>需要将加密与签名分开。根据保密程度决定是否加密；验证签名时并不需要了解消息明文。</a:t>
            </a:r>
            <a:endParaRPr lang="en-US" altLang="zh-CN" dirty="0" smtClean="0"/>
          </a:p>
          <a:p>
            <a:pPr lvl="1"/>
            <a:endParaRPr lang="en-US" dirty="0" smtClean="0"/>
          </a:p>
          <a:p>
            <a:r>
              <a:rPr lang="zh-CN" altLang="en-US" dirty="0" smtClean="0"/>
              <a:t>解决办法：</a:t>
            </a:r>
            <a:endParaRPr lang="en-US" altLang="zh-CN" dirty="0" smtClean="0"/>
          </a:p>
          <a:p>
            <a:pPr lvl="1"/>
            <a:r>
              <a:rPr lang="zh-CN" altLang="en-US" dirty="0" smtClean="0"/>
              <a:t>专门的数字签名算法</a:t>
            </a:r>
            <a:endParaRPr lang="en-US" altLang="zh-CN" dirty="0" smtClean="0"/>
          </a:p>
          <a:p>
            <a:pPr lvl="1"/>
            <a:r>
              <a:rPr lang="zh-CN" altLang="en-US" dirty="0" smtClean="0"/>
              <a:t>用私钥加密较短的消息摘要</a:t>
            </a:r>
            <a:endParaRPr lang="en-US" altLang="zh-CN" dirty="0" smtClean="0"/>
          </a:p>
          <a:p>
            <a:pPr lvl="2"/>
            <a:r>
              <a:rPr lang="zh-CN" altLang="en-US" dirty="0" smtClean="0"/>
              <a:t>利用单向散列函数</a:t>
            </a:r>
            <a:endParaRPr lang="en-US"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106</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382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二、仲裁数字签名</a:t>
            </a:r>
            <a:endParaRPr lang="zh-CN" altLang="en-US" dirty="0"/>
          </a:p>
        </p:txBody>
      </p:sp>
      <p:sp>
        <p:nvSpPr>
          <p:cNvPr id="3" name="内容占位符 2"/>
          <p:cNvSpPr>
            <a:spLocks noGrp="1"/>
          </p:cNvSpPr>
          <p:nvPr>
            <p:ph idx="1"/>
          </p:nvPr>
        </p:nvSpPr>
        <p:spPr/>
        <p:txBody>
          <a:bodyPr/>
          <a:lstStyle/>
          <a:p>
            <a:r>
              <a:rPr lang="zh-CN" altLang="en-US" dirty="0" smtClean="0"/>
              <a:t>为解决直接数字签名中私钥安全带来的问题</a:t>
            </a:r>
            <a:endParaRPr lang="en-US" altLang="zh-CN" dirty="0" smtClean="0"/>
          </a:p>
          <a:p>
            <a:pPr lvl="1"/>
            <a:r>
              <a:rPr lang="zh-CN" altLang="en-US" dirty="0" smtClean="0"/>
              <a:t>签名方的签名报文首先送给仲裁者</a:t>
            </a:r>
            <a:r>
              <a:rPr lang="en-US" altLang="zh-CN" dirty="0" smtClean="0"/>
              <a:t>A</a:t>
            </a:r>
            <a:r>
              <a:rPr lang="zh-CN" altLang="en-US" dirty="0" smtClean="0"/>
              <a:t>，仲裁者对报文和签名进行测试以检验出处和内容，然后注上日期和仲裁说明后发给接收方。</a:t>
            </a:r>
            <a:endParaRPr lang="en-US" altLang="zh-CN" dirty="0" smtClean="0"/>
          </a:p>
          <a:p>
            <a:endParaRPr lang="en-US" altLang="zh-CN" dirty="0" smtClean="0"/>
          </a:p>
          <a:p>
            <a:r>
              <a:rPr lang="zh-CN" altLang="en-US" dirty="0" smtClean="0"/>
              <a:t>仲裁者作用至关重要，通信各方必须对仲裁者适度的信任</a:t>
            </a:r>
            <a:endParaRPr lang="en-US" altLang="zh-CN" dirty="0" smtClean="0"/>
          </a:p>
          <a:p>
            <a:r>
              <a:rPr lang="zh-CN" altLang="en-US" dirty="0" smtClean="0"/>
              <a:t>可以用对称密码或公钥密码实现</a:t>
            </a:r>
            <a:endParaRPr lang="en-US" altLang="zh-CN" dirty="0" smtClean="0"/>
          </a:p>
          <a:p>
            <a:r>
              <a:rPr lang="zh-CN" altLang="en-US" dirty="0" smtClean="0"/>
              <a:t>仲裁者可以读取消息，也可以不读取</a:t>
            </a:r>
            <a:endParaRPr lang="en-US" altLang="zh-CN" dirty="0" smtClean="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048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124744"/>
            <a:ext cx="8400479" cy="5233194"/>
          </a:xfrm>
        </p:spPr>
        <p:txBody>
          <a:bodyPr>
            <a:noAutofit/>
          </a:bodyPr>
          <a:lstStyle/>
          <a:p>
            <a:r>
              <a:rPr lang="zh-CN" altLang="en-US" sz="2400" dirty="0" smtClean="0"/>
              <a:t>仲裁签名的例子</a:t>
            </a:r>
            <a:endParaRPr lang="en-US" altLang="zh-CN" sz="2400" dirty="0" smtClean="0"/>
          </a:p>
          <a:p>
            <a:endParaRPr lang="en-US" altLang="zh-CN" sz="2400" dirty="0" smtClean="0"/>
          </a:p>
          <a:p>
            <a:endParaRPr lang="en-US" altLang="zh-CN" dirty="0" smtClean="0"/>
          </a:p>
          <a:p>
            <a:endParaRPr lang="en-US" altLang="zh-CN" dirty="0" smtClean="0"/>
          </a:p>
          <a:p>
            <a:pPr lvl="1"/>
            <a:endParaRPr lang="en-US" altLang="zh-CN" dirty="0" smtClean="0"/>
          </a:p>
          <a:p>
            <a:pPr lvl="1"/>
            <a:endParaRPr lang="en-US" altLang="zh-CN" dirty="0" smtClean="0"/>
          </a:p>
          <a:p>
            <a:pPr lvl="1"/>
            <a:r>
              <a:rPr lang="en-US" altLang="zh-CN" sz="2000" dirty="0" smtClean="0"/>
              <a:t>Alice</a:t>
            </a:r>
            <a:r>
              <a:rPr lang="zh-CN" altLang="en-US" sz="2000" dirty="0" smtClean="0"/>
              <a:t>的签名由</a:t>
            </a:r>
            <a:r>
              <a:rPr lang="en-US" altLang="zh-CN" sz="2000" dirty="0" smtClean="0"/>
              <a:t>Trent</a:t>
            </a:r>
            <a:r>
              <a:rPr lang="zh-CN" altLang="en-US" sz="2000" dirty="0" smtClean="0"/>
              <a:t>进行验证，</a:t>
            </a:r>
            <a:r>
              <a:rPr lang="en-US" altLang="zh-CN" sz="2000" dirty="0" smtClean="0"/>
              <a:t>Bob</a:t>
            </a:r>
            <a:r>
              <a:rPr lang="zh-CN" altLang="en-US" sz="2000" dirty="0" smtClean="0"/>
              <a:t>不能直接读取</a:t>
            </a:r>
            <a:endParaRPr lang="en-US" altLang="zh-CN" sz="2000" dirty="0" smtClean="0"/>
          </a:p>
          <a:p>
            <a:pPr lvl="2"/>
            <a:r>
              <a:rPr lang="en-US" altLang="zh-CN" sz="1800" dirty="0" smtClean="0"/>
              <a:t>Bob</a:t>
            </a:r>
            <a:r>
              <a:rPr lang="zh-CN" altLang="en-US" sz="1800" dirty="0" smtClean="0"/>
              <a:t>可保存收到的消息，需要时发给</a:t>
            </a:r>
            <a:r>
              <a:rPr lang="en-US" altLang="zh-CN" sz="1800" dirty="0" smtClean="0"/>
              <a:t>Trent</a:t>
            </a:r>
            <a:r>
              <a:rPr lang="zh-CN" altLang="en-US" sz="1800" dirty="0" smtClean="0"/>
              <a:t>来解决争执</a:t>
            </a:r>
            <a:endParaRPr lang="en-US" altLang="zh-CN" sz="1800" dirty="0" smtClean="0"/>
          </a:p>
          <a:p>
            <a:pPr lvl="1"/>
            <a:r>
              <a:rPr lang="zh-CN" altLang="en-US" sz="2000" dirty="0" smtClean="0"/>
              <a:t>双方对</a:t>
            </a:r>
            <a:r>
              <a:rPr lang="en-US" altLang="zh-CN" sz="2000" dirty="0" smtClean="0"/>
              <a:t>Trent</a:t>
            </a:r>
            <a:r>
              <a:rPr lang="zh-CN" altLang="en-US" sz="2000" dirty="0" smtClean="0"/>
              <a:t>应高度信任</a:t>
            </a:r>
            <a:endParaRPr lang="en-US" altLang="zh-CN" sz="2000" dirty="0" smtClean="0"/>
          </a:p>
          <a:p>
            <a:pPr lvl="2"/>
            <a:r>
              <a:rPr lang="en-US" altLang="zh-CN" sz="1800" dirty="0"/>
              <a:t>Bob</a:t>
            </a:r>
            <a:r>
              <a:rPr lang="zh-CN" altLang="en-US" sz="1800" dirty="0"/>
              <a:t>相信</a:t>
            </a:r>
            <a:r>
              <a:rPr lang="en-US" altLang="zh-CN" sz="1800" dirty="0"/>
              <a:t>Trent</a:t>
            </a:r>
            <a:r>
              <a:rPr lang="zh-CN" altLang="en-US" sz="1800" dirty="0"/>
              <a:t>只有验证签名正确后，才会向</a:t>
            </a:r>
            <a:r>
              <a:rPr lang="en-US" altLang="zh-CN" sz="1800" dirty="0"/>
              <a:t>Bob</a:t>
            </a:r>
            <a:r>
              <a:rPr lang="zh-CN" altLang="en-US" sz="1800" dirty="0"/>
              <a:t>发送消息</a:t>
            </a:r>
            <a:endParaRPr lang="en-US" altLang="zh-CN" sz="1800" dirty="0"/>
          </a:p>
          <a:p>
            <a:pPr lvl="2"/>
            <a:r>
              <a:rPr lang="en-US" altLang="zh-CN" sz="1800" dirty="0" smtClean="0"/>
              <a:t>Alice</a:t>
            </a:r>
            <a:r>
              <a:rPr lang="zh-CN" altLang="en-US" sz="1800" dirty="0" smtClean="0"/>
              <a:t>和</a:t>
            </a:r>
            <a:r>
              <a:rPr lang="en-US" altLang="zh-CN" sz="1800" dirty="0" smtClean="0"/>
              <a:t>Bob</a:t>
            </a:r>
            <a:r>
              <a:rPr lang="zh-CN" altLang="en-US" sz="1800" dirty="0" smtClean="0"/>
              <a:t>都相信</a:t>
            </a:r>
            <a:r>
              <a:rPr lang="en-US" altLang="zh-CN" sz="1800" dirty="0" smtClean="0"/>
              <a:t>Trent</a:t>
            </a:r>
            <a:r>
              <a:rPr lang="zh-CN" altLang="en-US" sz="1800" dirty="0" smtClean="0"/>
              <a:t>不会泄露密钥，不会伪造签名</a:t>
            </a:r>
            <a:endParaRPr lang="en-US" altLang="zh-CN" sz="1800" dirty="0" smtClean="0"/>
          </a:p>
          <a:p>
            <a:pPr lvl="1"/>
            <a:r>
              <a:rPr lang="zh-CN" altLang="en-US" sz="2000" dirty="0" smtClean="0"/>
              <a:t>消息是公开的</a:t>
            </a:r>
            <a:endParaRPr lang="en-US" altLang="zh-CN" sz="2000" dirty="0" smtClean="0"/>
          </a:p>
          <a:p>
            <a:pPr lvl="2"/>
            <a:r>
              <a:rPr lang="zh-CN" altLang="en-US" sz="1800" dirty="0" smtClean="0"/>
              <a:t>可以在第一步中，将</a:t>
            </a:r>
            <a:r>
              <a:rPr lang="en-US" altLang="zh-CN" sz="1800" dirty="0" smtClean="0"/>
              <a:t>M</a:t>
            </a:r>
            <a:r>
              <a:rPr lang="zh-CN" altLang="en-US" sz="1800" dirty="0" smtClean="0"/>
              <a:t>移至加密函数内，保护明文消息</a:t>
            </a:r>
            <a:endParaRPr lang="zh-CN" altLang="en-US" sz="1800"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3B7484B5-1F67-4C82-B7D7-3383E5F545DB}" type="slidenum">
              <a:rPr lang="zh-CN" altLang="en-US" smtClean="0"/>
              <a:pPr>
                <a:defRPr/>
              </a:pPr>
              <a:t>108</a:t>
            </a:fld>
            <a:endParaRPr lang="en-US" altLang="zh-CN" dirty="0"/>
          </a:p>
        </p:txBody>
      </p:sp>
      <p:sp>
        <p:nvSpPr>
          <p:cNvPr id="31" name="流程图: 合并 3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395536" y="1628800"/>
            <a:ext cx="8174081" cy="2115126"/>
            <a:chOff x="395536" y="1628800"/>
            <a:chExt cx="8174081" cy="2115126"/>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844824"/>
              <a:ext cx="1008112" cy="1008112"/>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12360" y="1916832"/>
              <a:ext cx="757257" cy="936104"/>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1988840"/>
              <a:ext cx="720080" cy="954620"/>
            </a:xfrm>
            <a:prstGeom prst="rect">
              <a:avLst/>
            </a:prstGeom>
          </p:spPr>
        </p:pic>
        <p:sp>
          <p:nvSpPr>
            <p:cNvPr id="2" name="文本框 1"/>
            <p:cNvSpPr txBox="1"/>
            <p:nvPr/>
          </p:nvSpPr>
          <p:spPr>
            <a:xfrm>
              <a:off x="395536" y="1628800"/>
              <a:ext cx="71526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Alice</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884368" y="1628800"/>
              <a:ext cx="623889"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Bob</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067944" y="1628800"/>
              <a:ext cx="741613"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Trent</a:t>
              </a:r>
              <a:endParaRPr lang="zh-CN" altLang="en-US" dirty="0">
                <a:latin typeface="微软雅黑" panose="020B0503020204020204" pitchFamily="34" charset="-122"/>
                <a:ea typeface="微软雅黑" panose="020B0503020204020204" pitchFamily="34" charset="-122"/>
              </a:endParaRPr>
            </a:p>
          </p:txBody>
        </p:sp>
        <p:cxnSp>
          <p:nvCxnSpPr>
            <p:cNvPr id="17" name="直接箭头连接符 16"/>
            <p:cNvCxnSpPr/>
            <p:nvPr/>
          </p:nvCxnSpPr>
          <p:spPr>
            <a:xfrm>
              <a:off x="1259632" y="2492896"/>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076056" y="2492896"/>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1115616" y="2938391"/>
              <a:ext cx="2942024" cy="373487"/>
              <a:chOff x="539552" y="3140968"/>
              <a:chExt cx="2942024" cy="373487"/>
            </a:xfrm>
          </p:grpSpPr>
          <p:sp>
            <p:nvSpPr>
              <p:cNvPr id="19" name="矩形 18"/>
              <p:cNvSpPr/>
              <p:nvPr/>
            </p:nvSpPr>
            <p:spPr>
              <a:xfrm>
                <a:off x="1438459" y="3140968"/>
                <a:ext cx="1981414" cy="3600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文本框 20"/>
              <p:cNvSpPr txBox="1"/>
              <p:nvPr/>
            </p:nvSpPr>
            <p:spPr>
              <a:xfrm>
                <a:off x="539552" y="3145123"/>
                <a:ext cx="294202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(1) M || E(K</a:t>
                </a:r>
                <a:r>
                  <a:rPr lang="en-US" altLang="zh-CN" baseline="-25000" dirty="0" smtClean="0">
                    <a:latin typeface="微软雅黑" panose="020B0503020204020204" pitchFamily="34" charset="-122"/>
                    <a:ea typeface="微软雅黑" panose="020B0503020204020204" pitchFamily="34" charset="-122"/>
                  </a:rPr>
                  <a:t>TA</a:t>
                </a:r>
                <a:r>
                  <a:rPr lang="en-US" altLang="zh-CN" dirty="0" smtClean="0">
                    <a:latin typeface="微软雅黑" panose="020B0503020204020204" pitchFamily="34" charset="-122"/>
                    <a:ea typeface="微软雅黑" panose="020B0503020204020204" pitchFamily="34" charset="-122"/>
                  </a:rPr>
                  <a:t>,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H(M))</a:t>
                </a:r>
                <a:endParaRPr lang="zh-CN" altLang="en-US"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115616" y="3374594"/>
              <a:ext cx="4685257" cy="369332"/>
              <a:chOff x="3997302" y="1547500"/>
              <a:chExt cx="4685257" cy="369332"/>
            </a:xfrm>
          </p:grpSpPr>
          <p:sp>
            <p:nvSpPr>
              <p:cNvPr id="25" name="矩形 24"/>
              <p:cNvSpPr/>
              <p:nvPr/>
            </p:nvSpPr>
            <p:spPr>
              <a:xfrm>
                <a:off x="4427984" y="1547500"/>
                <a:ext cx="41044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矩形 23"/>
              <p:cNvSpPr/>
              <p:nvPr/>
            </p:nvSpPr>
            <p:spPr>
              <a:xfrm>
                <a:off x="6156176" y="1547500"/>
                <a:ext cx="1944216" cy="3600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3997302" y="1547500"/>
                <a:ext cx="4685257"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(2) E(K</a:t>
                </a:r>
                <a:r>
                  <a:rPr lang="en-US" altLang="zh-CN" baseline="-25000" dirty="0" smtClean="0">
                    <a:latin typeface="微软雅黑" panose="020B0503020204020204" pitchFamily="34" charset="-122"/>
                    <a:ea typeface="微软雅黑" panose="020B0503020204020204" pitchFamily="34" charset="-122"/>
                  </a:rPr>
                  <a:t>TB</a:t>
                </a:r>
                <a:r>
                  <a:rPr lang="en-US" altLang="zh-CN" dirty="0" smtClean="0">
                    <a:latin typeface="微软雅黑" panose="020B0503020204020204" pitchFamily="34" charset="-122"/>
                    <a:ea typeface="微软雅黑" panose="020B0503020204020204" pitchFamily="34" charset="-122"/>
                  </a:rPr>
                  <a:t>,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M || E(K</a:t>
                </a:r>
                <a:r>
                  <a:rPr lang="en-US" altLang="zh-CN" baseline="-25000" dirty="0" smtClean="0">
                    <a:latin typeface="微软雅黑" panose="020B0503020204020204" pitchFamily="34" charset="-122"/>
                    <a:ea typeface="微软雅黑" panose="020B0503020204020204" pitchFamily="34" charset="-122"/>
                  </a:rPr>
                  <a:t>TA</a:t>
                </a:r>
                <a:r>
                  <a:rPr lang="en-US" altLang="zh-CN" dirty="0" smtClean="0">
                    <a:latin typeface="微软雅黑" panose="020B0503020204020204" pitchFamily="34" charset="-122"/>
                    <a:ea typeface="微软雅黑" panose="020B0503020204020204" pitchFamily="34" charset="-122"/>
                  </a:rPr>
                  <a:t>,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H(M)) || T)</a:t>
                </a:r>
                <a:endParaRPr lang="zh-CN" altLang="en-US" dirty="0">
                  <a:latin typeface="微软雅黑" panose="020B0503020204020204" pitchFamily="34" charset="-122"/>
                  <a:ea typeface="微软雅黑" panose="020B0503020204020204" pitchFamily="34" charset="-122"/>
                </a:endParaRPr>
              </a:p>
            </p:txBody>
          </p:sp>
        </p:grpSp>
        <p:sp>
          <p:nvSpPr>
            <p:cNvPr id="30" name="矩形 29"/>
            <p:cNvSpPr/>
            <p:nvPr/>
          </p:nvSpPr>
          <p:spPr>
            <a:xfrm>
              <a:off x="2267744" y="2060848"/>
              <a:ext cx="47320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(1</a:t>
              </a:r>
              <a:r>
                <a:rPr lang="en-US" altLang="zh-CN" dirty="0" smtClean="0">
                  <a:latin typeface="微软雅黑" panose="020B0503020204020204" pitchFamily="34" charset="-122"/>
                  <a:ea typeface="微软雅黑" panose="020B0503020204020204" pitchFamily="34" charset="-122"/>
                </a:rPr>
                <a:t>)</a:t>
              </a:r>
              <a:endParaRPr lang="zh-CN" altLang="en-US" dirty="0"/>
            </a:p>
          </p:txBody>
        </p:sp>
        <p:sp>
          <p:nvSpPr>
            <p:cNvPr id="32" name="矩形 31"/>
            <p:cNvSpPr/>
            <p:nvPr/>
          </p:nvSpPr>
          <p:spPr>
            <a:xfrm>
              <a:off x="6012160" y="2060848"/>
              <a:ext cx="47320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a:t>
              </a:r>
              <a:endParaRPr lang="zh-CN" altLang="en-US" dirty="0"/>
            </a:p>
          </p:txBody>
        </p:sp>
      </p:grpSp>
    </p:spTree>
    <p:extLst>
      <p:ext uri="{BB962C8B-B14F-4D97-AF65-F5344CB8AC3E}">
        <p14:creationId xmlns:p14="http://schemas.microsoft.com/office/powerpoint/2010/main" val="32857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124744"/>
            <a:ext cx="8472487" cy="5233194"/>
          </a:xfrm>
        </p:spPr>
        <p:txBody>
          <a:bodyPr/>
          <a:lstStyle/>
          <a:p>
            <a:r>
              <a:rPr lang="zh-CN" altLang="en-US" sz="2400" dirty="0" smtClean="0"/>
              <a:t>仲裁签名的例子</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dirty="0" smtClean="0"/>
          </a:p>
          <a:p>
            <a:pPr lvl="1"/>
            <a:endParaRPr lang="en-US" altLang="zh-CN" sz="2000" dirty="0"/>
          </a:p>
          <a:p>
            <a:pPr lvl="1"/>
            <a:r>
              <a:rPr lang="en-US" altLang="zh-CN" sz="2000" dirty="0" smtClean="0"/>
              <a:t>Trent</a:t>
            </a:r>
            <a:r>
              <a:rPr lang="zh-CN" altLang="en-US" sz="2000" dirty="0" smtClean="0"/>
              <a:t>处理的是加密后的数据，不能读取明文消息</a:t>
            </a:r>
            <a:endParaRPr lang="en-US" altLang="zh-CN" sz="2000" dirty="0" smtClean="0"/>
          </a:p>
          <a:p>
            <a:pPr lvl="1"/>
            <a:endParaRPr lang="en-US" altLang="zh-CN" sz="2000" dirty="0" smtClean="0"/>
          </a:p>
          <a:p>
            <a:pPr lvl="1"/>
            <a:r>
              <a:rPr lang="zh-CN" altLang="en-US" sz="2000" dirty="0" smtClean="0"/>
              <a:t>如果仲裁者不公正怎么办？</a:t>
            </a:r>
            <a:endParaRPr lang="en-US" altLang="zh-CN" sz="2000" dirty="0" smtClean="0"/>
          </a:p>
          <a:p>
            <a:pPr lvl="2"/>
            <a:r>
              <a:rPr lang="en-US" altLang="zh-CN" sz="1800" dirty="0" smtClean="0"/>
              <a:t>Trent</a:t>
            </a:r>
            <a:r>
              <a:rPr lang="zh-CN" altLang="en-US" sz="1800" dirty="0" smtClean="0"/>
              <a:t>和</a:t>
            </a:r>
            <a:r>
              <a:rPr lang="en-US" altLang="zh-CN" sz="1800" dirty="0" smtClean="0"/>
              <a:t>Alice</a:t>
            </a:r>
            <a:r>
              <a:rPr lang="zh-CN" altLang="en-US" sz="1800" dirty="0" smtClean="0"/>
              <a:t>共同否认一个已签名的消息</a:t>
            </a:r>
            <a:endParaRPr lang="en-US" altLang="zh-CN" sz="1800" dirty="0" smtClean="0"/>
          </a:p>
          <a:p>
            <a:pPr lvl="2"/>
            <a:r>
              <a:rPr lang="en-US" altLang="zh-CN" sz="1800" dirty="0" smtClean="0"/>
              <a:t>Trent</a:t>
            </a:r>
            <a:r>
              <a:rPr lang="zh-CN" altLang="en-US" sz="1800" dirty="0" smtClean="0"/>
              <a:t>和</a:t>
            </a:r>
            <a:r>
              <a:rPr lang="en-US" altLang="zh-CN" sz="1800" dirty="0" smtClean="0"/>
              <a:t>Bob</a:t>
            </a:r>
            <a:r>
              <a:rPr lang="zh-CN" altLang="en-US" sz="1800" dirty="0" smtClean="0"/>
              <a:t>共同伪造发送者的签名</a:t>
            </a:r>
            <a:endParaRPr lang="zh-CN" altLang="en-US" sz="18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3B7484B5-1F67-4C82-B7D7-3383E5F545DB}" type="slidenum">
              <a:rPr lang="zh-CN" altLang="en-US" smtClean="0"/>
              <a:pPr>
                <a:defRPr/>
              </a:pPr>
              <a:t>109</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395536" y="1628800"/>
            <a:ext cx="8174081" cy="2106816"/>
            <a:chOff x="395536" y="1628800"/>
            <a:chExt cx="8174081" cy="2106816"/>
          </a:xfrm>
        </p:grpSpPr>
        <p:grpSp>
          <p:nvGrpSpPr>
            <p:cNvPr id="26" name="组合 25"/>
            <p:cNvGrpSpPr/>
            <p:nvPr/>
          </p:nvGrpSpPr>
          <p:grpSpPr>
            <a:xfrm>
              <a:off x="1115616" y="2934236"/>
              <a:ext cx="5066772" cy="369332"/>
              <a:chOff x="827584" y="836712"/>
              <a:chExt cx="5066772" cy="369332"/>
            </a:xfrm>
          </p:grpSpPr>
          <p:sp>
            <p:nvSpPr>
              <p:cNvPr id="24" name="矩形 23"/>
              <p:cNvSpPr/>
              <p:nvPr/>
            </p:nvSpPr>
            <p:spPr>
              <a:xfrm>
                <a:off x="1835696" y="836712"/>
                <a:ext cx="1008112" cy="3600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3059832" y="836712"/>
                <a:ext cx="2736304"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矩形 26"/>
              <p:cNvSpPr/>
              <p:nvPr/>
            </p:nvSpPr>
            <p:spPr>
              <a:xfrm>
                <a:off x="4630561" y="836712"/>
                <a:ext cx="1008112" cy="3600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p:cNvSpPr txBox="1"/>
              <p:nvPr/>
            </p:nvSpPr>
            <p:spPr>
              <a:xfrm>
                <a:off x="827584" y="836712"/>
                <a:ext cx="506677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(1)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E(K</a:t>
                </a:r>
                <a:r>
                  <a:rPr lang="en-US" altLang="zh-CN" baseline="-25000" dirty="0" smtClean="0">
                    <a:latin typeface="微软雅黑" panose="020B0503020204020204" pitchFamily="34" charset="-122"/>
                    <a:ea typeface="微软雅黑" panose="020B0503020204020204" pitchFamily="34" charset="-122"/>
                  </a:rPr>
                  <a:t>AB</a:t>
                </a:r>
                <a:r>
                  <a:rPr lang="en-US" altLang="zh-CN" dirty="0" smtClean="0">
                    <a:latin typeface="微软雅黑" panose="020B0503020204020204" pitchFamily="34" charset="-122"/>
                    <a:ea typeface="微软雅黑" panose="020B0503020204020204" pitchFamily="34" charset="-122"/>
                  </a:rPr>
                  <a:t>, M) || E(K</a:t>
                </a:r>
                <a:r>
                  <a:rPr lang="en-US" altLang="zh-CN" baseline="-25000" dirty="0" smtClean="0">
                    <a:latin typeface="微软雅黑" panose="020B0503020204020204" pitchFamily="34" charset="-122"/>
                    <a:ea typeface="微软雅黑" panose="020B0503020204020204" pitchFamily="34" charset="-122"/>
                  </a:rPr>
                  <a:t>TA</a:t>
                </a:r>
                <a:r>
                  <a:rPr lang="en-US" altLang="zh-CN" dirty="0" smtClean="0">
                    <a:latin typeface="微软雅黑" panose="020B0503020204020204" pitchFamily="34" charset="-122"/>
                    <a:ea typeface="微软雅黑" panose="020B0503020204020204" pitchFamily="34" charset="-122"/>
                  </a:rPr>
                  <a:t>,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H(E(K</a:t>
                </a:r>
                <a:r>
                  <a:rPr lang="en-US" altLang="zh-CN" baseline="-25000" dirty="0" smtClean="0">
                    <a:latin typeface="微软雅黑" panose="020B0503020204020204" pitchFamily="34" charset="-122"/>
                    <a:ea typeface="微软雅黑" panose="020B0503020204020204" pitchFamily="34" charset="-122"/>
                  </a:rPr>
                  <a:t>AB</a:t>
                </a:r>
                <a:r>
                  <a:rPr lang="en-US" altLang="zh-CN" dirty="0" smtClean="0">
                    <a:latin typeface="微软雅黑" panose="020B0503020204020204" pitchFamily="34" charset="-122"/>
                    <a:ea typeface="微软雅黑" panose="020B0503020204020204" pitchFamily="34" charset="-122"/>
                  </a:rPr>
                  <a:t>, M)))</a:t>
                </a:r>
                <a:endParaRPr lang="zh-CN" altLang="en-US" dirty="0">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115616" y="3366284"/>
              <a:ext cx="6671378" cy="369332"/>
              <a:chOff x="2362548" y="971436"/>
              <a:chExt cx="6671378" cy="369332"/>
            </a:xfrm>
          </p:grpSpPr>
          <p:sp>
            <p:nvSpPr>
              <p:cNvPr id="21" name="矩形 20"/>
              <p:cNvSpPr/>
              <p:nvPr/>
            </p:nvSpPr>
            <p:spPr>
              <a:xfrm>
                <a:off x="2771800" y="980728"/>
                <a:ext cx="2736304"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4067944" y="980728"/>
                <a:ext cx="1008112" cy="3600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矩形 32"/>
              <p:cNvSpPr/>
              <p:nvPr/>
            </p:nvSpPr>
            <p:spPr>
              <a:xfrm>
                <a:off x="5796136" y="980728"/>
                <a:ext cx="3168352"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矩形 31"/>
              <p:cNvSpPr/>
              <p:nvPr/>
            </p:nvSpPr>
            <p:spPr>
              <a:xfrm>
                <a:off x="7308304" y="980728"/>
                <a:ext cx="1008112" cy="3600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2362548" y="971436"/>
                <a:ext cx="667137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(2) E(K</a:t>
                </a:r>
                <a:r>
                  <a:rPr lang="en-US" altLang="zh-CN" baseline="-25000" dirty="0" smtClean="0">
                    <a:latin typeface="微软雅黑" panose="020B0503020204020204" pitchFamily="34" charset="-122"/>
                    <a:ea typeface="微软雅黑" panose="020B0503020204020204" pitchFamily="34" charset="-122"/>
                  </a:rPr>
                  <a:t>TB</a:t>
                </a:r>
                <a:r>
                  <a:rPr lang="en-US" altLang="zh-CN" dirty="0" smtClean="0">
                    <a:latin typeface="微软雅黑" panose="020B0503020204020204" pitchFamily="34" charset="-122"/>
                    <a:ea typeface="微软雅黑" panose="020B0503020204020204" pitchFamily="34" charset="-122"/>
                  </a:rPr>
                  <a:t>,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E(K</a:t>
                </a:r>
                <a:r>
                  <a:rPr lang="en-US" altLang="zh-CN" baseline="-25000" dirty="0" smtClean="0">
                    <a:latin typeface="微软雅黑" panose="020B0503020204020204" pitchFamily="34" charset="-122"/>
                    <a:ea typeface="微软雅黑" panose="020B0503020204020204" pitchFamily="34" charset="-122"/>
                  </a:rPr>
                  <a:t>AB</a:t>
                </a:r>
                <a:r>
                  <a:rPr lang="en-US" altLang="zh-CN" dirty="0" smtClean="0">
                    <a:latin typeface="微软雅黑" panose="020B0503020204020204" pitchFamily="34" charset="-122"/>
                    <a:ea typeface="微软雅黑" panose="020B0503020204020204" pitchFamily="34" charset="-122"/>
                  </a:rPr>
                  <a:t>, M) || T) || E(K</a:t>
                </a:r>
                <a:r>
                  <a:rPr lang="en-US" altLang="zh-CN" baseline="-25000" dirty="0" smtClean="0">
                    <a:latin typeface="微软雅黑" panose="020B0503020204020204" pitchFamily="34" charset="-122"/>
                    <a:ea typeface="微软雅黑" panose="020B0503020204020204" pitchFamily="34" charset="-122"/>
                  </a:rPr>
                  <a:t>TA</a:t>
                </a:r>
                <a:r>
                  <a:rPr lang="en-US" altLang="zh-CN" dirty="0" smtClean="0">
                    <a:latin typeface="微软雅黑" panose="020B0503020204020204" pitchFamily="34" charset="-122"/>
                    <a:ea typeface="微软雅黑" panose="020B0503020204020204" pitchFamily="34" charset="-122"/>
                  </a:rPr>
                  <a:t>,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H(E(K</a:t>
                </a:r>
                <a:r>
                  <a:rPr lang="en-US" altLang="zh-CN" baseline="-25000" dirty="0" smtClean="0">
                    <a:latin typeface="微软雅黑" panose="020B0503020204020204" pitchFamily="34" charset="-122"/>
                    <a:ea typeface="微软雅黑" panose="020B0503020204020204" pitchFamily="34" charset="-122"/>
                  </a:rPr>
                  <a:t>AB</a:t>
                </a:r>
                <a:r>
                  <a:rPr lang="en-US" altLang="zh-CN" dirty="0" smtClean="0">
                    <a:latin typeface="微软雅黑" panose="020B0503020204020204" pitchFamily="34" charset="-122"/>
                    <a:ea typeface="微软雅黑" panose="020B0503020204020204" pitchFamily="34" charset="-122"/>
                  </a:rPr>
                  <a:t>, M))) || T)</a:t>
                </a:r>
                <a:endParaRPr lang="zh-CN" altLang="en-US" dirty="0">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844824"/>
              <a:ext cx="1008112" cy="1008112"/>
            </a:xfrm>
            <a:prstGeom prst="rect">
              <a:avLst/>
            </a:prstGeom>
          </p:spPr>
        </p:pic>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12360" y="1916832"/>
              <a:ext cx="757257" cy="936104"/>
            </a:xfrm>
            <a:prstGeom prst="rect">
              <a:avLst/>
            </a:prstGeom>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1988840"/>
              <a:ext cx="720080" cy="954620"/>
            </a:xfrm>
            <a:prstGeom prst="rect">
              <a:avLst/>
            </a:prstGeom>
          </p:spPr>
        </p:pic>
        <p:sp>
          <p:nvSpPr>
            <p:cNvPr id="39" name="文本框 38"/>
            <p:cNvSpPr txBox="1"/>
            <p:nvPr/>
          </p:nvSpPr>
          <p:spPr>
            <a:xfrm>
              <a:off x="395536" y="1628800"/>
              <a:ext cx="71526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Alice</a:t>
              </a:r>
              <a:endParaRPr lang="zh-CN" altLang="en-US"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7884368" y="1628800"/>
              <a:ext cx="623889"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Bob</a:t>
              </a:r>
              <a:endParaRPr lang="zh-CN" altLang="en-US"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4067944" y="1628800"/>
              <a:ext cx="741613"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Trent</a:t>
              </a:r>
              <a:endParaRPr lang="zh-CN" altLang="en-US" dirty="0">
                <a:latin typeface="微软雅黑" panose="020B0503020204020204" pitchFamily="34" charset="-122"/>
                <a:ea typeface="微软雅黑" panose="020B0503020204020204" pitchFamily="34" charset="-122"/>
              </a:endParaRPr>
            </a:p>
          </p:txBody>
        </p:sp>
        <p:cxnSp>
          <p:nvCxnSpPr>
            <p:cNvPr id="42" name="直接箭头连接符 41"/>
            <p:cNvCxnSpPr/>
            <p:nvPr/>
          </p:nvCxnSpPr>
          <p:spPr>
            <a:xfrm>
              <a:off x="1259632" y="2492896"/>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5076056" y="2492896"/>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267744" y="2060848"/>
              <a:ext cx="47320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(1</a:t>
              </a:r>
              <a:r>
                <a:rPr lang="en-US" altLang="zh-CN" dirty="0" smtClean="0">
                  <a:latin typeface="微软雅黑" panose="020B0503020204020204" pitchFamily="34" charset="-122"/>
                  <a:ea typeface="微软雅黑" panose="020B0503020204020204" pitchFamily="34" charset="-122"/>
                </a:rPr>
                <a:t>)</a:t>
              </a:r>
              <a:endParaRPr lang="zh-CN" altLang="en-US" dirty="0"/>
            </a:p>
          </p:txBody>
        </p:sp>
        <p:sp>
          <p:nvSpPr>
            <p:cNvPr id="45" name="矩形 44"/>
            <p:cNvSpPr/>
            <p:nvPr/>
          </p:nvSpPr>
          <p:spPr>
            <a:xfrm>
              <a:off x="6012160" y="2060848"/>
              <a:ext cx="47320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a:t>
              </a:r>
              <a:endParaRPr lang="zh-CN" altLang="en-US" dirty="0"/>
            </a:p>
          </p:txBody>
        </p:sp>
      </p:grpSp>
    </p:spTree>
    <p:extLst>
      <p:ext uri="{BB962C8B-B14F-4D97-AF65-F5344CB8AC3E}">
        <p14:creationId xmlns:p14="http://schemas.microsoft.com/office/powerpoint/2010/main" val="203105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lnSpc>
                <a:spcPct val="90000"/>
              </a:lnSpc>
            </a:pPr>
            <a:r>
              <a:rPr lang="zh-CN" altLang="en-US" sz="2400" dirty="0"/>
              <a:t>数字签名应当拥有</a:t>
            </a:r>
            <a:r>
              <a:rPr lang="zh-CN" altLang="en-US" sz="2400" dirty="0" smtClean="0"/>
              <a:t>的额外性质：</a:t>
            </a:r>
            <a:endParaRPr lang="en-US" altLang="zh-CN" sz="2400" dirty="0" smtClean="0"/>
          </a:p>
          <a:p>
            <a:pPr lvl="1">
              <a:lnSpc>
                <a:spcPct val="90000"/>
              </a:lnSpc>
            </a:pPr>
            <a:r>
              <a:rPr lang="zh-CN" altLang="en-US" sz="2000" dirty="0" smtClean="0">
                <a:cs typeface="Times New Roman" pitchFamily="18" charset="0"/>
              </a:rPr>
              <a:t>接收</a:t>
            </a:r>
            <a:r>
              <a:rPr lang="zh-CN" altLang="en-US" sz="2000" dirty="0">
                <a:cs typeface="Times New Roman" pitchFamily="18" charset="0"/>
              </a:rPr>
              <a:t>方能够验证签名人、签名日期和时间</a:t>
            </a:r>
            <a:endParaRPr lang="en-AU" altLang="zh-CN" sz="2000" dirty="0">
              <a:cs typeface="Times New Roman" pitchFamily="18" charset="0"/>
            </a:endParaRPr>
          </a:p>
          <a:p>
            <a:pPr lvl="1">
              <a:lnSpc>
                <a:spcPct val="90000"/>
              </a:lnSpc>
            </a:pPr>
            <a:r>
              <a:rPr lang="zh-CN" altLang="en-US" sz="2000" dirty="0" smtClean="0">
                <a:cs typeface="Times New Roman" pitchFamily="18" charset="0"/>
              </a:rPr>
              <a:t>可以</a:t>
            </a:r>
            <a:r>
              <a:rPr lang="zh-CN" altLang="en-US" sz="2000" dirty="0">
                <a:cs typeface="Times New Roman" pitchFamily="18" charset="0"/>
              </a:rPr>
              <a:t>由第三方仲裁，以解决争执</a:t>
            </a:r>
            <a:endParaRPr lang="en-US" altLang="zh-CN" sz="2000" dirty="0">
              <a:cs typeface="Times New Roman" pitchFamily="18" charset="0"/>
            </a:endParaRPr>
          </a:p>
          <a:p>
            <a:pPr lvl="1">
              <a:lnSpc>
                <a:spcPct val="90000"/>
              </a:lnSpc>
            </a:pPr>
            <a:r>
              <a:rPr lang="zh-CN" altLang="en-US" sz="2000" dirty="0" smtClean="0">
                <a:cs typeface="Times New Roman" pitchFamily="18" charset="0"/>
              </a:rPr>
              <a:t>认证</a:t>
            </a:r>
            <a:r>
              <a:rPr lang="zh-CN" altLang="en-US" sz="2000" dirty="0">
                <a:cs typeface="Times New Roman" pitchFamily="18" charset="0"/>
              </a:rPr>
              <a:t>被签名的消息</a:t>
            </a:r>
            <a:r>
              <a:rPr lang="zh-CN" altLang="en-US" sz="2000" dirty="0" smtClean="0">
                <a:cs typeface="Times New Roman" pitchFamily="18" charset="0"/>
              </a:rPr>
              <a:t>内容</a:t>
            </a:r>
            <a:r>
              <a:rPr lang="zh-CN" altLang="en-US" sz="2000" dirty="0">
                <a:cs typeface="Times New Roman" pitchFamily="18" charset="0"/>
              </a:rPr>
              <a:t>，即认证完整性、真实性</a:t>
            </a:r>
            <a:endParaRPr lang="en-US" altLang="zh-CN" sz="2000" dirty="0">
              <a:cs typeface="Times New Roman" pitchFamily="18" charset="0"/>
            </a:endParaRPr>
          </a:p>
          <a:p>
            <a:pPr lvl="1"/>
            <a:endParaRPr lang="en-US" altLang="zh-CN" sz="2000" dirty="0" smtClean="0"/>
          </a:p>
          <a:p>
            <a:r>
              <a:rPr lang="zh-CN" altLang="en-US" sz="2400" dirty="0">
                <a:cs typeface="Times New Roman" pitchFamily="18" charset="0"/>
              </a:rPr>
              <a:t>数字签名应满足以下条件：</a:t>
            </a:r>
            <a:endParaRPr lang="en-US" altLang="zh-CN" sz="2400" dirty="0">
              <a:cs typeface="Times New Roman" pitchFamily="18" charset="0"/>
            </a:endParaRPr>
          </a:p>
          <a:p>
            <a:pPr lvl="1"/>
            <a:r>
              <a:rPr lang="zh-CN" altLang="en-US" sz="2000" dirty="0">
                <a:cs typeface="Times New Roman" pitchFamily="18" charset="0"/>
              </a:rPr>
              <a:t>必须与消息相关</a:t>
            </a:r>
            <a:endParaRPr lang="en-AU" altLang="zh-CN" sz="2000" dirty="0">
              <a:cs typeface="Times New Roman" pitchFamily="18" charset="0"/>
            </a:endParaRPr>
          </a:p>
          <a:p>
            <a:pPr lvl="1"/>
            <a:r>
              <a:rPr lang="zh-CN" altLang="en-US" sz="2000" dirty="0">
                <a:cs typeface="Times New Roman" pitchFamily="18" charset="0"/>
              </a:rPr>
              <a:t>必须使用发送者唯一拥有的信息</a:t>
            </a:r>
            <a:r>
              <a:rPr lang="en-US" altLang="zh-CN" sz="2000" dirty="0">
                <a:cs typeface="Times New Roman" pitchFamily="18" charset="0"/>
              </a:rPr>
              <a:t>——</a:t>
            </a:r>
            <a:r>
              <a:rPr lang="zh-CN" altLang="en-US" sz="2000" dirty="0">
                <a:cs typeface="Times New Roman" pitchFamily="18" charset="0"/>
              </a:rPr>
              <a:t>防止伪造和否认</a:t>
            </a:r>
            <a:endParaRPr lang="en-AU" altLang="zh-CN" sz="2000" dirty="0">
              <a:cs typeface="Times New Roman" pitchFamily="18" charset="0"/>
            </a:endParaRPr>
          </a:p>
          <a:p>
            <a:pPr lvl="1"/>
            <a:r>
              <a:rPr lang="zh-CN" altLang="en-US" sz="2000" dirty="0">
                <a:cs typeface="Times New Roman" pitchFamily="18" charset="0"/>
              </a:rPr>
              <a:t>产生</a:t>
            </a:r>
            <a:r>
              <a:rPr lang="zh-CN" altLang="en-US" sz="2000" dirty="0" smtClean="0">
                <a:cs typeface="Times New Roman" pitchFamily="18" charset="0"/>
              </a:rPr>
              <a:t>签名、识别</a:t>
            </a:r>
            <a:r>
              <a:rPr lang="zh-CN" altLang="en-US" sz="2000" dirty="0">
                <a:cs typeface="Times New Roman" pitchFamily="18" charset="0"/>
              </a:rPr>
              <a:t>和验证是容易的</a:t>
            </a:r>
            <a:endParaRPr lang="en-AU" altLang="zh-CN" sz="2000" dirty="0">
              <a:cs typeface="Times New Roman" pitchFamily="18" charset="0"/>
            </a:endParaRPr>
          </a:p>
          <a:p>
            <a:pPr lvl="1"/>
            <a:r>
              <a:rPr lang="zh-CN" altLang="en-US" sz="2000" dirty="0">
                <a:cs typeface="Times New Roman" pitchFamily="18" charset="0"/>
              </a:rPr>
              <a:t>伪造在计算上是不可行的，无论是给定签名伪造消息，或是给定消息伪造签名</a:t>
            </a:r>
            <a:endParaRPr lang="en-AU" altLang="zh-CN" sz="2000" dirty="0">
              <a:cs typeface="Times New Roman" pitchFamily="18" charset="0"/>
            </a:endParaRPr>
          </a:p>
          <a:p>
            <a:pPr lvl="1"/>
            <a:r>
              <a:rPr lang="zh-CN" altLang="en-US" sz="2000" dirty="0">
                <a:cs typeface="Times New Roman" pitchFamily="18" charset="0"/>
              </a:rPr>
              <a:t>可以存储、</a:t>
            </a:r>
            <a:r>
              <a:rPr lang="zh-CN" altLang="en-US" sz="2000" dirty="0" smtClean="0">
                <a:cs typeface="Times New Roman" pitchFamily="18" charset="0"/>
              </a:rPr>
              <a:t>拷贝</a:t>
            </a:r>
            <a:endParaRPr lang="en-US" altLang="zh-CN" sz="2000" dirty="0" smtClean="0">
              <a:cs typeface="Times New Roman" pitchFamily="18" charset="0"/>
            </a:endParaRPr>
          </a:p>
          <a:p>
            <a:pPr lvl="1"/>
            <a:endParaRPr lang="en-US" altLang="zh-CN" sz="2000" dirty="0">
              <a:cs typeface="Times New Roman" pitchFamily="18" charset="0"/>
            </a:endParaRPr>
          </a:p>
          <a:p>
            <a:r>
              <a:rPr lang="zh-CN" altLang="en-US" sz="2400" dirty="0" smtClean="0">
                <a:cs typeface="Times New Roman" pitchFamily="18" charset="0"/>
              </a:rPr>
              <a:t>实现方式：私钥相关运算</a:t>
            </a:r>
            <a:endParaRPr lang="en-US" altLang="zh-CN" sz="2400" dirty="0">
              <a:cs typeface="Times New Roman" pitchFamily="18" charset="0"/>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11</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289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124744"/>
            <a:ext cx="8472487" cy="5233194"/>
          </a:xfrm>
        </p:spPr>
        <p:txBody>
          <a:bodyPr/>
          <a:lstStyle/>
          <a:p>
            <a:r>
              <a:rPr lang="zh-CN" altLang="en-US" sz="2400" dirty="0" smtClean="0"/>
              <a:t>仲裁签名的例子</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r>
              <a:rPr lang="zh-CN" altLang="en-US" sz="2000" dirty="0" smtClean="0"/>
              <a:t>通信前各方不共享任何信息，避免联合欺诈</a:t>
            </a:r>
            <a:endParaRPr lang="en-US" altLang="zh-CN" sz="2000" dirty="0" smtClean="0"/>
          </a:p>
          <a:p>
            <a:pPr lvl="1"/>
            <a:r>
              <a:rPr lang="zh-CN" altLang="en-US" sz="2000" dirty="0" smtClean="0"/>
              <a:t>时间戳由</a:t>
            </a:r>
            <a:r>
              <a:rPr lang="en-US" altLang="zh-CN" sz="2000" dirty="0" smtClean="0"/>
              <a:t>Trent</a:t>
            </a:r>
            <a:r>
              <a:rPr lang="zh-CN" altLang="en-US" sz="2000" dirty="0" smtClean="0"/>
              <a:t>添加并签名，其他人不能伪造</a:t>
            </a:r>
            <a:endParaRPr lang="en-US" altLang="zh-CN" sz="2000" dirty="0" smtClean="0"/>
          </a:p>
          <a:p>
            <a:pPr lvl="1"/>
            <a:r>
              <a:rPr lang="zh-CN" altLang="en-US" sz="2000" dirty="0" smtClean="0"/>
              <a:t>消息是保密的</a:t>
            </a:r>
            <a:endParaRPr lang="zh-CN" altLang="en-US" sz="20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3B7484B5-1F67-4C82-B7D7-3383E5F545DB}" type="slidenum">
              <a:rPr lang="zh-CN" altLang="en-US" smtClean="0"/>
              <a:pPr>
                <a:defRPr/>
              </a:pPr>
              <a:t>110</a:t>
            </a:fld>
            <a:endParaRPr lang="en-US" altLang="zh-CN" dirty="0"/>
          </a:p>
        </p:txBody>
      </p:sp>
      <p:grpSp>
        <p:nvGrpSpPr>
          <p:cNvPr id="31" name="组合 30"/>
          <p:cNvGrpSpPr/>
          <p:nvPr/>
        </p:nvGrpSpPr>
        <p:grpSpPr>
          <a:xfrm>
            <a:off x="395536" y="1628800"/>
            <a:ext cx="8174081" cy="2110971"/>
            <a:chOff x="395536" y="1628800"/>
            <a:chExt cx="8174081" cy="2110971"/>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844824"/>
              <a:ext cx="1008112" cy="1008112"/>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12360" y="1916832"/>
              <a:ext cx="757257" cy="936104"/>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1988840"/>
              <a:ext cx="720080" cy="954620"/>
            </a:xfrm>
            <a:prstGeom prst="rect">
              <a:avLst/>
            </a:prstGeom>
          </p:spPr>
        </p:pic>
        <p:sp>
          <p:nvSpPr>
            <p:cNvPr id="12" name="文本框 11"/>
            <p:cNvSpPr txBox="1"/>
            <p:nvPr/>
          </p:nvSpPr>
          <p:spPr>
            <a:xfrm>
              <a:off x="395536" y="1628800"/>
              <a:ext cx="71526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Alice</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884368" y="1628800"/>
              <a:ext cx="623889"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Bob</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067944" y="1628800"/>
              <a:ext cx="741613"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Trent</a:t>
              </a:r>
              <a:endParaRPr lang="zh-CN" altLang="en-US" dirty="0">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a:off x="1259632" y="2492896"/>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076056" y="2492896"/>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267744" y="2060848"/>
              <a:ext cx="47320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(1</a:t>
              </a:r>
              <a:r>
                <a:rPr lang="en-US" altLang="zh-CN" dirty="0" smtClean="0">
                  <a:latin typeface="微软雅黑" panose="020B0503020204020204" pitchFamily="34" charset="-122"/>
                  <a:ea typeface="微软雅黑" panose="020B0503020204020204" pitchFamily="34" charset="-122"/>
                </a:rPr>
                <a:t>)</a:t>
              </a:r>
              <a:endParaRPr lang="zh-CN" altLang="en-US" dirty="0"/>
            </a:p>
          </p:txBody>
        </p:sp>
        <p:sp>
          <p:nvSpPr>
            <p:cNvPr id="18" name="矩形 17"/>
            <p:cNvSpPr/>
            <p:nvPr/>
          </p:nvSpPr>
          <p:spPr>
            <a:xfrm>
              <a:off x="6012160" y="2060848"/>
              <a:ext cx="47320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a:t>
              </a:r>
              <a:endParaRPr lang="zh-CN" altLang="en-US" dirty="0"/>
            </a:p>
          </p:txBody>
        </p:sp>
        <p:grpSp>
          <p:nvGrpSpPr>
            <p:cNvPr id="2" name="组合 1"/>
            <p:cNvGrpSpPr/>
            <p:nvPr/>
          </p:nvGrpSpPr>
          <p:grpSpPr>
            <a:xfrm>
              <a:off x="1115616" y="2934236"/>
              <a:ext cx="4569521" cy="373487"/>
              <a:chOff x="1115616" y="2934236"/>
              <a:chExt cx="4569521" cy="373487"/>
            </a:xfrm>
          </p:grpSpPr>
          <p:sp>
            <p:nvSpPr>
              <p:cNvPr id="20" name="矩形 19"/>
              <p:cNvSpPr/>
              <p:nvPr/>
            </p:nvSpPr>
            <p:spPr>
              <a:xfrm>
                <a:off x="2123728" y="2934236"/>
                <a:ext cx="3312368" cy="3600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3464986" y="2934236"/>
                <a:ext cx="1872208"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4238854" y="2934236"/>
                <a:ext cx="1008112" cy="3600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1115616" y="2938391"/>
                <a:ext cx="4569521"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(1)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E(PR</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E(PU</a:t>
                </a:r>
                <a:r>
                  <a:rPr lang="en-US" altLang="zh-CN" baseline="-25000" dirty="0" smtClean="0">
                    <a:latin typeface="微软雅黑" panose="020B0503020204020204" pitchFamily="34" charset="-122"/>
                    <a:ea typeface="微软雅黑" panose="020B0503020204020204" pitchFamily="34" charset="-122"/>
                  </a:rPr>
                  <a:t>B</a:t>
                </a:r>
                <a:r>
                  <a:rPr lang="en-US" altLang="zh-CN" dirty="0" smtClean="0">
                    <a:latin typeface="微软雅黑" panose="020B0503020204020204" pitchFamily="34" charset="-122"/>
                    <a:ea typeface="微软雅黑" panose="020B0503020204020204" pitchFamily="34" charset="-122"/>
                  </a:rPr>
                  <a:t>, E(PR</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M)))</a:t>
                </a:r>
                <a:endParaRPr lang="zh-CN" altLang="en-US" dirty="0">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1115616" y="3370439"/>
              <a:ext cx="4248920" cy="369332"/>
              <a:chOff x="1115616" y="3370439"/>
              <a:chExt cx="4248920" cy="369332"/>
            </a:xfrm>
          </p:grpSpPr>
          <p:sp>
            <p:nvSpPr>
              <p:cNvPr id="25" name="矩形 24"/>
              <p:cNvSpPr/>
              <p:nvPr/>
            </p:nvSpPr>
            <p:spPr>
              <a:xfrm>
                <a:off x="1524868" y="3375576"/>
                <a:ext cx="3623196" cy="3600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矩形 26"/>
              <p:cNvSpPr/>
              <p:nvPr/>
            </p:nvSpPr>
            <p:spPr>
              <a:xfrm>
                <a:off x="2843808" y="3375576"/>
                <a:ext cx="1872208"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矩形 25"/>
              <p:cNvSpPr/>
              <p:nvPr/>
            </p:nvSpPr>
            <p:spPr>
              <a:xfrm>
                <a:off x="3563887" y="3375576"/>
                <a:ext cx="1048453" cy="3600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p:cNvSpPr txBox="1"/>
              <p:nvPr/>
            </p:nvSpPr>
            <p:spPr>
              <a:xfrm>
                <a:off x="1115616" y="3370439"/>
                <a:ext cx="424892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(2) E(PR</a:t>
                </a:r>
                <a:r>
                  <a:rPr lang="en-US" altLang="zh-CN" baseline="-25000" dirty="0" smtClean="0">
                    <a:latin typeface="微软雅黑" panose="020B0503020204020204" pitchFamily="34" charset="-122"/>
                    <a:ea typeface="微软雅黑" panose="020B0503020204020204" pitchFamily="34" charset="-122"/>
                  </a:rPr>
                  <a:t>T</a:t>
                </a:r>
                <a:r>
                  <a:rPr lang="en-US" altLang="zh-CN" dirty="0" smtClean="0">
                    <a:latin typeface="微软雅黑" panose="020B0503020204020204" pitchFamily="34" charset="-122"/>
                    <a:ea typeface="微软雅黑" panose="020B0503020204020204" pitchFamily="34" charset="-122"/>
                  </a:rPr>
                  <a:t>, 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 E(PU</a:t>
                </a:r>
                <a:r>
                  <a:rPr lang="en-US" altLang="zh-CN" baseline="-25000" dirty="0" smtClean="0">
                    <a:latin typeface="微软雅黑" panose="020B0503020204020204" pitchFamily="34" charset="-122"/>
                    <a:ea typeface="微软雅黑" panose="020B0503020204020204" pitchFamily="34" charset="-122"/>
                  </a:rPr>
                  <a:t>B</a:t>
                </a:r>
                <a:r>
                  <a:rPr lang="en-US" altLang="zh-CN" dirty="0" smtClean="0">
                    <a:latin typeface="微软雅黑" panose="020B0503020204020204" pitchFamily="34" charset="-122"/>
                    <a:ea typeface="微软雅黑" panose="020B0503020204020204" pitchFamily="34" charset="-122"/>
                  </a:rPr>
                  <a:t>, E(PR</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 M)) || T)</a:t>
                </a:r>
                <a:endParaRPr lang="zh-CN" altLang="en-US" dirty="0">
                  <a:latin typeface="微软雅黑" panose="020B0503020204020204" pitchFamily="34" charset="-122"/>
                  <a:ea typeface="微软雅黑" panose="020B0503020204020204" pitchFamily="34" charset="-122"/>
                </a:endParaRPr>
              </a:p>
            </p:txBody>
          </p:sp>
        </p:grpSp>
      </p:grpSp>
      <p:sp>
        <p:nvSpPr>
          <p:cNvPr id="32" name="流程图: 合并 3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343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三</a:t>
            </a:r>
            <a:r>
              <a:rPr lang="zh-CN" altLang="en-US" dirty="0" smtClean="0"/>
              <a:t>、时间标记与抗抵赖</a:t>
            </a:r>
            <a:endParaRPr lang="en-US" dirty="0"/>
          </a:p>
        </p:txBody>
      </p:sp>
      <p:sp>
        <p:nvSpPr>
          <p:cNvPr id="3" name="内容占位符 2"/>
          <p:cNvSpPr>
            <a:spLocks noGrp="1"/>
          </p:cNvSpPr>
          <p:nvPr>
            <p:ph idx="1"/>
          </p:nvPr>
        </p:nvSpPr>
        <p:spPr/>
        <p:txBody>
          <a:bodyPr/>
          <a:lstStyle/>
          <a:p>
            <a:r>
              <a:rPr lang="zh-CN" altLang="en-US" sz="2400" dirty="0" smtClean="0"/>
              <a:t>私钥签名本身不能抗抵赖</a:t>
            </a:r>
            <a:endParaRPr lang="en-US" altLang="zh-CN" sz="2400" dirty="0" smtClean="0"/>
          </a:p>
          <a:p>
            <a:pPr lvl="1"/>
            <a:r>
              <a:rPr lang="zh-CN" altLang="en-US" sz="2000" dirty="0" smtClean="0"/>
              <a:t>签名者可以声称私钥在较早时期丢失</a:t>
            </a:r>
            <a:endParaRPr lang="en-US" altLang="zh-CN" sz="2000" dirty="0" smtClean="0"/>
          </a:p>
          <a:p>
            <a:endParaRPr lang="en-US" altLang="zh-CN" sz="2400" dirty="0" smtClean="0"/>
          </a:p>
          <a:p>
            <a:r>
              <a:rPr lang="zh-CN" altLang="en-US" sz="2400" dirty="0" smtClean="0"/>
              <a:t>签名时，对消息摘要和时间戳共同进行签名</a:t>
            </a:r>
            <a:endParaRPr lang="en-US" altLang="zh-CN" sz="2400" dirty="0" smtClean="0"/>
          </a:p>
          <a:p>
            <a:pPr lvl="1"/>
            <a:r>
              <a:rPr lang="zh-CN" altLang="en-US" sz="2000" dirty="0" smtClean="0"/>
              <a:t>需要专门机构记录并发布公钥有效情况</a:t>
            </a:r>
            <a:endParaRPr lang="en-US" altLang="zh-CN" sz="2000" dirty="0" smtClean="0"/>
          </a:p>
          <a:p>
            <a:pPr lvl="1"/>
            <a:r>
              <a:rPr lang="zh-CN" altLang="en-US" sz="2000" dirty="0" smtClean="0"/>
              <a:t>但时间戳不能由签名者加入。为什么？</a:t>
            </a:r>
            <a:endParaRPr lang="en-US" altLang="zh-CN" sz="2000" dirty="0" smtClean="0"/>
          </a:p>
          <a:p>
            <a:pPr lvl="2"/>
            <a:r>
              <a:rPr lang="zh-CN" altLang="en-US" sz="1800" dirty="0" smtClean="0"/>
              <a:t>窃取私钥的人，在签名时，可以附上一个较早的时间。而抵赖者可以声称发生了这样的事。</a:t>
            </a:r>
            <a:endParaRPr lang="en-US" altLang="zh-CN" sz="1800" dirty="0" smtClean="0"/>
          </a:p>
          <a:p>
            <a:pPr lvl="1"/>
            <a:endParaRPr lang="en-US" sz="2000" dirty="0" smtClean="0"/>
          </a:p>
          <a:p>
            <a:r>
              <a:rPr lang="zh-CN" altLang="en-US" sz="2400" dirty="0"/>
              <a:t>数字时间标记协议应有如下性质</a:t>
            </a:r>
            <a:endParaRPr lang="en-US" altLang="zh-CN" sz="2400" dirty="0"/>
          </a:p>
          <a:p>
            <a:pPr lvl="1"/>
            <a:r>
              <a:rPr lang="zh-CN" altLang="en-US" sz="2000" dirty="0"/>
              <a:t>数据本身（无论何种介质）必须有时间标记</a:t>
            </a:r>
            <a:endParaRPr lang="en-US" altLang="zh-CN" sz="2000" dirty="0"/>
          </a:p>
          <a:p>
            <a:pPr lvl="1"/>
            <a:r>
              <a:rPr lang="zh-CN" altLang="en-US" sz="2000" dirty="0"/>
              <a:t>改变文件的任何</a:t>
            </a:r>
            <a:r>
              <a:rPr lang="en-US" altLang="zh-CN" sz="2000" dirty="0"/>
              <a:t>1</a:t>
            </a:r>
            <a:r>
              <a:rPr lang="zh-CN" altLang="en-US" sz="2000" dirty="0"/>
              <a:t>个位都会引起文件的明显变化</a:t>
            </a:r>
            <a:endParaRPr lang="en-US" altLang="zh-CN" sz="2000" dirty="0"/>
          </a:p>
          <a:p>
            <a:pPr lvl="1"/>
            <a:r>
              <a:rPr lang="zh-CN" altLang="en-US" sz="2000" dirty="0"/>
              <a:t>只能用当前日期和时间来标记</a:t>
            </a:r>
            <a:r>
              <a:rPr lang="zh-CN" altLang="en-US" sz="2000" dirty="0" smtClean="0"/>
              <a:t>文件</a:t>
            </a:r>
            <a:endParaRPr lang="en-US" altLang="zh-CN" sz="2000"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111</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517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仲裁提供时间标记</a:t>
            </a:r>
            <a:endParaRPr lang="en-US" dirty="0"/>
          </a:p>
        </p:txBody>
      </p:sp>
      <p:sp>
        <p:nvSpPr>
          <p:cNvPr id="3" name="内容占位符 2"/>
          <p:cNvSpPr>
            <a:spLocks noGrp="1"/>
          </p:cNvSpPr>
          <p:nvPr>
            <p:ph idx="1"/>
          </p:nvPr>
        </p:nvSpPr>
        <p:spPr/>
        <p:txBody>
          <a:bodyPr/>
          <a:lstStyle/>
          <a:p>
            <a:r>
              <a:rPr lang="zh-CN" altLang="en-US" dirty="0" smtClean="0"/>
              <a:t>由仲裁者</a:t>
            </a:r>
            <a:r>
              <a:rPr lang="en-US" altLang="zh-CN" dirty="0" smtClean="0"/>
              <a:t>Trent</a:t>
            </a:r>
            <a:r>
              <a:rPr lang="zh-CN" altLang="en-US" dirty="0" smtClean="0"/>
              <a:t>提供可信的时间标记服务</a:t>
            </a:r>
            <a:endParaRPr lang="en-US" altLang="zh-CN" dirty="0" smtClean="0"/>
          </a:p>
          <a:p>
            <a:endParaRPr lang="en-US" altLang="zh-CN" dirty="0"/>
          </a:p>
          <a:p>
            <a:endParaRPr lang="en-US" altLang="zh-CN" dirty="0" smtClean="0"/>
          </a:p>
          <a:p>
            <a:endParaRPr lang="en-US" altLang="zh-CN" dirty="0" smtClean="0"/>
          </a:p>
          <a:p>
            <a:endParaRPr lang="en-US" altLang="zh-CN" dirty="0"/>
          </a:p>
          <a:p>
            <a:pPr lvl="1"/>
            <a:r>
              <a:rPr lang="zh-CN" altLang="en-US" dirty="0" smtClean="0">
                <a:sym typeface="Wingdings" pitchFamily="2" charset="2"/>
              </a:rPr>
              <a:t>存在的问题：</a:t>
            </a:r>
            <a:endParaRPr lang="en-US" altLang="zh-CN" dirty="0" smtClean="0">
              <a:sym typeface="Wingdings" pitchFamily="2" charset="2"/>
            </a:endParaRPr>
          </a:p>
          <a:p>
            <a:pPr lvl="2"/>
            <a:r>
              <a:rPr lang="zh-CN" altLang="en-US" dirty="0" smtClean="0">
                <a:sym typeface="Wingdings" pitchFamily="2" charset="2"/>
              </a:rPr>
              <a:t>文件</a:t>
            </a:r>
            <a:r>
              <a:rPr lang="en-US" altLang="zh-CN" dirty="0" smtClean="0">
                <a:sym typeface="Wingdings" pitchFamily="2" charset="2"/>
              </a:rPr>
              <a:t>M</a:t>
            </a:r>
            <a:r>
              <a:rPr lang="zh-CN" altLang="en-US" dirty="0" smtClean="0">
                <a:sym typeface="Wingdings" pitchFamily="2" charset="2"/>
              </a:rPr>
              <a:t>没有保密性，</a:t>
            </a:r>
            <a:r>
              <a:rPr lang="en-US" altLang="zh-CN" dirty="0" smtClean="0">
                <a:sym typeface="Wingdings" pitchFamily="2" charset="2"/>
              </a:rPr>
              <a:t>Trent</a:t>
            </a:r>
            <a:r>
              <a:rPr lang="zh-CN" altLang="en-US" dirty="0" smtClean="0">
                <a:sym typeface="Wingdings" pitchFamily="2" charset="2"/>
              </a:rPr>
              <a:t>的数据库的保密性也有潜在危险</a:t>
            </a:r>
            <a:endParaRPr lang="en-US" altLang="zh-CN" dirty="0" smtClean="0">
              <a:sym typeface="Wingdings" pitchFamily="2" charset="2"/>
            </a:endParaRPr>
          </a:p>
          <a:p>
            <a:pPr lvl="2"/>
            <a:r>
              <a:rPr lang="en-US" altLang="zh-CN" dirty="0" smtClean="0">
                <a:sym typeface="Wingdings" pitchFamily="2" charset="2"/>
              </a:rPr>
              <a:t>Trent</a:t>
            </a:r>
            <a:r>
              <a:rPr lang="zh-CN" altLang="en-US" dirty="0" smtClean="0">
                <a:sym typeface="Wingdings" pitchFamily="2" charset="2"/>
              </a:rPr>
              <a:t>的数据库是巨大的，所需的网络带宽也是巨大的</a:t>
            </a:r>
            <a:endParaRPr lang="en-US" altLang="zh-CN" dirty="0" smtClean="0">
              <a:sym typeface="Wingdings" pitchFamily="2" charset="2"/>
            </a:endParaRPr>
          </a:p>
          <a:p>
            <a:pPr lvl="2"/>
            <a:r>
              <a:rPr lang="zh-CN" altLang="en-US" dirty="0" smtClean="0">
                <a:sym typeface="Wingdings" pitchFamily="2" charset="2"/>
              </a:rPr>
              <a:t>依赖于</a:t>
            </a:r>
            <a:r>
              <a:rPr lang="en-US" altLang="zh-CN" dirty="0" smtClean="0">
                <a:sym typeface="Wingdings" pitchFamily="2" charset="2"/>
              </a:rPr>
              <a:t>Trent</a:t>
            </a:r>
            <a:r>
              <a:rPr lang="zh-CN" altLang="en-US" dirty="0" smtClean="0">
                <a:sym typeface="Wingdings" pitchFamily="2" charset="2"/>
              </a:rPr>
              <a:t>的可信性和安全性</a:t>
            </a:r>
            <a:endParaRPr lang="en-US" altLang="zh-CN" dirty="0" smtClean="0">
              <a:sym typeface="Wingdings" pitchFamily="2" charset="2"/>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112</a:t>
            </a:fld>
            <a:endParaRPr lang="en-US" altLang="zh-CN" dirty="0"/>
          </a:p>
        </p:txBody>
      </p:sp>
      <p:grpSp>
        <p:nvGrpSpPr>
          <p:cNvPr id="24" name="组合 23"/>
          <p:cNvGrpSpPr/>
          <p:nvPr/>
        </p:nvGrpSpPr>
        <p:grpSpPr>
          <a:xfrm>
            <a:off x="2195736" y="1844824"/>
            <a:ext cx="5760640" cy="1368152"/>
            <a:chOff x="2195736" y="1844824"/>
            <a:chExt cx="5760640" cy="1368152"/>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2060848"/>
              <a:ext cx="1008112" cy="1008112"/>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736" y="2204864"/>
              <a:ext cx="720080" cy="954620"/>
            </a:xfrm>
            <a:prstGeom prst="rect">
              <a:avLst/>
            </a:prstGeom>
          </p:spPr>
        </p:pic>
        <p:sp>
          <p:nvSpPr>
            <p:cNvPr id="14" name="文本框 13"/>
            <p:cNvSpPr txBox="1"/>
            <p:nvPr/>
          </p:nvSpPr>
          <p:spPr>
            <a:xfrm>
              <a:off x="2195736" y="1844824"/>
              <a:ext cx="71526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Alice</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868144" y="1844824"/>
              <a:ext cx="741613"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Trent</a:t>
              </a:r>
              <a:endParaRPr lang="zh-CN" altLang="en-US" dirty="0">
                <a:latin typeface="微软雅黑" panose="020B0503020204020204" pitchFamily="34" charset="-122"/>
                <a:ea typeface="微软雅黑" panose="020B0503020204020204" pitchFamily="34" charset="-122"/>
              </a:endParaRPr>
            </a:p>
          </p:txBody>
        </p:sp>
        <p:cxnSp>
          <p:nvCxnSpPr>
            <p:cNvPr id="16" name="直接箭头连接符 15"/>
            <p:cNvCxnSpPr/>
            <p:nvPr/>
          </p:nvCxnSpPr>
          <p:spPr>
            <a:xfrm>
              <a:off x="3059832" y="2420888"/>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3059832" y="2996952"/>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947857" y="2051556"/>
              <a:ext cx="768159"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(1) M</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779912" y="2627620"/>
              <a:ext cx="1164101"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(2) M || T</a:t>
              </a:r>
              <a:endParaRPr lang="zh-CN" altLang="en-US" dirty="0">
                <a:latin typeface="微软雅黑" panose="020B0503020204020204" pitchFamily="34" charset="-122"/>
                <a:ea typeface="微软雅黑" panose="020B0503020204020204" pitchFamily="34" charset="-122"/>
              </a:endParaRPr>
            </a:p>
          </p:txBody>
        </p:sp>
        <p:sp>
          <p:nvSpPr>
            <p:cNvPr id="21" name="矩形 20"/>
            <p:cNvSpPr/>
            <p:nvPr/>
          </p:nvSpPr>
          <p:spPr>
            <a:xfrm>
              <a:off x="6502132" y="2843644"/>
              <a:ext cx="1454244" cy="369332"/>
            </a:xfrm>
            <a:prstGeom prst="rect">
              <a:avLst/>
            </a:prstGeom>
          </p:spPr>
          <p:txBody>
            <a:bodyPr wrap="none">
              <a:spAutoFit/>
            </a:bodyPr>
            <a:lstStyle/>
            <a:p>
              <a:r>
                <a:rPr lang="en-US" altLang="zh-CN" dirty="0" smtClean="0">
                  <a:sym typeface="Wingdings" pitchFamily="2" charset="2"/>
                </a:rPr>
                <a:t>(2) </a:t>
              </a:r>
              <a:r>
                <a:rPr lang="zh-CN" altLang="en-US" dirty="0" smtClean="0">
                  <a:sym typeface="Wingdings" pitchFamily="2" charset="2"/>
                </a:rPr>
                <a:t>保留</a:t>
              </a:r>
              <a:r>
                <a:rPr lang="zh-CN" altLang="en-US" dirty="0">
                  <a:sym typeface="Wingdings" pitchFamily="2" charset="2"/>
                </a:rPr>
                <a:t>副本</a:t>
              </a:r>
              <a:endParaRPr lang="zh-CN" altLang="en-US" dirty="0"/>
            </a:p>
          </p:txBody>
        </p:sp>
      </p:grpSp>
      <p:sp>
        <p:nvSpPr>
          <p:cNvPr id="23" name="流程图: 合并 2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854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改进的仲裁提供时间标记</a:t>
            </a:r>
            <a:endParaRPr lang="en-US" dirty="0"/>
          </a:p>
        </p:txBody>
      </p:sp>
      <p:sp>
        <p:nvSpPr>
          <p:cNvPr id="3" name="内容占位符 2"/>
          <p:cNvSpPr>
            <a:spLocks noGrp="1"/>
          </p:cNvSpPr>
          <p:nvPr>
            <p:ph idx="1"/>
          </p:nvPr>
        </p:nvSpPr>
        <p:spPr/>
        <p:txBody>
          <a:bodyPr/>
          <a:lstStyle/>
          <a:p>
            <a:r>
              <a:rPr lang="zh-CN" altLang="en-US" dirty="0" smtClean="0"/>
              <a:t>利用散列函数和数字签名</a:t>
            </a:r>
            <a:endParaRPr lang="en-US" altLang="zh-CN" dirty="0" smtClean="0"/>
          </a:p>
          <a:p>
            <a:endParaRPr lang="en-US" altLang="zh-CN" dirty="0"/>
          </a:p>
          <a:p>
            <a:endParaRPr lang="en-US" altLang="zh-CN" dirty="0" smtClean="0"/>
          </a:p>
          <a:p>
            <a:endParaRPr lang="en-US" altLang="zh-CN" dirty="0"/>
          </a:p>
          <a:p>
            <a:endParaRPr lang="en-US" altLang="zh-CN" dirty="0" smtClean="0"/>
          </a:p>
          <a:p>
            <a:pPr lvl="1"/>
            <a:r>
              <a:rPr lang="zh-CN" altLang="en-US" dirty="0" smtClean="0"/>
              <a:t>散列函数的使用保证了文件</a:t>
            </a:r>
            <a:r>
              <a:rPr lang="en-US" altLang="zh-CN" dirty="0" smtClean="0"/>
              <a:t>M</a:t>
            </a:r>
            <a:r>
              <a:rPr lang="zh-CN" altLang="en-US" dirty="0" smtClean="0"/>
              <a:t>的保密性</a:t>
            </a:r>
            <a:endParaRPr lang="en-US" altLang="zh-CN" dirty="0" smtClean="0"/>
          </a:p>
          <a:p>
            <a:pPr lvl="1"/>
            <a:r>
              <a:rPr lang="en-US" altLang="zh-CN" dirty="0" smtClean="0"/>
              <a:t>Trent</a:t>
            </a:r>
            <a:r>
              <a:rPr lang="zh-CN" altLang="en-US" dirty="0" smtClean="0"/>
              <a:t>不再保存文件副本，无需维护数据库</a:t>
            </a:r>
            <a:endParaRPr lang="en-US" altLang="zh-CN" dirty="0" smtClean="0"/>
          </a:p>
          <a:p>
            <a:pPr lvl="1"/>
            <a:r>
              <a:rPr lang="zh-CN" altLang="en-US" dirty="0" smtClean="0"/>
              <a:t>散列值很短，对</a:t>
            </a:r>
            <a:r>
              <a:rPr lang="en-US" altLang="zh-CN" dirty="0" smtClean="0"/>
              <a:t>Trent</a:t>
            </a:r>
            <a:r>
              <a:rPr lang="zh-CN" altLang="en-US" dirty="0" smtClean="0"/>
              <a:t>带宽的要求低</a:t>
            </a:r>
            <a:endParaRPr lang="en-US" altLang="zh-CN" dirty="0" smtClean="0"/>
          </a:p>
          <a:p>
            <a:pPr lvl="1"/>
            <a:r>
              <a:rPr lang="en-US" altLang="zh-CN" dirty="0" smtClean="0"/>
              <a:t>Trent</a:t>
            </a:r>
            <a:r>
              <a:rPr lang="zh-CN" altLang="en-US" dirty="0" smtClean="0"/>
              <a:t>的可信性和安全性仍存在问题</a:t>
            </a:r>
            <a:endParaRPr lang="en-US" altLang="zh-CN" dirty="0" smtClean="0"/>
          </a:p>
          <a:p>
            <a:pPr lvl="2"/>
            <a:r>
              <a:rPr lang="en-US" altLang="zh-CN" dirty="0" smtClean="0"/>
              <a:t>Trent</a:t>
            </a:r>
            <a:r>
              <a:rPr lang="zh-CN" altLang="en-US" dirty="0" smtClean="0"/>
              <a:t>可以和</a:t>
            </a:r>
            <a:r>
              <a:rPr lang="en-US" altLang="zh-CN" dirty="0" smtClean="0"/>
              <a:t>Alice</a:t>
            </a:r>
            <a:r>
              <a:rPr lang="zh-CN" altLang="en-US" dirty="0" smtClean="0"/>
              <a:t>合谋</a:t>
            </a:r>
            <a:endParaRPr lang="en-US" altLang="zh-CN" dirty="0" smtClean="0"/>
          </a:p>
          <a:p>
            <a:pPr lvl="2"/>
            <a:r>
              <a:rPr lang="en-US" altLang="zh-CN" i="1" dirty="0" smtClean="0">
                <a:solidFill>
                  <a:srgbClr val="00B050"/>
                </a:solidFill>
              </a:rPr>
              <a:t>Trent</a:t>
            </a:r>
            <a:r>
              <a:rPr lang="zh-CN" altLang="en-US" i="1" dirty="0" smtClean="0">
                <a:solidFill>
                  <a:srgbClr val="00B050"/>
                </a:solidFill>
              </a:rPr>
              <a:t>可以和其他人合谋欺骗</a:t>
            </a:r>
            <a:r>
              <a:rPr lang="en-US" altLang="zh-CN" i="1" dirty="0" smtClean="0">
                <a:solidFill>
                  <a:srgbClr val="00B050"/>
                </a:solidFill>
              </a:rPr>
              <a:t>Alice</a:t>
            </a:r>
            <a:r>
              <a:rPr lang="zh-CN" altLang="en-US" i="1" dirty="0" smtClean="0">
                <a:solidFill>
                  <a:srgbClr val="00B050"/>
                </a:solidFill>
              </a:rPr>
              <a:t>么？</a:t>
            </a:r>
            <a:endParaRPr lang="en-US" altLang="zh-CN" i="1" dirty="0" smtClean="0">
              <a:solidFill>
                <a:srgbClr val="00B050"/>
              </a:solidFill>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113</a:t>
            </a:fld>
            <a:endParaRPr lang="en-US" altLang="zh-CN" dirty="0"/>
          </a:p>
        </p:txBody>
      </p:sp>
      <p:grpSp>
        <p:nvGrpSpPr>
          <p:cNvPr id="21" name="组合 20"/>
          <p:cNvGrpSpPr/>
          <p:nvPr/>
        </p:nvGrpSpPr>
        <p:grpSpPr>
          <a:xfrm>
            <a:off x="2195736" y="1844824"/>
            <a:ext cx="4536504" cy="1314660"/>
            <a:chOff x="2195736" y="1844824"/>
            <a:chExt cx="4536504" cy="131466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2060848"/>
              <a:ext cx="1008112" cy="1008112"/>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5736" y="2204864"/>
              <a:ext cx="720080" cy="954620"/>
            </a:xfrm>
            <a:prstGeom prst="rect">
              <a:avLst/>
            </a:prstGeom>
          </p:spPr>
        </p:pic>
        <p:sp>
          <p:nvSpPr>
            <p:cNvPr id="14" name="文本框 13"/>
            <p:cNvSpPr txBox="1"/>
            <p:nvPr/>
          </p:nvSpPr>
          <p:spPr>
            <a:xfrm>
              <a:off x="2195736" y="1844824"/>
              <a:ext cx="71526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Alice</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868144" y="1844824"/>
              <a:ext cx="741613"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Trent</a:t>
              </a:r>
              <a:endParaRPr lang="zh-CN" altLang="en-US" dirty="0">
                <a:latin typeface="微软雅黑" panose="020B0503020204020204" pitchFamily="34" charset="-122"/>
                <a:ea typeface="微软雅黑" panose="020B0503020204020204" pitchFamily="34" charset="-122"/>
              </a:endParaRPr>
            </a:p>
          </p:txBody>
        </p:sp>
        <p:cxnSp>
          <p:nvCxnSpPr>
            <p:cNvPr id="16" name="直接箭头连接符 15"/>
            <p:cNvCxnSpPr/>
            <p:nvPr/>
          </p:nvCxnSpPr>
          <p:spPr>
            <a:xfrm>
              <a:off x="3059832" y="2420888"/>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3059832" y="2996952"/>
              <a:ext cx="252028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760051" y="2051556"/>
              <a:ext cx="1099981"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(1) H(M)</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275856" y="2627620"/>
              <a:ext cx="2264531"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(2) E(PR</a:t>
              </a:r>
              <a:r>
                <a:rPr lang="en-US" altLang="zh-CN" baseline="-25000" dirty="0" smtClean="0">
                  <a:latin typeface="微软雅黑" panose="020B0503020204020204" pitchFamily="34" charset="-122"/>
                  <a:ea typeface="微软雅黑" panose="020B0503020204020204" pitchFamily="34" charset="-122"/>
                </a:rPr>
                <a:t>T</a:t>
              </a:r>
              <a:r>
                <a:rPr lang="en-US" altLang="zh-CN" dirty="0" smtClean="0">
                  <a:latin typeface="微软雅黑" panose="020B0503020204020204" pitchFamily="34" charset="-122"/>
                  <a:ea typeface="微软雅黑" panose="020B0503020204020204" pitchFamily="34" charset="-122"/>
                </a:rPr>
                <a:t>, H(M) || T</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sp>
        <p:nvSpPr>
          <p:cNvPr id="20" name="流程图: 合并 1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440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链接协议</a:t>
            </a:r>
            <a:endParaRPr lang="en-US" dirty="0"/>
          </a:p>
        </p:txBody>
      </p:sp>
      <p:sp>
        <p:nvSpPr>
          <p:cNvPr id="3" name="内容占位符 2"/>
          <p:cNvSpPr>
            <a:spLocks noGrp="1"/>
          </p:cNvSpPr>
          <p:nvPr>
            <p:ph idx="1"/>
          </p:nvPr>
        </p:nvSpPr>
        <p:spPr/>
        <p:txBody>
          <a:bodyPr>
            <a:noAutofit/>
          </a:bodyPr>
          <a:lstStyle/>
          <a:p>
            <a:r>
              <a:rPr lang="zh-CN" altLang="en-US" dirty="0" smtClean="0"/>
              <a:t>将当前时间标记同过去产生的时间标记链接起来</a:t>
            </a:r>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若有人对</a:t>
            </a:r>
            <a:r>
              <a:rPr lang="en-US" altLang="zh-CN" dirty="0" smtClean="0"/>
              <a:t>Alice</a:t>
            </a:r>
            <a:r>
              <a:rPr lang="zh-CN" altLang="en-US" dirty="0" smtClean="0"/>
              <a:t>的时间标记提问，则</a:t>
            </a:r>
            <a:r>
              <a:rPr lang="en-US" altLang="zh-CN" dirty="0" smtClean="0"/>
              <a:t>Alice</a:t>
            </a:r>
            <a:r>
              <a:rPr lang="zh-CN" altLang="en-US" dirty="0" smtClean="0"/>
              <a:t>可以和</a:t>
            </a:r>
            <a:r>
              <a:rPr lang="en-US" altLang="zh-CN" dirty="0" smtClean="0"/>
              <a:t>ID</a:t>
            </a:r>
            <a:r>
              <a:rPr lang="en-US" altLang="zh-CN" baseline="-25000" dirty="0" smtClean="0"/>
              <a:t>n-1</a:t>
            </a:r>
            <a:r>
              <a:rPr lang="zh-CN" altLang="en-US" dirty="0" smtClean="0"/>
              <a:t>和</a:t>
            </a:r>
            <a:r>
              <a:rPr lang="en-US" altLang="zh-CN" dirty="0" smtClean="0"/>
              <a:t>ID</a:t>
            </a:r>
            <a:r>
              <a:rPr lang="en-US" altLang="zh-CN" baseline="-25000" dirty="0" smtClean="0"/>
              <a:t>n+1</a:t>
            </a:r>
            <a:r>
              <a:rPr lang="zh-CN" altLang="en-US" dirty="0" smtClean="0"/>
              <a:t>联系出具证据</a:t>
            </a:r>
            <a:endParaRPr lang="en-US" dirty="0" smtClean="0"/>
          </a:p>
          <a:p>
            <a:pPr lvl="1"/>
            <a:r>
              <a:rPr lang="zh-CN" altLang="en-US" dirty="0" smtClean="0"/>
              <a:t>若要</a:t>
            </a:r>
            <a:r>
              <a:rPr lang="en-US" altLang="zh-CN" dirty="0" smtClean="0"/>
              <a:t>Alice</a:t>
            </a:r>
            <a:r>
              <a:rPr lang="zh-CN" altLang="en-US" dirty="0" smtClean="0"/>
              <a:t>和</a:t>
            </a:r>
            <a:r>
              <a:rPr lang="en-US" altLang="zh-CN" dirty="0" smtClean="0"/>
              <a:t>Trent</a:t>
            </a:r>
            <a:r>
              <a:rPr lang="zh-CN" altLang="en-US" dirty="0" smtClean="0"/>
              <a:t>欲合谋，只能在</a:t>
            </a:r>
            <a:r>
              <a:rPr lang="en-US" altLang="zh-CN" dirty="0" smtClean="0"/>
              <a:t>Alice</a:t>
            </a:r>
            <a:r>
              <a:rPr lang="zh-CN" altLang="en-US" dirty="0" smtClean="0"/>
              <a:t>的文件前后创建一个虚拟的文件链，该链长度足以回答任何人对时间标记链的提问</a:t>
            </a:r>
            <a:endParaRPr 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114</a:t>
            </a:fld>
            <a:endParaRPr lang="en-US" altLang="zh-CN" dirty="0"/>
          </a:p>
        </p:txBody>
      </p:sp>
      <p:sp>
        <p:nvSpPr>
          <p:cNvPr id="29" name="流程图: 合并 2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403648" y="1782040"/>
            <a:ext cx="6552728" cy="2223024"/>
            <a:chOff x="1403648" y="1719324"/>
            <a:chExt cx="6552728" cy="2223024"/>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4" y="2060848"/>
              <a:ext cx="1008112" cy="1008112"/>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2186348"/>
              <a:ext cx="720080" cy="954620"/>
            </a:xfrm>
            <a:prstGeom prst="rect">
              <a:avLst/>
            </a:prstGeom>
          </p:spPr>
        </p:pic>
        <p:sp>
          <p:nvSpPr>
            <p:cNvPr id="14" name="文本框 13"/>
            <p:cNvSpPr txBox="1"/>
            <p:nvPr/>
          </p:nvSpPr>
          <p:spPr>
            <a:xfrm>
              <a:off x="1475656" y="1826308"/>
              <a:ext cx="71526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Alice</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7092280" y="1844824"/>
              <a:ext cx="741613"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Trent</a:t>
              </a:r>
              <a:endParaRPr lang="zh-CN" altLang="en-US" dirty="0">
                <a:latin typeface="微软雅黑" panose="020B0503020204020204" pitchFamily="34" charset="-122"/>
                <a:ea typeface="微软雅黑" panose="020B0503020204020204" pitchFamily="34" charset="-122"/>
              </a:endParaRPr>
            </a:p>
          </p:txBody>
        </p:sp>
        <p:cxnSp>
          <p:nvCxnSpPr>
            <p:cNvPr id="16" name="直接箭头连接符 15"/>
            <p:cNvCxnSpPr/>
            <p:nvPr/>
          </p:nvCxnSpPr>
          <p:spPr>
            <a:xfrm>
              <a:off x="2411760" y="2079364"/>
              <a:ext cx="4608512"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2411760" y="2655428"/>
              <a:ext cx="4608512"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491880" y="1719324"/>
              <a:ext cx="1592103"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(1) </a:t>
              </a:r>
              <a:r>
                <a:rPr lang="en-US" altLang="zh-CN" dirty="0" err="1" smtClean="0">
                  <a:latin typeface="微软雅黑" panose="020B0503020204020204" pitchFamily="34" charset="-122"/>
                  <a:ea typeface="微软雅黑" panose="020B0503020204020204" pitchFamily="34" charset="-122"/>
                </a:rPr>
                <a:t>H</a:t>
              </a:r>
              <a:r>
                <a:rPr lang="en-US" altLang="zh-CN" baseline="-25000" dirty="0" err="1" smtClean="0">
                  <a:latin typeface="微软雅黑" panose="020B0503020204020204" pitchFamily="34" charset="-122"/>
                  <a:ea typeface="微软雅黑" panose="020B0503020204020204" pitchFamily="34" charset="-122"/>
                </a:rPr>
                <a:t>n</a:t>
              </a:r>
              <a:r>
                <a:rPr lang="en-US" altLang="zh-CN" dirty="0" smtClean="0">
                  <a:latin typeface="微软雅黑" panose="020B0503020204020204" pitchFamily="34" charset="-122"/>
                  <a:ea typeface="微软雅黑" panose="020B0503020204020204" pitchFamily="34" charset="-122"/>
                </a:rPr>
                <a:t>=H(M)</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339752" y="2286096"/>
              <a:ext cx="472584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(2) E(PR</a:t>
              </a:r>
              <a:r>
                <a:rPr lang="en-US" altLang="zh-CN" baseline="-25000" dirty="0" smtClean="0">
                  <a:latin typeface="微软雅黑" panose="020B0503020204020204" pitchFamily="34" charset="-122"/>
                  <a:ea typeface="微软雅黑" panose="020B0503020204020204" pitchFamily="34" charset="-122"/>
                </a:rPr>
                <a:t>T</a:t>
              </a:r>
              <a:r>
                <a:rPr lang="en-US" altLang="zh-CN" dirty="0" smtClean="0">
                  <a:latin typeface="微软雅黑" panose="020B0503020204020204" pitchFamily="34" charset="-122"/>
                  <a:ea typeface="微软雅黑" panose="020B0503020204020204" pitchFamily="34" charset="-122"/>
                </a:rPr>
                <a:t>, n||ID</a:t>
              </a:r>
              <a:r>
                <a:rPr lang="en-US" altLang="zh-CN" baseline="-25000" dirty="0" smtClean="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H</a:t>
              </a:r>
              <a:r>
                <a:rPr lang="en-US" altLang="zh-CN" baseline="-25000" dirty="0" err="1" smtClean="0">
                  <a:latin typeface="微软雅黑" panose="020B0503020204020204" pitchFamily="34" charset="-122"/>
                  <a:ea typeface="微软雅黑" panose="020B0503020204020204" pitchFamily="34" charset="-122"/>
                </a:rPr>
                <a:t>n</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T</a:t>
              </a:r>
              <a:r>
                <a:rPr lang="en-US" altLang="zh-CN" baseline="-25000" dirty="0" err="1" smtClean="0">
                  <a:latin typeface="微软雅黑" panose="020B0503020204020204" pitchFamily="34" charset="-122"/>
                  <a:ea typeface="微软雅黑" panose="020B0503020204020204" pitchFamily="34" charset="-122"/>
                </a:rPr>
                <a:t>n</a:t>
              </a:r>
              <a:r>
                <a:rPr lang="en-US" altLang="zh-CN" dirty="0" smtClean="0">
                  <a:latin typeface="微软雅黑" panose="020B0503020204020204" pitchFamily="34" charset="-122"/>
                  <a:ea typeface="微软雅黑" panose="020B0503020204020204" pitchFamily="34" charset="-122"/>
                </a:rPr>
                <a:t>||</a:t>
              </a:r>
              <a:r>
                <a:rPr lang="en-US" altLang="zh-CN" dirty="0" smtClean="0">
                  <a:solidFill>
                    <a:srgbClr val="0070C0"/>
                  </a:solidFill>
                  <a:latin typeface="微软雅黑" panose="020B0503020204020204" pitchFamily="34" charset="-122"/>
                  <a:ea typeface="微软雅黑" panose="020B0503020204020204" pitchFamily="34" charset="-122"/>
                </a:rPr>
                <a:t>ID</a:t>
              </a:r>
              <a:r>
                <a:rPr lang="en-US" altLang="zh-CN" baseline="-25000" dirty="0" smtClean="0">
                  <a:solidFill>
                    <a:srgbClr val="0070C0"/>
                  </a:solidFill>
                  <a:latin typeface="微软雅黑" panose="020B0503020204020204" pitchFamily="34" charset="-122"/>
                  <a:ea typeface="微软雅黑" panose="020B0503020204020204" pitchFamily="34" charset="-122"/>
                </a:rPr>
                <a:t>n-1</a:t>
              </a:r>
              <a:r>
                <a:rPr lang="en-US" altLang="zh-CN" dirty="0" smtClean="0">
                  <a:solidFill>
                    <a:srgbClr val="0070C0"/>
                  </a:solidFill>
                  <a:latin typeface="微软雅黑" panose="020B0503020204020204" pitchFamily="34" charset="-122"/>
                  <a:ea typeface="微软雅黑" panose="020B0503020204020204" pitchFamily="34" charset="-122"/>
                </a:rPr>
                <a:t>||H</a:t>
              </a:r>
              <a:r>
                <a:rPr lang="en-US" altLang="zh-CN" baseline="-25000" dirty="0" smtClean="0">
                  <a:solidFill>
                    <a:srgbClr val="0070C0"/>
                  </a:solidFill>
                  <a:latin typeface="微软雅黑" panose="020B0503020204020204" pitchFamily="34" charset="-122"/>
                  <a:ea typeface="微软雅黑" panose="020B0503020204020204" pitchFamily="34" charset="-122"/>
                </a:rPr>
                <a:t>n-1</a:t>
              </a:r>
              <a:r>
                <a:rPr lang="en-US" altLang="zh-CN" dirty="0" smtClean="0">
                  <a:solidFill>
                    <a:srgbClr val="0070C0"/>
                  </a:solidFill>
                  <a:latin typeface="微软雅黑" panose="020B0503020204020204" pitchFamily="34" charset="-122"/>
                  <a:ea typeface="微软雅黑" panose="020B0503020204020204" pitchFamily="34" charset="-122"/>
                </a:rPr>
                <a:t>||T</a:t>
              </a:r>
              <a:r>
                <a:rPr lang="en-US" altLang="zh-CN" baseline="-25000" dirty="0" smtClean="0">
                  <a:solidFill>
                    <a:srgbClr val="0070C0"/>
                  </a:solidFill>
                  <a:latin typeface="微软雅黑" panose="020B0503020204020204" pitchFamily="34" charset="-122"/>
                  <a:ea typeface="微软雅黑" panose="020B0503020204020204" pitchFamily="34" charset="-122"/>
                </a:rPr>
                <a:t>n-1</a:t>
              </a:r>
              <a:r>
                <a:rPr lang="en-US" altLang="zh-CN" dirty="0" smtClean="0">
                  <a:solidFill>
                    <a:schemeClr val="accent6"/>
                  </a:solidFill>
                  <a:latin typeface="微软雅黑" panose="020B0503020204020204" pitchFamily="34" charset="-122"/>
                  <a:ea typeface="微软雅黑" panose="020B0503020204020204" pitchFamily="34" charset="-122"/>
                </a:rPr>
                <a:t>||L</a:t>
              </a:r>
              <a:r>
                <a:rPr lang="en-US" altLang="zh-CN" baseline="-25000" dirty="0" smtClean="0">
                  <a:solidFill>
                    <a:schemeClr val="accent6"/>
                  </a:solidFill>
                  <a:latin typeface="微软雅黑" panose="020B0503020204020204" pitchFamily="34" charset="-122"/>
                  <a:ea typeface="微软雅黑" panose="020B0503020204020204" pitchFamily="34" charset="-122"/>
                </a:rPr>
                <a:t>n</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635896" y="2862160"/>
              <a:ext cx="1083951"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(3) ID</a:t>
              </a:r>
              <a:r>
                <a:rPr lang="en-US" altLang="zh-CN" baseline="-25000" dirty="0" smtClean="0">
                  <a:latin typeface="微软雅黑" panose="020B0503020204020204" pitchFamily="34" charset="-122"/>
                  <a:ea typeface="微软雅黑" panose="020B0503020204020204" pitchFamily="34" charset="-122"/>
                </a:rPr>
                <a:t>n+1</a:t>
              </a:r>
              <a:endParaRPr lang="zh-CN" altLang="en-US" baseline="-25000" dirty="0">
                <a:latin typeface="微软雅黑" panose="020B0503020204020204" pitchFamily="34" charset="-122"/>
                <a:ea typeface="微软雅黑" panose="020B0503020204020204" pitchFamily="34" charset="-122"/>
              </a:endParaRPr>
            </a:p>
          </p:txBody>
        </p:sp>
        <p:cxnSp>
          <p:nvCxnSpPr>
            <p:cNvPr id="21" name="直接箭头连接符 20"/>
            <p:cNvCxnSpPr/>
            <p:nvPr/>
          </p:nvCxnSpPr>
          <p:spPr>
            <a:xfrm flipH="1">
              <a:off x="2411760" y="3231492"/>
              <a:ext cx="4608512"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403648" y="3573016"/>
              <a:ext cx="2865656"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sym typeface="Wingdings" pitchFamily="2" charset="2"/>
                </a:rPr>
                <a:t>L</a:t>
              </a:r>
              <a:r>
                <a:rPr lang="en-US" altLang="zh-CN" baseline="-25000" dirty="0">
                  <a:solidFill>
                    <a:schemeClr val="accent6"/>
                  </a:solidFill>
                  <a:latin typeface="微软雅黑" panose="020B0503020204020204" pitchFamily="34" charset="-122"/>
                  <a:ea typeface="微软雅黑" panose="020B0503020204020204" pitchFamily="34" charset="-122"/>
                  <a:sym typeface="Wingdings" pitchFamily="2" charset="2"/>
                </a:rPr>
                <a:t>n</a:t>
              </a:r>
              <a:r>
                <a:rPr lang="en-US" altLang="zh-CN" dirty="0">
                  <a:solidFill>
                    <a:schemeClr val="accent6"/>
                  </a:solidFill>
                  <a:latin typeface="微软雅黑" panose="020B0503020204020204" pitchFamily="34" charset="-122"/>
                  <a:ea typeface="微软雅黑" panose="020B0503020204020204" pitchFamily="34" charset="-122"/>
                  <a:sym typeface="Wingdings" pitchFamily="2" charset="2"/>
                </a:rPr>
                <a:t>=H(ID</a:t>
              </a:r>
              <a:r>
                <a:rPr lang="en-US" altLang="zh-CN" baseline="-25000" dirty="0">
                  <a:solidFill>
                    <a:schemeClr val="accent6"/>
                  </a:solidFill>
                  <a:latin typeface="微软雅黑" panose="020B0503020204020204" pitchFamily="34" charset="-122"/>
                  <a:ea typeface="微软雅黑" panose="020B0503020204020204" pitchFamily="34" charset="-122"/>
                  <a:sym typeface="Wingdings" pitchFamily="2" charset="2"/>
                </a:rPr>
                <a:t>n-1</a:t>
              </a:r>
              <a:r>
                <a:rPr lang="en-US" altLang="zh-CN" dirty="0">
                  <a:solidFill>
                    <a:schemeClr val="accent6"/>
                  </a:solidFill>
                  <a:latin typeface="微软雅黑" panose="020B0503020204020204" pitchFamily="34" charset="-122"/>
                  <a:ea typeface="微软雅黑" panose="020B0503020204020204" pitchFamily="34" charset="-122"/>
                  <a:sym typeface="Wingdings" pitchFamily="2" charset="2"/>
                </a:rPr>
                <a:t>, H</a:t>
              </a:r>
              <a:r>
                <a:rPr lang="en-US" altLang="zh-CN" baseline="-25000" dirty="0">
                  <a:solidFill>
                    <a:schemeClr val="accent6"/>
                  </a:solidFill>
                  <a:latin typeface="微软雅黑" panose="020B0503020204020204" pitchFamily="34" charset="-122"/>
                  <a:ea typeface="微软雅黑" panose="020B0503020204020204" pitchFamily="34" charset="-122"/>
                  <a:sym typeface="Wingdings" pitchFamily="2" charset="2"/>
                </a:rPr>
                <a:t>n-1</a:t>
              </a:r>
              <a:r>
                <a:rPr lang="en-US" altLang="zh-CN" dirty="0">
                  <a:solidFill>
                    <a:schemeClr val="accent6"/>
                  </a:solidFill>
                  <a:latin typeface="微软雅黑" panose="020B0503020204020204" pitchFamily="34" charset="-122"/>
                  <a:ea typeface="微软雅黑" panose="020B0503020204020204" pitchFamily="34" charset="-122"/>
                  <a:sym typeface="Wingdings" pitchFamily="2" charset="2"/>
                </a:rPr>
                <a:t>,T</a:t>
              </a:r>
              <a:r>
                <a:rPr lang="en-US" altLang="zh-CN" baseline="-25000" dirty="0">
                  <a:solidFill>
                    <a:schemeClr val="accent6"/>
                  </a:solidFill>
                  <a:latin typeface="微软雅黑" panose="020B0503020204020204" pitchFamily="34" charset="-122"/>
                  <a:ea typeface="微软雅黑" panose="020B0503020204020204" pitchFamily="34" charset="-122"/>
                  <a:sym typeface="Wingdings" pitchFamily="2" charset="2"/>
                </a:rPr>
                <a:t>n-1</a:t>
              </a:r>
              <a:r>
                <a:rPr lang="en-US" altLang="zh-CN" dirty="0">
                  <a:solidFill>
                    <a:schemeClr val="accent6"/>
                  </a:solidFill>
                  <a:latin typeface="微软雅黑" panose="020B0503020204020204" pitchFamily="34" charset="-122"/>
                  <a:ea typeface="微软雅黑" panose="020B0503020204020204" pitchFamily="34" charset="-122"/>
                  <a:sym typeface="Wingdings" pitchFamily="2" charset="2"/>
                </a:rPr>
                <a:t>, L</a:t>
              </a:r>
              <a:r>
                <a:rPr lang="en-US" altLang="zh-CN" baseline="-25000" dirty="0">
                  <a:solidFill>
                    <a:schemeClr val="accent6"/>
                  </a:solidFill>
                  <a:latin typeface="微软雅黑" panose="020B0503020204020204" pitchFamily="34" charset="-122"/>
                  <a:ea typeface="微软雅黑" panose="020B0503020204020204" pitchFamily="34" charset="-122"/>
                  <a:sym typeface="Wingdings" pitchFamily="2" charset="2"/>
                </a:rPr>
                <a:t>n-1</a:t>
              </a:r>
              <a:r>
                <a:rPr lang="en-US" altLang="zh-CN" dirty="0">
                  <a:solidFill>
                    <a:schemeClr val="accent6"/>
                  </a:solidFill>
                  <a:latin typeface="微软雅黑" panose="020B0503020204020204" pitchFamily="34" charset="-122"/>
                  <a:ea typeface="微软雅黑" panose="020B0503020204020204" pitchFamily="34" charset="-122"/>
                  <a:sym typeface="Wingdings" pitchFamily="2" charset="2"/>
                </a:rPr>
                <a:t>)</a:t>
              </a:r>
              <a:endParaRPr lang="zh-CN" altLang="en-US" dirty="0">
                <a:solidFill>
                  <a:schemeClr val="accent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361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分布式协议</a:t>
            </a:r>
            <a:endParaRPr lang="en-US" dirty="0"/>
          </a:p>
        </p:txBody>
      </p:sp>
      <p:sp>
        <p:nvSpPr>
          <p:cNvPr id="3" name="内容占位符 2"/>
          <p:cNvSpPr>
            <a:spLocks noGrp="1"/>
          </p:cNvSpPr>
          <p:nvPr>
            <p:ph idx="1"/>
          </p:nvPr>
        </p:nvSpPr>
        <p:spPr/>
        <p:txBody>
          <a:bodyPr>
            <a:normAutofit fontScale="92500"/>
          </a:bodyPr>
          <a:lstStyle/>
          <a:p>
            <a:r>
              <a:rPr lang="zh-CN" altLang="en-US" dirty="0" smtClean="0"/>
              <a:t>若</a:t>
            </a:r>
            <a:r>
              <a:rPr lang="en-US" altLang="zh-CN" dirty="0" smtClean="0"/>
              <a:t>Alice</a:t>
            </a:r>
            <a:r>
              <a:rPr lang="zh-CN" altLang="en-US" dirty="0" smtClean="0"/>
              <a:t>无法找到</a:t>
            </a:r>
            <a:r>
              <a:rPr lang="en-US" altLang="zh-CN" dirty="0" smtClean="0"/>
              <a:t>ID</a:t>
            </a:r>
            <a:r>
              <a:rPr lang="en-US" altLang="zh-CN" baseline="-25000" dirty="0" smtClean="0"/>
              <a:t>n-1</a:t>
            </a:r>
            <a:r>
              <a:rPr lang="zh-CN" altLang="en-US" dirty="0" smtClean="0"/>
              <a:t>或</a:t>
            </a:r>
            <a:r>
              <a:rPr lang="en-US" altLang="zh-CN" dirty="0" smtClean="0"/>
              <a:t>ID</a:t>
            </a:r>
            <a:r>
              <a:rPr lang="en-US" altLang="zh-CN" baseline="-25000" dirty="0" smtClean="0"/>
              <a:t>n+1</a:t>
            </a:r>
            <a:r>
              <a:rPr lang="zh-CN" altLang="en-US" dirty="0" smtClean="0"/>
              <a:t>，则链接协议无法进行</a:t>
            </a:r>
            <a:endParaRPr lang="en-US" altLang="zh-CN" dirty="0" smtClean="0"/>
          </a:p>
          <a:p>
            <a:pPr lvl="1"/>
            <a:r>
              <a:rPr lang="zh-CN" altLang="en-US" dirty="0" smtClean="0"/>
              <a:t>可以将前后</a:t>
            </a:r>
            <a:r>
              <a:rPr lang="en-US" altLang="zh-CN" dirty="0" smtClean="0"/>
              <a:t>10</a:t>
            </a:r>
            <a:r>
              <a:rPr lang="zh-CN" altLang="en-US" dirty="0" smtClean="0"/>
              <a:t>个人的标记都嵌入</a:t>
            </a:r>
            <a:r>
              <a:rPr lang="en-US" altLang="zh-CN" dirty="0" smtClean="0"/>
              <a:t>Alice</a:t>
            </a:r>
            <a:r>
              <a:rPr lang="zh-CN" altLang="en-US" dirty="0" smtClean="0"/>
              <a:t>的标记中，但显然代价增加很多</a:t>
            </a:r>
            <a:endParaRPr lang="en-US" dirty="0" smtClean="0"/>
          </a:p>
          <a:p>
            <a:pPr lvl="1"/>
            <a:endParaRPr lang="en-US" dirty="0" smtClean="0"/>
          </a:p>
          <a:p>
            <a:r>
              <a:rPr lang="zh-CN" altLang="en-US" dirty="0" smtClean="0"/>
              <a:t>分布式协议：</a:t>
            </a:r>
            <a:endParaRPr lang="en-US" altLang="zh-CN" dirty="0" smtClean="0"/>
          </a:p>
          <a:p>
            <a:pPr marL="914400" lvl="1" indent="-457200">
              <a:buFont typeface="+mj-lt"/>
              <a:buAutoNum type="arabicParenR"/>
            </a:pPr>
            <a:r>
              <a:rPr lang="en-US" altLang="zh-CN" dirty="0" smtClean="0"/>
              <a:t>Alice</a:t>
            </a:r>
            <a:r>
              <a:rPr lang="zh-CN" altLang="en-US" dirty="0" smtClean="0"/>
              <a:t>使用</a:t>
            </a:r>
            <a:r>
              <a:rPr lang="en-US" altLang="zh-CN" dirty="0" err="1" smtClean="0"/>
              <a:t>H</a:t>
            </a:r>
            <a:r>
              <a:rPr lang="en-US" altLang="zh-CN" baseline="-25000" dirty="0" err="1" smtClean="0"/>
              <a:t>n</a:t>
            </a:r>
            <a:r>
              <a:rPr lang="zh-CN" altLang="en-US" dirty="0" smtClean="0"/>
              <a:t>作为输入，用密码学意义上安全的伪随机序列发生器产生一串随机数，视为</a:t>
            </a:r>
            <a:r>
              <a:rPr lang="en-US" altLang="zh-CN" dirty="0" smtClean="0"/>
              <a:t>k</a:t>
            </a:r>
            <a:r>
              <a:rPr lang="zh-CN" altLang="en-US" dirty="0" smtClean="0"/>
              <a:t>个人的标记</a:t>
            </a:r>
            <a:r>
              <a:rPr lang="en-US" altLang="zh-CN" dirty="0" smtClean="0"/>
              <a:t>ID</a:t>
            </a:r>
            <a:r>
              <a:rPr lang="en-US" altLang="zh-CN" baseline="-25000" dirty="0" smtClean="0"/>
              <a:t>1</a:t>
            </a:r>
            <a:r>
              <a:rPr lang="en-US" altLang="zh-CN" dirty="0" smtClean="0"/>
              <a:t>,ID</a:t>
            </a:r>
            <a:r>
              <a:rPr lang="en-US" altLang="zh-CN" baseline="-25000" dirty="0" smtClean="0"/>
              <a:t>2</a:t>
            </a:r>
            <a:r>
              <a:rPr lang="en-US" altLang="zh-CN" dirty="0" smtClean="0"/>
              <a:t>,ID</a:t>
            </a:r>
            <a:r>
              <a:rPr lang="en-US" altLang="zh-CN" baseline="-25000" dirty="0" smtClean="0"/>
              <a:t>3</a:t>
            </a:r>
            <a:r>
              <a:rPr lang="en-US" altLang="zh-CN" dirty="0" smtClean="0"/>
              <a:t>,…, </a:t>
            </a:r>
            <a:r>
              <a:rPr lang="en-US" altLang="zh-CN" dirty="0" err="1" smtClean="0"/>
              <a:t>ID</a:t>
            </a:r>
            <a:r>
              <a:rPr lang="en-US" altLang="zh-CN" baseline="-25000" dirty="0" err="1" smtClean="0"/>
              <a:t>k</a:t>
            </a:r>
            <a:endParaRPr lang="en-US" altLang="zh-CN" baseline="-25000" dirty="0" smtClean="0"/>
          </a:p>
          <a:p>
            <a:pPr marL="914400" lvl="1" indent="-457200">
              <a:buFont typeface="+mj-lt"/>
              <a:buAutoNum type="arabicParenR"/>
            </a:pPr>
            <a:r>
              <a:rPr lang="en-US" altLang="zh-CN" dirty="0" smtClean="0"/>
              <a:t>Alice</a:t>
            </a:r>
            <a:r>
              <a:rPr lang="zh-CN" altLang="en-US" dirty="0" smtClean="0"/>
              <a:t>将</a:t>
            </a:r>
            <a:r>
              <a:rPr lang="en-US" altLang="zh-CN" dirty="0" err="1" smtClean="0"/>
              <a:t>H</a:t>
            </a:r>
            <a:r>
              <a:rPr lang="en-US" altLang="zh-CN" baseline="-25000" dirty="0" err="1" smtClean="0"/>
              <a:t>n</a:t>
            </a:r>
            <a:r>
              <a:rPr lang="zh-CN" altLang="en-US" dirty="0" smtClean="0"/>
              <a:t>发送给这</a:t>
            </a:r>
            <a:r>
              <a:rPr lang="en-US" altLang="zh-CN" dirty="0" smtClean="0"/>
              <a:t>k</a:t>
            </a:r>
            <a:r>
              <a:rPr lang="zh-CN" altLang="en-US" dirty="0" smtClean="0"/>
              <a:t>个人</a:t>
            </a:r>
            <a:endParaRPr lang="en-US" altLang="zh-CN" dirty="0" smtClean="0"/>
          </a:p>
          <a:p>
            <a:pPr marL="914400" lvl="1" indent="-457200">
              <a:buFont typeface="+mj-lt"/>
              <a:buAutoNum type="arabicParenR"/>
            </a:pPr>
            <a:r>
              <a:rPr lang="zh-CN" altLang="en-US" dirty="0" smtClean="0"/>
              <a:t>每个人都将时间附在</a:t>
            </a:r>
            <a:r>
              <a:rPr lang="en-US" altLang="zh-CN" dirty="0" err="1" smtClean="0"/>
              <a:t>H</a:t>
            </a:r>
            <a:r>
              <a:rPr lang="en-US" altLang="zh-CN" baseline="-25000" dirty="0" err="1" smtClean="0"/>
              <a:t>n</a:t>
            </a:r>
            <a:r>
              <a:rPr lang="zh-CN" altLang="en-US" dirty="0" smtClean="0"/>
              <a:t>之后，签名并送回给</a:t>
            </a:r>
            <a:r>
              <a:rPr lang="en-US" altLang="zh-CN" dirty="0" smtClean="0"/>
              <a:t>Alice</a:t>
            </a:r>
          </a:p>
          <a:p>
            <a:pPr marL="914400" lvl="1" indent="-457200">
              <a:buFont typeface="+mj-lt"/>
              <a:buAutoNum type="arabicParenR"/>
            </a:pPr>
            <a:r>
              <a:rPr lang="en-US" altLang="zh-CN" dirty="0" smtClean="0"/>
              <a:t>Alice</a:t>
            </a:r>
            <a:r>
              <a:rPr lang="zh-CN" altLang="en-US" dirty="0" smtClean="0"/>
              <a:t>收集所有签名作为时间标记</a:t>
            </a:r>
            <a:endParaRPr lang="en-US" altLang="zh-CN" dirty="0" smtClean="0"/>
          </a:p>
          <a:p>
            <a:pPr lvl="1"/>
            <a:r>
              <a:rPr lang="zh-CN" altLang="en-US" dirty="0" smtClean="0"/>
              <a:t>密码学意义上安全的伪随机序列发生器可以保证</a:t>
            </a:r>
            <a:r>
              <a:rPr lang="en-US" altLang="zh-CN" dirty="0" smtClean="0"/>
              <a:t>Alice</a:t>
            </a:r>
            <a:r>
              <a:rPr lang="zh-CN" altLang="en-US" dirty="0" smtClean="0"/>
              <a:t>无法预测到她将选择哪些人进行签名</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115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74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四、多重签名</a:t>
            </a:r>
            <a:endParaRPr lang="en-US" dirty="0"/>
          </a:p>
        </p:txBody>
      </p:sp>
      <p:sp>
        <p:nvSpPr>
          <p:cNvPr id="3" name="内容占位符 2"/>
          <p:cNvSpPr>
            <a:spLocks noGrp="1"/>
          </p:cNvSpPr>
          <p:nvPr>
            <p:ph idx="1"/>
          </p:nvPr>
        </p:nvSpPr>
        <p:spPr/>
        <p:txBody>
          <a:bodyPr/>
          <a:lstStyle/>
          <a:p>
            <a:r>
              <a:rPr lang="zh-CN" altLang="en-US" dirty="0" smtClean="0"/>
              <a:t>有时需要多方共同对一个文件进行签名，验证者可以选择验证其中一部分或全部</a:t>
            </a:r>
            <a:endParaRPr lang="en-US" altLang="zh-CN" dirty="0" smtClean="0"/>
          </a:p>
          <a:p>
            <a:pPr lvl="1"/>
            <a:r>
              <a:rPr lang="zh-CN" altLang="en-US" dirty="0" smtClean="0"/>
              <a:t>各方分别进行签名，然后将所有的签名一起发布</a:t>
            </a:r>
            <a:endParaRPr lang="en-US" altLang="zh-CN" dirty="0" smtClean="0"/>
          </a:p>
          <a:p>
            <a:pPr lvl="2"/>
            <a:r>
              <a:rPr lang="zh-CN" altLang="en-US" dirty="0" smtClean="0"/>
              <a:t>签名长度是单个签名的</a:t>
            </a:r>
            <a:r>
              <a:rPr lang="en-US" altLang="zh-CN" dirty="0" smtClean="0"/>
              <a:t>N</a:t>
            </a:r>
            <a:r>
              <a:rPr lang="zh-CN" altLang="en-US" dirty="0" smtClean="0"/>
              <a:t>倍</a:t>
            </a:r>
            <a:endParaRPr lang="en-US" altLang="zh-CN" dirty="0" smtClean="0"/>
          </a:p>
          <a:p>
            <a:pPr lvl="2"/>
            <a:endParaRPr lang="en-US" altLang="zh-CN" dirty="0" smtClean="0"/>
          </a:p>
          <a:p>
            <a:pPr lvl="1"/>
            <a:r>
              <a:rPr lang="zh-CN" altLang="en-US" dirty="0" smtClean="0"/>
              <a:t>签名各方顺序地、在前人的基础上进行签名操作。</a:t>
            </a:r>
            <a:endParaRPr lang="en-US" altLang="zh-CN" dirty="0" smtClean="0"/>
          </a:p>
          <a:p>
            <a:pPr lvl="2"/>
            <a:r>
              <a:rPr lang="zh-CN" altLang="en-US" dirty="0" smtClean="0"/>
              <a:t>若将加密就作为签名的话，长度不变；若签名是附加的一段数据，则长度也是单个签名的</a:t>
            </a:r>
            <a:r>
              <a:rPr lang="en-US" altLang="zh-CN" dirty="0" smtClean="0"/>
              <a:t>N</a:t>
            </a:r>
            <a:r>
              <a:rPr lang="zh-CN" altLang="en-US" dirty="0" smtClean="0"/>
              <a:t>倍</a:t>
            </a:r>
            <a:endParaRPr lang="en-US" altLang="zh-CN" dirty="0" smtClean="0"/>
          </a:p>
          <a:p>
            <a:pPr lvl="2"/>
            <a:r>
              <a:rPr lang="zh-CN" altLang="en-US" dirty="0" smtClean="0"/>
              <a:t>可以实现分级别的管理</a:t>
            </a:r>
            <a:endParaRPr lang="en-US" altLang="zh-CN" dirty="0" smtClean="0"/>
          </a:p>
          <a:p>
            <a:pPr lvl="2"/>
            <a:r>
              <a:rPr lang="zh-CN" altLang="en-US" dirty="0" smtClean="0"/>
              <a:t>需要专门的算法才能保证验证者可以任意验证签名</a:t>
            </a:r>
            <a:endParaRPr lang="en-US" altLang="zh-CN" dirty="0" smtClean="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116</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792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五</a:t>
            </a:r>
            <a:r>
              <a:rPr lang="zh-CN" altLang="en-US" dirty="0" smtClean="0"/>
              <a:t>、加密与签名的顺序</a:t>
            </a:r>
            <a:endParaRPr lang="en-US" dirty="0"/>
          </a:p>
        </p:txBody>
      </p:sp>
      <p:sp>
        <p:nvSpPr>
          <p:cNvPr id="3" name="内容占位符 2"/>
          <p:cNvSpPr>
            <a:spLocks noGrp="1"/>
          </p:cNvSpPr>
          <p:nvPr>
            <p:ph idx="1"/>
          </p:nvPr>
        </p:nvSpPr>
        <p:spPr>
          <a:xfrm>
            <a:off x="457200" y="1196752"/>
            <a:ext cx="8363272" cy="5127848"/>
          </a:xfrm>
        </p:spPr>
        <p:txBody>
          <a:bodyPr>
            <a:normAutofit fontScale="92500" lnSpcReduction="10000"/>
          </a:bodyPr>
          <a:lstStyle/>
          <a:p>
            <a:r>
              <a:rPr lang="zh-CN" altLang="en-US" dirty="0" smtClean="0"/>
              <a:t>先签名后加密</a:t>
            </a:r>
            <a:endParaRPr lang="en-US" altLang="zh-CN" dirty="0" smtClean="0"/>
          </a:p>
          <a:p>
            <a:pPr lvl="1"/>
            <a:r>
              <a:rPr lang="zh-CN" altLang="en-US" dirty="0" smtClean="0"/>
              <a:t>可以确保签名不被替换</a:t>
            </a:r>
            <a:endParaRPr lang="en-US" altLang="zh-CN" dirty="0" smtClean="0"/>
          </a:p>
          <a:p>
            <a:pPr lvl="1"/>
            <a:r>
              <a:rPr lang="zh-CN" altLang="en-US" dirty="0" smtClean="0"/>
              <a:t>不解密就不能验证签名</a:t>
            </a:r>
            <a:endParaRPr lang="en-US" altLang="zh-CN" dirty="0" smtClean="0"/>
          </a:p>
          <a:p>
            <a:r>
              <a:rPr lang="zh-CN" altLang="en-US" dirty="0" smtClean="0"/>
              <a:t>先加密后签名</a:t>
            </a:r>
            <a:endParaRPr lang="en-US" altLang="zh-CN" dirty="0" smtClean="0"/>
          </a:p>
          <a:p>
            <a:pPr lvl="1"/>
            <a:r>
              <a:rPr lang="zh-CN" altLang="en-US" dirty="0" smtClean="0"/>
              <a:t>签名者未必知道签的是什么</a:t>
            </a:r>
            <a:r>
              <a:rPr lang="en-US" altLang="zh-CN" dirty="0" smtClean="0"/>
              <a:t>——</a:t>
            </a:r>
            <a:r>
              <a:rPr lang="zh-CN" altLang="en-US" dirty="0" smtClean="0"/>
              <a:t>骗取签名、非法解密</a:t>
            </a:r>
            <a:endParaRPr lang="en-US" altLang="zh-CN" dirty="0" smtClean="0"/>
          </a:p>
          <a:p>
            <a:pPr lvl="1"/>
            <a:r>
              <a:rPr lang="zh-CN" altLang="en-US" dirty="0" smtClean="0"/>
              <a:t>密文的签名可能被替换</a:t>
            </a:r>
            <a:endParaRPr lang="en-US" altLang="zh-CN" dirty="0" smtClean="0"/>
          </a:p>
          <a:p>
            <a:pPr lvl="1"/>
            <a:r>
              <a:rPr lang="zh-CN" altLang="en-US" dirty="0" smtClean="0"/>
              <a:t>可以对密文进行签名验证</a:t>
            </a:r>
            <a:endParaRPr lang="en-US" altLang="zh-CN" dirty="0" smtClean="0"/>
          </a:p>
          <a:p>
            <a:r>
              <a:rPr lang="zh-CN" altLang="en-US" dirty="0" smtClean="0"/>
              <a:t>对明文签名，再加密，再对密文签名</a:t>
            </a:r>
            <a:endParaRPr lang="en-US" altLang="zh-CN" dirty="0" smtClean="0"/>
          </a:p>
          <a:p>
            <a:r>
              <a:rPr lang="zh-CN" altLang="en-US" dirty="0" smtClean="0"/>
              <a:t>对签名和加密使用两组密钥，可以避免很多威胁，但也使得管理更加复杂</a:t>
            </a:r>
            <a:endParaRPr lang="en-US" altLang="zh-CN" dirty="0" smtClean="0"/>
          </a:p>
          <a:p>
            <a:endParaRPr lang="en-US" altLang="zh-CN" dirty="0"/>
          </a:p>
          <a:p>
            <a:r>
              <a:rPr lang="zh-CN" altLang="en-US" dirty="0"/>
              <a:t>某些算法对顺序有数学上的特殊</a:t>
            </a:r>
            <a:r>
              <a:rPr lang="zh-CN" altLang="en-US" dirty="0" smtClean="0"/>
              <a:t>要求</a:t>
            </a:r>
            <a:endParaRPr lang="en-US" altLang="zh-CN"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117</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159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六</a:t>
            </a:r>
            <a:r>
              <a:rPr lang="zh-CN" altLang="en-US" dirty="0" smtClean="0"/>
              <a:t>、利用签名过程的攻击</a:t>
            </a:r>
            <a:endParaRPr lang="en-US" dirty="0"/>
          </a:p>
        </p:txBody>
      </p:sp>
      <p:sp>
        <p:nvSpPr>
          <p:cNvPr id="3" name="内容占位符 2"/>
          <p:cNvSpPr>
            <a:spLocks noGrp="1"/>
          </p:cNvSpPr>
          <p:nvPr>
            <p:ph idx="1"/>
          </p:nvPr>
        </p:nvSpPr>
        <p:spPr>
          <a:xfrm>
            <a:off x="457200" y="1124744"/>
            <a:ext cx="8291264" cy="5199856"/>
          </a:xfrm>
        </p:spPr>
        <p:txBody>
          <a:bodyPr>
            <a:noAutofit/>
          </a:bodyPr>
          <a:lstStyle/>
          <a:p>
            <a:r>
              <a:rPr lang="zh-CN" altLang="en-US" sz="2400" dirty="0" smtClean="0"/>
              <a:t>设想一个自动回复收据的系统</a:t>
            </a:r>
            <a:endParaRPr lang="en-US" altLang="zh-CN" sz="2400" dirty="0" smtClean="0"/>
          </a:p>
          <a:p>
            <a:pPr marL="914400" lvl="1" indent="-457200">
              <a:buFont typeface="+mj-lt"/>
              <a:buAutoNum type="arabicPeriod"/>
              <a:tabLst>
                <a:tab pos="2514600" algn="l"/>
              </a:tabLst>
            </a:pPr>
            <a:r>
              <a:rPr lang="en-US" altLang="zh-CN" sz="2000" dirty="0" err="1" smtClean="0"/>
              <a:t>Alice</a:t>
            </a:r>
            <a:r>
              <a:rPr lang="en-US" altLang="zh-CN" sz="2000" dirty="0" err="1" smtClean="0">
                <a:sym typeface="Wingdings" pitchFamily="2" charset="2"/>
              </a:rPr>
              <a:t>Bob</a:t>
            </a:r>
            <a:r>
              <a:rPr lang="en-US" altLang="zh-CN" sz="2000" dirty="0" smtClean="0">
                <a:sym typeface="Wingdings" pitchFamily="2" charset="2"/>
              </a:rPr>
              <a:t>:	E(PU</a:t>
            </a:r>
            <a:r>
              <a:rPr lang="en-US" altLang="zh-CN" sz="2000" baseline="-25000" dirty="0" smtClean="0">
                <a:sym typeface="Wingdings" pitchFamily="2" charset="2"/>
              </a:rPr>
              <a:t>B</a:t>
            </a:r>
            <a:r>
              <a:rPr lang="en-US" altLang="zh-CN" sz="2000" dirty="0" smtClean="0">
                <a:sym typeface="Wingdings" pitchFamily="2" charset="2"/>
              </a:rPr>
              <a:t>,D(PR</a:t>
            </a:r>
            <a:r>
              <a:rPr lang="en-US" altLang="zh-CN" sz="2000" baseline="-25000" dirty="0" smtClean="0">
                <a:sym typeface="Wingdings" pitchFamily="2" charset="2"/>
              </a:rPr>
              <a:t>A</a:t>
            </a:r>
            <a:r>
              <a:rPr lang="en-US" altLang="zh-CN" sz="2000" dirty="0" smtClean="0">
                <a:sym typeface="Wingdings" pitchFamily="2" charset="2"/>
              </a:rPr>
              <a:t>,M))</a:t>
            </a:r>
          </a:p>
          <a:p>
            <a:pPr marL="914400" lvl="1" indent="-457200">
              <a:buFont typeface="+mj-lt"/>
              <a:buAutoNum type="arabicPeriod"/>
              <a:tabLst>
                <a:tab pos="2514600" algn="l"/>
              </a:tabLst>
            </a:pPr>
            <a:r>
              <a:rPr lang="en-US" sz="2000" dirty="0" smtClean="0">
                <a:sym typeface="Wingdings" pitchFamily="2" charset="2"/>
              </a:rPr>
              <a:t>Bob:	M=</a:t>
            </a:r>
            <a:r>
              <a:rPr lang="en-US" altLang="zh-CN" sz="2000" dirty="0" smtClean="0">
                <a:sym typeface="Wingdings" pitchFamily="2" charset="2"/>
              </a:rPr>
              <a:t> E(PU</a:t>
            </a:r>
            <a:r>
              <a:rPr lang="en-US" altLang="zh-CN" sz="2000" baseline="-25000" dirty="0" smtClean="0">
                <a:sym typeface="Wingdings" pitchFamily="2" charset="2"/>
              </a:rPr>
              <a:t>A</a:t>
            </a:r>
            <a:r>
              <a:rPr lang="en-US" altLang="zh-CN" sz="2000" dirty="0" smtClean="0">
                <a:sym typeface="Wingdings" pitchFamily="2" charset="2"/>
              </a:rPr>
              <a:t>,D(PR</a:t>
            </a:r>
            <a:r>
              <a:rPr lang="en-US" altLang="zh-CN" sz="2000" baseline="-25000" dirty="0" smtClean="0">
                <a:sym typeface="Wingdings" pitchFamily="2" charset="2"/>
              </a:rPr>
              <a:t>B</a:t>
            </a:r>
            <a:r>
              <a:rPr lang="en-US" altLang="zh-CN" sz="2000" dirty="0" smtClean="0">
                <a:sym typeface="Wingdings" pitchFamily="2" charset="2"/>
              </a:rPr>
              <a:t>, </a:t>
            </a:r>
            <a:r>
              <a:rPr lang="en-US" altLang="zh-CN" sz="2000" dirty="0" smtClean="0">
                <a:solidFill>
                  <a:srgbClr val="0070C0"/>
                </a:solidFill>
                <a:sym typeface="Wingdings" pitchFamily="2" charset="2"/>
              </a:rPr>
              <a:t>E(PU</a:t>
            </a:r>
            <a:r>
              <a:rPr lang="en-US" altLang="zh-CN" sz="2000" baseline="-25000" dirty="0" smtClean="0">
                <a:solidFill>
                  <a:srgbClr val="0070C0"/>
                </a:solidFill>
                <a:sym typeface="Wingdings" pitchFamily="2" charset="2"/>
              </a:rPr>
              <a:t>B</a:t>
            </a:r>
            <a:r>
              <a:rPr lang="en-US" altLang="zh-CN" sz="2000" dirty="0" smtClean="0">
                <a:solidFill>
                  <a:srgbClr val="0070C0"/>
                </a:solidFill>
                <a:sym typeface="Wingdings" pitchFamily="2" charset="2"/>
              </a:rPr>
              <a:t>,E(PR</a:t>
            </a:r>
            <a:r>
              <a:rPr lang="en-US" altLang="zh-CN" sz="2000" baseline="-25000" dirty="0" smtClean="0">
                <a:solidFill>
                  <a:srgbClr val="0070C0"/>
                </a:solidFill>
                <a:sym typeface="Wingdings" pitchFamily="2" charset="2"/>
              </a:rPr>
              <a:t>A</a:t>
            </a:r>
            <a:r>
              <a:rPr lang="en-US" altLang="zh-CN" sz="2000" dirty="0" smtClean="0">
                <a:solidFill>
                  <a:srgbClr val="0070C0"/>
                </a:solidFill>
                <a:sym typeface="Wingdings" pitchFamily="2" charset="2"/>
              </a:rPr>
              <a:t>,M))</a:t>
            </a:r>
            <a:r>
              <a:rPr lang="en-US" altLang="zh-CN" sz="2000" dirty="0" smtClean="0">
                <a:sym typeface="Wingdings" pitchFamily="2" charset="2"/>
              </a:rPr>
              <a:t> ))</a:t>
            </a:r>
          </a:p>
          <a:p>
            <a:pPr marL="914400" lvl="1" indent="-457200">
              <a:buFont typeface="+mj-lt"/>
              <a:buAutoNum type="arabicPeriod"/>
              <a:tabLst>
                <a:tab pos="2514600" algn="l"/>
              </a:tabLst>
            </a:pPr>
            <a:r>
              <a:rPr lang="en-US" sz="2000" dirty="0" err="1" smtClean="0">
                <a:sym typeface="Wingdings" pitchFamily="2" charset="2"/>
              </a:rPr>
              <a:t>BobAlice</a:t>
            </a:r>
            <a:r>
              <a:rPr lang="en-US" sz="2000" dirty="0" smtClean="0">
                <a:sym typeface="Wingdings" pitchFamily="2" charset="2"/>
              </a:rPr>
              <a:t>:	E(PU</a:t>
            </a:r>
            <a:r>
              <a:rPr lang="en-US" sz="2000" baseline="-25000" dirty="0" smtClean="0">
                <a:sym typeface="Wingdings" pitchFamily="2" charset="2"/>
              </a:rPr>
              <a:t>A</a:t>
            </a:r>
            <a:r>
              <a:rPr lang="en-US" sz="2000" dirty="0" smtClean="0">
                <a:sym typeface="Wingdings" pitchFamily="2" charset="2"/>
              </a:rPr>
              <a:t>,D(PR</a:t>
            </a:r>
            <a:r>
              <a:rPr lang="en-US" sz="2000" baseline="-25000" dirty="0" smtClean="0">
                <a:sym typeface="Wingdings" pitchFamily="2" charset="2"/>
              </a:rPr>
              <a:t>B</a:t>
            </a:r>
            <a:r>
              <a:rPr lang="en-US" sz="2000" dirty="0" smtClean="0">
                <a:sym typeface="Wingdings" pitchFamily="2" charset="2"/>
              </a:rPr>
              <a:t>,M)) </a:t>
            </a:r>
            <a:r>
              <a:rPr lang="zh-CN" altLang="en-US" sz="2000" dirty="0" smtClean="0">
                <a:sym typeface="Wingdings" pitchFamily="2" charset="2"/>
              </a:rPr>
              <a:t>发送收据</a:t>
            </a:r>
            <a:endParaRPr lang="en-US" sz="2000" dirty="0" smtClean="0">
              <a:sym typeface="Wingdings" pitchFamily="2" charset="2"/>
            </a:endParaRPr>
          </a:p>
          <a:p>
            <a:pPr marL="914400" lvl="1" indent="-457200">
              <a:buFont typeface="+mj-lt"/>
              <a:buAutoNum type="arabicPeriod"/>
              <a:tabLst>
                <a:tab pos="2514600" algn="l"/>
              </a:tabLst>
            </a:pPr>
            <a:r>
              <a:rPr lang="en-US" sz="2000" dirty="0" smtClean="0">
                <a:sym typeface="Wingdings" pitchFamily="2" charset="2"/>
              </a:rPr>
              <a:t>Alice:	M= E(PU</a:t>
            </a:r>
            <a:r>
              <a:rPr lang="en-US" sz="2000" baseline="-25000" dirty="0" smtClean="0">
                <a:sym typeface="Wingdings" pitchFamily="2" charset="2"/>
              </a:rPr>
              <a:t>B</a:t>
            </a:r>
            <a:r>
              <a:rPr lang="en-US" sz="2000" dirty="0" smtClean="0">
                <a:sym typeface="Wingdings" pitchFamily="2" charset="2"/>
              </a:rPr>
              <a:t>,D(PR</a:t>
            </a:r>
            <a:r>
              <a:rPr lang="en-US" sz="2000" baseline="-25000" dirty="0" smtClean="0">
                <a:sym typeface="Wingdings" pitchFamily="2" charset="2"/>
              </a:rPr>
              <a:t>A</a:t>
            </a:r>
            <a:r>
              <a:rPr lang="en-US" sz="2000" dirty="0" smtClean="0">
                <a:sym typeface="Wingdings" pitchFamily="2" charset="2"/>
              </a:rPr>
              <a:t>, </a:t>
            </a:r>
            <a:r>
              <a:rPr lang="en-US" sz="2000" dirty="0">
                <a:solidFill>
                  <a:srgbClr val="0070C0"/>
                </a:solidFill>
                <a:sym typeface="Wingdings" pitchFamily="2" charset="2"/>
              </a:rPr>
              <a:t>E(P</a:t>
            </a:r>
            <a:r>
              <a:rPr lang="en-US" sz="2000" dirty="0" smtClean="0">
                <a:solidFill>
                  <a:srgbClr val="0070C0"/>
                </a:solidFill>
                <a:sym typeface="Wingdings" pitchFamily="2" charset="2"/>
              </a:rPr>
              <a:t>U</a:t>
            </a:r>
            <a:r>
              <a:rPr lang="en-US" sz="2000" baseline="-25000" dirty="0" smtClean="0">
                <a:solidFill>
                  <a:srgbClr val="0070C0"/>
                </a:solidFill>
                <a:sym typeface="Wingdings" pitchFamily="2" charset="2"/>
              </a:rPr>
              <a:t>A</a:t>
            </a:r>
            <a:r>
              <a:rPr lang="en-US" sz="2000" dirty="0" smtClean="0">
                <a:solidFill>
                  <a:srgbClr val="0070C0"/>
                </a:solidFill>
                <a:sym typeface="Wingdings" pitchFamily="2" charset="2"/>
              </a:rPr>
              <a:t>,D(PR</a:t>
            </a:r>
            <a:r>
              <a:rPr lang="en-US" sz="2000" baseline="-25000" dirty="0" smtClean="0">
                <a:solidFill>
                  <a:srgbClr val="0070C0"/>
                </a:solidFill>
                <a:sym typeface="Wingdings" pitchFamily="2" charset="2"/>
              </a:rPr>
              <a:t>B</a:t>
            </a:r>
            <a:r>
              <a:rPr lang="en-US" sz="2000" dirty="0" smtClean="0">
                <a:solidFill>
                  <a:srgbClr val="0070C0"/>
                </a:solidFill>
                <a:sym typeface="Wingdings" pitchFamily="2" charset="2"/>
              </a:rPr>
              <a:t>,M))</a:t>
            </a:r>
            <a:r>
              <a:rPr lang="en-US" sz="2000" dirty="0" smtClean="0">
                <a:sym typeface="Wingdings" pitchFamily="2" charset="2"/>
              </a:rPr>
              <a:t> )) </a:t>
            </a:r>
            <a:r>
              <a:rPr lang="zh-CN" altLang="en-US" sz="2000" dirty="0" smtClean="0">
                <a:sym typeface="Wingdings" pitchFamily="2" charset="2"/>
              </a:rPr>
              <a:t>确认</a:t>
            </a:r>
            <a:endParaRPr lang="en-US" dirty="0" smtClean="0">
              <a:sym typeface="Wingdings" pitchFamily="2" charset="2"/>
            </a:endParaRPr>
          </a:p>
          <a:p>
            <a:pPr lvl="1"/>
            <a:endParaRPr lang="en-US" altLang="zh-CN" sz="2000" dirty="0" smtClean="0">
              <a:sym typeface="Wingdings" pitchFamily="2" charset="2"/>
            </a:endParaRPr>
          </a:p>
          <a:p>
            <a:r>
              <a:rPr lang="en-US" altLang="zh-CN" sz="2400" dirty="0" smtClean="0">
                <a:sym typeface="Wingdings" pitchFamily="2" charset="2"/>
              </a:rPr>
              <a:t>Eve</a:t>
            </a:r>
            <a:r>
              <a:rPr lang="zh-CN" altLang="en-US" sz="2400" dirty="0" smtClean="0">
                <a:sym typeface="Wingdings" pitchFamily="2" charset="2"/>
              </a:rPr>
              <a:t>窃取消息</a:t>
            </a:r>
            <a:r>
              <a:rPr lang="en-US" altLang="zh-CN" sz="2400" dirty="0" smtClean="0">
                <a:sym typeface="Wingdings" pitchFamily="2" charset="2"/>
              </a:rPr>
              <a:t>——</a:t>
            </a:r>
            <a:r>
              <a:rPr lang="zh-CN" altLang="en-US" sz="2400" dirty="0" smtClean="0">
                <a:sym typeface="Wingdings" pitchFamily="2" charset="2"/>
              </a:rPr>
              <a:t>进行重放攻击：</a:t>
            </a:r>
            <a:endParaRPr lang="en-US" altLang="zh-CN" sz="2400" dirty="0" smtClean="0">
              <a:sym typeface="Wingdings" pitchFamily="2" charset="2"/>
            </a:endParaRPr>
          </a:p>
          <a:p>
            <a:pPr lvl="1"/>
            <a:r>
              <a:rPr lang="en-US" altLang="zh-CN" sz="2000" dirty="0" err="1" smtClean="0">
                <a:sym typeface="Wingdings" pitchFamily="2" charset="2"/>
              </a:rPr>
              <a:t>EveBob</a:t>
            </a:r>
            <a:r>
              <a:rPr lang="en-US" altLang="zh-CN" sz="2000" dirty="0" smtClean="0">
                <a:sym typeface="Wingdings" pitchFamily="2" charset="2"/>
              </a:rPr>
              <a:t>: </a:t>
            </a:r>
            <a:r>
              <a:rPr lang="en-US" altLang="zh-CN" sz="2000" dirty="0">
                <a:sym typeface="Wingdings" pitchFamily="2" charset="2"/>
              </a:rPr>
              <a:t>E(PU</a:t>
            </a:r>
            <a:r>
              <a:rPr lang="en-US" altLang="zh-CN" sz="2000" baseline="-25000" dirty="0">
                <a:sym typeface="Wingdings" pitchFamily="2" charset="2"/>
              </a:rPr>
              <a:t>B</a:t>
            </a:r>
            <a:r>
              <a:rPr lang="en-US" altLang="zh-CN" sz="2000" dirty="0">
                <a:sym typeface="Wingdings" pitchFamily="2" charset="2"/>
              </a:rPr>
              <a:t>,D(PR</a:t>
            </a:r>
            <a:r>
              <a:rPr lang="en-US" altLang="zh-CN" sz="2000" baseline="-25000" dirty="0">
                <a:sym typeface="Wingdings" pitchFamily="2" charset="2"/>
              </a:rPr>
              <a:t>A</a:t>
            </a:r>
            <a:r>
              <a:rPr lang="en-US" altLang="zh-CN" sz="2000" dirty="0">
                <a:sym typeface="Wingdings" pitchFamily="2" charset="2"/>
              </a:rPr>
              <a:t>,M</a:t>
            </a:r>
            <a:r>
              <a:rPr lang="en-US" altLang="zh-CN" sz="2000" dirty="0" smtClean="0">
                <a:sym typeface="Wingdings" pitchFamily="2" charset="2"/>
              </a:rPr>
              <a:t>))</a:t>
            </a:r>
            <a:r>
              <a:rPr lang="zh-CN" altLang="en-US" sz="2000" dirty="0" smtClean="0">
                <a:sym typeface="Wingdings" pitchFamily="2" charset="2"/>
              </a:rPr>
              <a:t>。</a:t>
            </a:r>
            <a:r>
              <a:rPr lang="en-US" sz="2000" dirty="0" smtClean="0">
                <a:sym typeface="Wingdings" pitchFamily="2" charset="2"/>
              </a:rPr>
              <a:t>Bob</a:t>
            </a:r>
            <a:r>
              <a:rPr lang="zh-CN" altLang="en-US" sz="2000" dirty="0" smtClean="0">
                <a:sym typeface="Wingdings" pitchFamily="2" charset="2"/>
              </a:rPr>
              <a:t>将用</a:t>
            </a:r>
            <a:r>
              <a:rPr lang="en-US" altLang="zh-CN" sz="2000" dirty="0" smtClean="0">
                <a:sym typeface="Wingdings" pitchFamily="2" charset="2"/>
              </a:rPr>
              <a:t>Eve</a:t>
            </a:r>
            <a:r>
              <a:rPr lang="zh-CN" altLang="en-US" sz="2000" dirty="0" smtClean="0">
                <a:sym typeface="Wingdings" pitchFamily="2" charset="2"/>
              </a:rPr>
              <a:t>的公钥验证签名，得到乱码</a:t>
            </a:r>
            <a:r>
              <a:rPr lang="en-US" altLang="zh-CN" sz="2000" dirty="0" smtClean="0">
                <a:solidFill>
                  <a:srgbClr val="FF0000"/>
                </a:solidFill>
                <a:sym typeface="Wingdings" pitchFamily="2" charset="2"/>
              </a:rPr>
              <a:t>M'=E(PU</a:t>
            </a:r>
            <a:r>
              <a:rPr lang="en-US" altLang="zh-CN" sz="2000" baseline="-25000" dirty="0" smtClean="0">
                <a:solidFill>
                  <a:srgbClr val="FF0000"/>
                </a:solidFill>
                <a:sym typeface="Wingdings" pitchFamily="2" charset="2"/>
              </a:rPr>
              <a:t>E</a:t>
            </a:r>
            <a:r>
              <a:rPr lang="en-US" altLang="zh-CN" sz="2000" dirty="0" smtClean="0">
                <a:solidFill>
                  <a:srgbClr val="FF0000"/>
                </a:solidFill>
                <a:sym typeface="Wingdings" pitchFamily="2" charset="2"/>
              </a:rPr>
              <a:t>,D(PR</a:t>
            </a:r>
            <a:r>
              <a:rPr lang="en-US" altLang="zh-CN" sz="2000" baseline="-25000" dirty="0" smtClean="0">
                <a:solidFill>
                  <a:srgbClr val="FF0000"/>
                </a:solidFill>
                <a:sym typeface="Wingdings" pitchFamily="2" charset="2"/>
              </a:rPr>
              <a:t>A</a:t>
            </a:r>
            <a:r>
              <a:rPr lang="en-US" altLang="zh-CN" sz="2000" dirty="0" smtClean="0">
                <a:solidFill>
                  <a:srgbClr val="FF0000"/>
                </a:solidFill>
                <a:sym typeface="Wingdings" pitchFamily="2" charset="2"/>
              </a:rPr>
              <a:t>,M))</a:t>
            </a:r>
            <a:r>
              <a:rPr lang="zh-CN" altLang="en-US" sz="2000" dirty="0" smtClean="0">
                <a:sym typeface="Wingdings" pitchFamily="2" charset="2"/>
              </a:rPr>
              <a:t>。此时如自动回复，则会根据</a:t>
            </a:r>
            <a:r>
              <a:rPr lang="en-US" altLang="zh-CN" sz="2000" dirty="0" smtClean="0">
                <a:sym typeface="Wingdings" pitchFamily="2" charset="2"/>
              </a:rPr>
              <a:t>Eve</a:t>
            </a:r>
            <a:r>
              <a:rPr lang="zh-CN" altLang="en-US" sz="2000" dirty="0" smtClean="0">
                <a:sym typeface="Wingdings" pitchFamily="2" charset="2"/>
              </a:rPr>
              <a:t>的公钥进行加密</a:t>
            </a:r>
            <a:r>
              <a:rPr lang="en-US" altLang="zh-CN" sz="2000" dirty="0" err="1" smtClean="0">
                <a:sym typeface="Wingdings" pitchFamily="2" charset="2"/>
              </a:rPr>
              <a:t>BobEve</a:t>
            </a:r>
            <a:r>
              <a:rPr lang="en-US" altLang="zh-CN" sz="2000" dirty="0" smtClean="0">
                <a:sym typeface="Wingdings" pitchFamily="2" charset="2"/>
              </a:rPr>
              <a:t>: </a:t>
            </a:r>
            <a:r>
              <a:rPr lang="en-US" altLang="zh-CN" sz="2000" dirty="0" smtClean="0">
                <a:solidFill>
                  <a:srgbClr val="FF0000"/>
                </a:solidFill>
                <a:sym typeface="Wingdings" pitchFamily="2" charset="2"/>
              </a:rPr>
              <a:t>E(</a:t>
            </a:r>
            <a:r>
              <a:rPr lang="en-US" sz="2000" dirty="0" smtClean="0">
                <a:solidFill>
                  <a:srgbClr val="FF0000"/>
                </a:solidFill>
                <a:sym typeface="Wingdings" pitchFamily="2" charset="2"/>
              </a:rPr>
              <a:t>PU</a:t>
            </a:r>
            <a:r>
              <a:rPr lang="en-US" sz="2000" baseline="-25000" dirty="0" smtClean="0">
                <a:solidFill>
                  <a:srgbClr val="FF0000"/>
                </a:solidFill>
                <a:sym typeface="Wingdings" pitchFamily="2" charset="2"/>
              </a:rPr>
              <a:t>E</a:t>
            </a:r>
            <a:r>
              <a:rPr lang="en-US" sz="2000" dirty="0" smtClean="0">
                <a:solidFill>
                  <a:srgbClr val="FF0000"/>
                </a:solidFill>
                <a:sym typeface="Wingdings" pitchFamily="2" charset="2"/>
              </a:rPr>
              <a:t>,D(PR</a:t>
            </a:r>
            <a:r>
              <a:rPr lang="en-US" sz="2000" baseline="-25000" dirty="0" smtClean="0">
                <a:solidFill>
                  <a:srgbClr val="FF0000"/>
                </a:solidFill>
                <a:sym typeface="Wingdings" pitchFamily="2" charset="2"/>
              </a:rPr>
              <a:t>B</a:t>
            </a:r>
            <a:r>
              <a:rPr lang="en-US" sz="2000" dirty="0" smtClean="0">
                <a:solidFill>
                  <a:srgbClr val="FF0000"/>
                </a:solidFill>
                <a:sym typeface="Wingdings" pitchFamily="2" charset="2"/>
              </a:rPr>
              <a:t>,M'))</a:t>
            </a:r>
            <a:r>
              <a:rPr lang="zh-CN" altLang="en-US" sz="2000" dirty="0" smtClean="0">
                <a:sym typeface="Wingdings" pitchFamily="2" charset="2"/>
              </a:rPr>
              <a:t>。</a:t>
            </a:r>
            <a:r>
              <a:rPr lang="en-US" altLang="zh-CN" sz="2000" dirty="0" smtClean="0">
                <a:sym typeface="Wingdings" pitchFamily="2" charset="2"/>
              </a:rPr>
              <a:t>Eve</a:t>
            </a:r>
            <a:r>
              <a:rPr lang="zh-CN" altLang="en-US" sz="2000" dirty="0" smtClean="0">
                <a:sym typeface="Wingdings" pitchFamily="2" charset="2"/>
              </a:rPr>
              <a:t>将得到</a:t>
            </a:r>
            <a:r>
              <a:rPr lang="en-US" altLang="zh-CN" sz="2000" dirty="0" smtClean="0">
                <a:sym typeface="Wingdings" pitchFamily="2" charset="2"/>
              </a:rPr>
              <a:t>M'</a:t>
            </a:r>
            <a:r>
              <a:rPr lang="zh-CN" altLang="en-US" sz="2000" dirty="0" smtClean="0">
                <a:sym typeface="Wingdings" pitchFamily="2" charset="2"/>
              </a:rPr>
              <a:t>，并进而算出</a:t>
            </a:r>
            <a:r>
              <a:rPr lang="en-US" altLang="zh-CN" sz="2000" dirty="0" smtClean="0">
                <a:sym typeface="Wingdings" pitchFamily="2" charset="2"/>
              </a:rPr>
              <a:t>M</a:t>
            </a:r>
            <a:r>
              <a:rPr lang="zh-CN" altLang="en-US" sz="2000" dirty="0" smtClean="0">
                <a:sym typeface="Wingdings" pitchFamily="2" charset="2"/>
              </a:rPr>
              <a:t>。</a:t>
            </a:r>
            <a:endParaRPr lang="en-US" altLang="zh-CN" sz="2000" dirty="0" smtClean="0">
              <a:sym typeface="Wingdings" pitchFamily="2" charset="2"/>
            </a:endParaRPr>
          </a:p>
          <a:p>
            <a:pPr lvl="1"/>
            <a:r>
              <a:rPr lang="zh-CN" altLang="en-US" sz="2000" dirty="0" smtClean="0">
                <a:sym typeface="Wingdings" pitchFamily="2" charset="2"/>
              </a:rPr>
              <a:t>也可以将</a:t>
            </a:r>
            <a:r>
              <a:rPr lang="en-US" altLang="zh-CN" sz="2000" dirty="0" smtClean="0">
                <a:sym typeface="Wingdings" pitchFamily="2" charset="2"/>
              </a:rPr>
              <a:t>Bob</a:t>
            </a:r>
            <a:r>
              <a:rPr lang="zh-CN" altLang="en-US" sz="2000" dirty="0" smtClean="0">
                <a:sym typeface="Wingdings" pitchFamily="2" charset="2"/>
              </a:rPr>
              <a:t>的收据在某个时刻发给</a:t>
            </a:r>
            <a:r>
              <a:rPr lang="en-US" altLang="zh-CN" sz="2000" dirty="0" smtClean="0">
                <a:sym typeface="Wingdings" pitchFamily="2" charset="2"/>
              </a:rPr>
              <a:t>Alice</a:t>
            </a:r>
            <a:r>
              <a:rPr lang="zh-CN" altLang="en-US" sz="2000" dirty="0" smtClean="0">
                <a:sym typeface="Wingdings" pitchFamily="2" charset="2"/>
              </a:rPr>
              <a:t>，并期待</a:t>
            </a:r>
            <a:r>
              <a:rPr lang="en-US" altLang="zh-CN" sz="2000" dirty="0" smtClean="0">
                <a:sym typeface="Wingdings" pitchFamily="2" charset="2"/>
              </a:rPr>
              <a:t>Alice</a:t>
            </a:r>
            <a:r>
              <a:rPr lang="zh-CN" altLang="en-US" sz="2000" dirty="0" smtClean="0">
                <a:sym typeface="Wingdings" pitchFamily="2" charset="2"/>
              </a:rPr>
              <a:t>的回复</a:t>
            </a:r>
            <a:endParaRPr lang="en-US" altLang="zh-CN" sz="2000" dirty="0" smtClean="0">
              <a:sym typeface="Wingdings" pitchFamily="2" charset="2"/>
            </a:endParaRPr>
          </a:p>
          <a:p>
            <a:pPr lvl="1"/>
            <a:endParaRPr lang="en-US" sz="2000" dirty="0" smtClean="0">
              <a:sym typeface="Wingdings" pitchFamily="2" charset="2"/>
            </a:endParaRPr>
          </a:p>
          <a:p>
            <a:r>
              <a:rPr lang="en-US" sz="2400" dirty="0" smtClean="0">
                <a:sym typeface="Wingdings" pitchFamily="2" charset="2"/>
              </a:rPr>
              <a:t>Eve</a:t>
            </a:r>
            <a:r>
              <a:rPr lang="zh-CN" altLang="en-US" sz="2400" dirty="0" smtClean="0">
                <a:sym typeface="Wingdings" pitchFamily="2" charset="2"/>
              </a:rPr>
              <a:t>可以窃取</a:t>
            </a:r>
            <a:r>
              <a:rPr lang="en-US" altLang="zh-CN" sz="2400" dirty="0" smtClean="0">
                <a:sym typeface="Wingdings" pitchFamily="2" charset="2"/>
              </a:rPr>
              <a:t>Bob</a:t>
            </a:r>
            <a:r>
              <a:rPr lang="zh-CN" altLang="en-US" sz="2400" dirty="0" smtClean="0">
                <a:sym typeface="Wingdings" pitchFamily="2" charset="2"/>
              </a:rPr>
              <a:t>的签名</a:t>
            </a:r>
            <a:endParaRPr lang="en-US" altLang="zh-CN" sz="2400" dirty="0" smtClean="0">
              <a:sym typeface="Wingdings" pitchFamily="2" charset="2"/>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118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93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zh-CN" altLang="en-US" dirty="0" smtClean="0">
                <a:sym typeface="Wingdings" pitchFamily="2" charset="2"/>
              </a:rPr>
              <a:t>解决办法：</a:t>
            </a:r>
            <a:endParaRPr lang="en-US" altLang="zh-CN" dirty="0" smtClean="0">
              <a:sym typeface="Wingdings" pitchFamily="2" charset="2"/>
            </a:endParaRPr>
          </a:p>
          <a:p>
            <a:pPr lvl="1"/>
            <a:r>
              <a:rPr lang="zh-CN" altLang="en-US" dirty="0" smtClean="0">
                <a:solidFill>
                  <a:srgbClr val="0070C0"/>
                </a:solidFill>
                <a:sym typeface="Wingdings" pitchFamily="2" charset="2"/>
              </a:rPr>
              <a:t>不要随意回复乱码</a:t>
            </a:r>
            <a:r>
              <a:rPr lang="zh-CN" altLang="en-US" dirty="0" smtClean="0">
                <a:sym typeface="Wingdings" pitchFamily="2" charset="2"/>
              </a:rPr>
              <a:t>，明码也要看明白再回复</a:t>
            </a:r>
            <a:endParaRPr lang="en-US" altLang="zh-CN" dirty="0" smtClean="0">
              <a:sym typeface="Wingdings" pitchFamily="2" charset="2"/>
            </a:endParaRPr>
          </a:p>
          <a:p>
            <a:pPr lvl="1"/>
            <a:r>
              <a:rPr lang="zh-CN" altLang="en-US" dirty="0">
                <a:solidFill>
                  <a:srgbClr val="0070C0"/>
                </a:solidFill>
              </a:rPr>
              <a:t>永远不回复原文</a:t>
            </a:r>
            <a:r>
              <a:rPr lang="zh-CN" altLang="en-US" dirty="0"/>
              <a:t>，而只回复原文的摘要值</a:t>
            </a:r>
            <a:r>
              <a:rPr lang="en-US" altLang="zh-CN" dirty="0"/>
              <a:t>(hash)</a:t>
            </a:r>
          </a:p>
          <a:p>
            <a:pPr lvl="1"/>
            <a:r>
              <a:rPr lang="zh-CN" altLang="en-US" dirty="0" smtClean="0">
                <a:solidFill>
                  <a:srgbClr val="0070C0"/>
                </a:solidFill>
                <a:sym typeface="Wingdings" pitchFamily="2" charset="2"/>
              </a:rPr>
              <a:t>在消息中嵌入发送者</a:t>
            </a:r>
            <a:r>
              <a:rPr lang="en-US" altLang="zh-CN" dirty="0" smtClean="0">
                <a:solidFill>
                  <a:srgbClr val="0070C0"/>
                </a:solidFill>
                <a:sym typeface="Wingdings" pitchFamily="2" charset="2"/>
              </a:rPr>
              <a:t>ID</a:t>
            </a:r>
            <a:r>
              <a:rPr lang="zh-CN" altLang="en-US" dirty="0" smtClean="0">
                <a:sym typeface="Wingdings" pitchFamily="2" charset="2"/>
              </a:rPr>
              <a:t>，而非由地址默认</a:t>
            </a:r>
            <a:endParaRPr lang="en-US" altLang="zh-CN" dirty="0" smtClean="0">
              <a:sym typeface="Wingdings" pitchFamily="2" charset="2"/>
            </a:endParaRPr>
          </a:p>
          <a:p>
            <a:pPr lvl="2"/>
            <a:r>
              <a:rPr lang="en-US" altLang="zh-CN" dirty="0" smtClean="0">
                <a:sym typeface="Wingdings" pitchFamily="2" charset="2"/>
              </a:rPr>
              <a:t>Alice  E(PU</a:t>
            </a:r>
            <a:r>
              <a:rPr lang="en-US" altLang="zh-CN" baseline="-25000" dirty="0" smtClean="0">
                <a:sym typeface="Wingdings" pitchFamily="2" charset="2"/>
              </a:rPr>
              <a:t>B</a:t>
            </a:r>
            <a:r>
              <a:rPr lang="en-US" altLang="zh-CN" dirty="0" smtClean="0">
                <a:sym typeface="Wingdings" pitchFamily="2" charset="2"/>
              </a:rPr>
              <a:t>, </a:t>
            </a:r>
            <a:r>
              <a:rPr lang="en-US" altLang="zh-CN" dirty="0" smtClean="0">
                <a:solidFill>
                  <a:srgbClr val="FF0000"/>
                </a:solidFill>
                <a:sym typeface="Wingdings" pitchFamily="2" charset="2"/>
              </a:rPr>
              <a:t>ID</a:t>
            </a:r>
            <a:r>
              <a:rPr lang="en-US" altLang="zh-CN" baseline="-25000" dirty="0" smtClean="0">
                <a:solidFill>
                  <a:srgbClr val="FF0000"/>
                </a:solidFill>
                <a:sym typeface="Wingdings" pitchFamily="2" charset="2"/>
              </a:rPr>
              <a:t>A</a:t>
            </a:r>
            <a:r>
              <a:rPr lang="en-US" altLang="zh-CN" dirty="0" smtClean="0">
                <a:sym typeface="Wingdings" pitchFamily="2" charset="2"/>
              </a:rPr>
              <a:t> || D(PR</a:t>
            </a:r>
            <a:r>
              <a:rPr lang="en-US" altLang="zh-CN" baseline="-25000" dirty="0" smtClean="0">
                <a:sym typeface="Wingdings" pitchFamily="2" charset="2"/>
              </a:rPr>
              <a:t>A</a:t>
            </a:r>
            <a:r>
              <a:rPr lang="en-US" altLang="zh-CN" dirty="0" smtClean="0">
                <a:sym typeface="Wingdings" pitchFamily="2" charset="2"/>
              </a:rPr>
              <a:t>,M))</a:t>
            </a:r>
          </a:p>
          <a:p>
            <a:pPr lvl="2"/>
            <a:r>
              <a:rPr lang="zh-CN" altLang="en-US" dirty="0" smtClean="0">
                <a:sym typeface="Wingdings" pitchFamily="2" charset="2"/>
              </a:rPr>
              <a:t>在消息中嵌入</a:t>
            </a:r>
            <a:r>
              <a:rPr lang="en-US" altLang="zh-CN" dirty="0" smtClean="0">
                <a:sym typeface="Wingdings" pitchFamily="2" charset="2"/>
              </a:rPr>
              <a:t>ID</a:t>
            </a:r>
            <a:r>
              <a:rPr lang="zh-CN" altLang="en-US" dirty="0" smtClean="0">
                <a:sym typeface="Wingdings" pitchFamily="2" charset="2"/>
              </a:rPr>
              <a:t>是一个好习惯，即使这个</a:t>
            </a:r>
            <a:r>
              <a:rPr lang="en-US" altLang="zh-CN" dirty="0" smtClean="0">
                <a:sym typeface="Wingdings" pitchFamily="2" charset="2"/>
              </a:rPr>
              <a:t>ID</a:t>
            </a:r>
            <a:r>
              <a:rPr lang="zh-CN" altLang="en-US" dirty="0" smtClean="0">
                <a:sym typeface="Wingdings" pitchFamily="2" charset="2"/>
              </a:rPr>
              <a:t>可以从其他地方推测得到。需要时甚至考虑将发送者和接收者</a:t>
            </a:r>
            <a:r>
              <a:rPr lang="en-US" altLang="zh-CN" dirty="0" smtClean="0">
                <a:sym typeface="Wingdings" pitchFamily="2" charset="2"/>
              </a:rPr>
              <a:t>ID</a:t>
            </a:r>
            <a:r>
              <a:rPr lang="zh-CN" altLang="en-US" dirty="0" smtClean="0">
                <a:sym typeface="Wingdings" pitchFamily="2" charset="2"/>
              </a:rPr>
              <a:t>都嵌入。</a:t>
            </a:r>
            <a:endParaRPr lang="en-US" altLang="zh-CN" dirty="0" smtClean="0">
              <a:sym typeface="Wingdings" pitchFamily="2" charset="2"/>
            </a:endParaRPr>
          </a:p>
          <a:p>
            <a:pPr lvl="1"/>
            <a:r>
              <a:rPr lang="zh-CN" altLang="en-US" dirty="0" smtClean="0">
                <a:solidFill>
                  <a:srgbClr val="0070C0"/>
                </a:solidFill>
              </a:rPr>
              <a:t>嵌入时间戳（或随机数</a:t>
            </a:r>
            <a:r>
              <a:rPr lang="en-US" altLang="zh-CN" dirty="0" smtClean="0">
                <a:solidFill>
                  <a:srgbClr val="0070C0"/>
                </a:solidFill>
              </a:rPr>
              <a:t>+</a:t>
            </a:r>
            <a:r>
              <a:rPr lang="zh-CN" altLang="en-US" dirty="0" smtClean="0">
                <a:solidFill>
                  <a:srgbClr val="0070C0"/>
                </a:solidFill>
              </a:rPr>
              <a:t>数据库）</a:t>
            </a:r>
            <a:r>
              <a:rPr lang="zh-CN" altLang="en-US" dirty="0" smtClean="0"/>
              <a:t>也是个解决办法，但如何确定消息有效时限并不总是那么容易</a:t>
            </a:r>
            <a:endParaRPr lang="en-US" altLang="zh-CN" dirty="0" smtClean="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119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01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3</a:t>
            </a:r>
            <a:r>
              <a:rPr lang="zh-CN" altLang="en-US" dirty="0" smtClean="0"/>
              <a:t>、身份认证</a:t>
            </a:r>
            <a:endParaRPr lang="zh-CN" altLang="en-US" dirty="0"/>
          </a:p>
        </p:txBody>
      </p:sp>
      <p:sp>
        <p:nvSpPr>
          <p:cNvPr id="3" name="内容占位符 2"/>
          <p:cNvSpPr>
            <a:spLocks noGrp="1"/>
          </p:cNvSpPr>
          <p:nvPr>
            <p:ph idx="1"/>
          </p:nvPr>
        </p:nvSpPr>
        <p:spPr>
          <a:xfrm>
            <a:off x="457200" y="1124744"/>
            <a:ext cx="8363272" cy="5199856"/>
          </a:xfrm>
        </p:spPr>
        <p:txBody>
          <a:bodyPr>
            <a:normAutofit fontScale="92500" lnSpcReduction="10000"/>
          </a:bodyPr>
          <a:lstStyle/>
          <a:p>
            <a:r>
              <a:rPr lang="zh-CN" altLang="en-US" dirty="0"/>
              <a:t>身份</a:t>
            </a:r>
            <a:r>
              <a:rPr lang="zh-CN" altLang="en-US" dirty="0" smtClean="0"/>
              <a:t>认证协议的</a:t>
            </a:r>
            <a:r>
              <a:rPr lang="zh-CN" altLang="en-US" dirty="0"/>
              <a:t>内容</a:t>
            </a:r>
          </a:p>
          <a:p>
            <a:pPr lvl="1"/>
            <a:r>
              <a:rPr lang="zh-CN" altLang="en-US" dirty="0"/>
              <a:t>识别：明确访问者身份</a:t>
            </a:r>
          </a:p>
          <a:p>
            <a:pPr lvl="1"/>
            <a:r>
              <a:rPr lang="zh-CN" altLang="en-US" dirty="0"/>
              <a:t>验证：确认访问者声称的身份</a:t>
            </a:r>
          </a:p>
          <a:p>
            <a:pPr lvl="2"/>
            <a:r>
              <a:rPr lang="zh-CN" altLang="en-US" dirty="0"/>
              <a:t>验证已知事物：口令（或密钥）、个人识别码（</a:t>
            </a:r>
            <a:r>
              <a:rPr lang="en-US" altLang="zh-CN" dirty="0"/>
              <a:t>PIN</a:t>
            </a:r>
            <a:r>
              <a:rPr lang="zh-CN" altLang="en-US" dirty="0"/>
              <a:t>）、在挑战</a:t>
            </a:r>
            <a:r>
              <a:rPr lang="zh-CN" altLang="en-US" dirty="0" smtClean="0"/>
              <a:t>－响应协议</a:t>
            </a:r>
            <a:r>
              <a:rPr lang="zh-CN" altLang="en-US" dirty="0"/>
              <a:t>中被证实的秘密或私钥</a:t>
            </a:r>
            <a:endParaRPr lang="en-US" altLang="zh-CN" dirty="0"/>
          </a:p>
          <a:p>
            <a:pPr lvl="2"/>
            <a:r>
              <a:rPr lang="zh-CN" altLang="en-US" dirty="0"/>
              <a:t>已拥有的事物：磁卡、</a:t>
            </a:r>
            <a:r>
              <a:rPr lang="en-US" altLang="zh-CN" dirty="0"/>
              <a:t>IC</a:t>
            </a:r>
            <a:r>
              <a:rPr lang="zh-CN" altLang="en-US" dirty="0"/>
              <a:t>卡、智能卡、口令生成器</a:t>
            </a:r>
            <a:endParaRPr lang="en-US" altLang="zh-CN" dirty="0"/>
          </a:p>
          <a:p>
            <a:pPr lvl="2"/>
            <a:r>
              <a:rPr lang="zh-CN" altLang="en-US" dirty="0"/>
              <a:t>固有事物：生物特征（指纹、唇纹、虹膜）、下意识行为（笔迹）</a:t>
            </a:r>
            <a:endParaRPr lang="en-US" altLang="zh-CN" dirty="0"/>
          </a:p>
          <a:p>
            <a:pPr lvl="1"/>
            <a:endParaRPr lang="en-US" altLang="zh-CN" dirty="0"/>
          </a:p>
          <a:p>
            <a:r>
              <a:rPr lang="zh-CN" altLang="en-US" dirty="0" smtClean="0"/>
              <a:t>身份认证协议关注：</a:t>
            </a:r>
            <a:endParaRPr lang="en-US" altLang="zh-CN" dirty="0"/>
          </a:p>
          <a:p>
            <a:pPr lvl="1"/>
            <a:r>
              <a:rPr lang="zh-CN" altLang="en-US" dirty="0"/>
              <a:t>确认通信各方身份，并交换会话密钥（需要的话）</a:t>
            </a:r>
            <a:endParaRPr lang="en-US" altLang="zh-CN" dirty="0"/>
          </a:p>
          <a:p>
            <a:pPr lvl="2"/>
            <a:r>
              <a:rPr lang="zh-CN" altLang="en-US" sz="2100" dirty="0"/>
              <a:t>单向认证或相互认证</a:t>
            </a:r>
            <a:endParaRPr lang="en-US" altLang="zh-CN" sz="2100" dirty="0"/>
          </a:p>
          <a:p>
            <a:pPr lvl="1"/>
            <a:r>
              <a:rPr lang="zh-CN" altLang="en-US" dirty="0"/>
              <a:t>关键问题包括：</a:t>
            </a:r>
            <a:endParaRPr lang="en-US" altLang="zh-CN" dirty="0"/>
          </a:p>
          <a:p>
            <a:pPr lvl="2"/>
            <a:r>
              <a:rPr lang="zh-CN" altLang="en-US" sz="2100" dirty="0"/>
              <a:t>及时性</a:t>
            </a:r>
            <a:r>
              <a:rPr lang="en-US" altLang="zh-CN" sz="2100" dirty="0"/>
              <a:t>——</a:t>
            </a:r>
            <a:r>
              <a:rPr lang="zh-CN" altLang="en-US" sz="2100" dirty="0"/>
              <a:t>防止重放攻击</a:t>
            </a:r>
            <a:endParaRPr lang="en-US" altLang="zh-CN" sz="2100" dirty="0"/>
          </a:p>
          <a:p>
            <a:pPr lvl="2"/>
            <a:r>
              <a:rPr lang="zh-CN" altLang="en-US" sz="2100" dirty="0"/>
              <a:t>机密性</a:t>
            </a:r>
            <a:r>
              <a:rPr lang="en-US" altLang="zh-CN" sz="2100" dirty="0"/>
              <a:t>——</a:t>
            </a:r>
            <a:r>
              <a:rPr lang="zh-CN" altLang="en-US" sz="2100" dirty="0" smtClean="0"/>
              <a:t>保护私钥和会话密钥</a:t>
            </a:r>
            <a:endParaRPr lang="en-US" altLang="zh-CN" sz="21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12</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642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七、应用实例</a:t>
            </a:r>
            <a:endParaRPr lang="en-US" dirty="0"/>
          </a:p>
        </p:txBody>
      </p:sp>
      <p:sp>
        <p:nvSpPr>
          <p:cNvPr id="3" name="内容占位符 2"/>
          <p:cNvSpPr>
            <a:spLocks noGrp="1"/>
          </p:cNvSpPr>
          <p:nvPr>
            <p:ph idx="1"/>
          </p:nvPr>
        </p:nvSpPr>
        <p:spPr/>
        <p:txBody>
          <a:bodyPr/>
          <a:lstStyle/>
          <a:p>
            <a:r>
              <a:rPr lang="zh-CN" altLang="en-US" dirty="0" smtClean="0"/>
              <a:t>对禁止核试验条约的监控</a:t>
            </a:r>
            <a:endParaRPr lang="en-US" altLang="zh-CN" dirty="0" smtClean="0"/>
          </a:p>
          <a:p>
            <a:pPr lvl="1"/>
            <a:r>
              <a:rPr lang="zh-CN" altLang="en-US" dirty="0" smtClean="0"/>
              <a:t>美国和前苏联互相允许将地震测试仪放入对方</a:t>
            </a:r>
            <a:r>
              <a:rPr lang="zh-CN" altLang="en-US" dirty="0"/>
              <a:t>的</a:t>
            </a:r>
            <a:r>
              <a:rPr lang="zh-CN" altLang="en-US" dirty="0" smtClean="0"/>
              <a:t>领土内，对核试验行监控</a:t>
            </a:r>
            <a:endParaRPr lang="en-US" altLang="zh-CN" dirty="0" smtClean="0"/>
          </a:p>
          <a:p>
            <a:pPr lvl="2"/>
            <a:r>
              <a:rPr lang="zh-CN" altLang="en-US" dirty="0" smtClean="0"/>
              <a:t>东道国需要确认测试仪发送的只是必要的监测数据</a:t>
            </a:r>
            <a:endParaRPr lang="en-US" altLang="zh-CN" dirty="0" smtClean="0"/>
          </a:p>
          <a:p>
            <a:pPr lvl="2"/>
            <a:r>
              <a:rPr lang="zh-CN" altLang="en-US" dirty="0" smtClean="0"/>
              <a:t>监督国需要确认监测数据没有被篡改</a:t>
            </a:r>
            <a:endParaRPr lang="en-US" altLang="zh-CN" dirty="0" smtClean="0"/>
          </a:p>
          <a:p>
            <a:pPr lvl="2"/>
            <a:endParaRPr lang="en-US" altLang="zh-CN" dirty="0" smtClean="0"/>
          </a:p>
          <a:p>
            <a:pPr lvl="1"/>
            <a:r>
              <a:rPr lang="zh-CN" altLang="en-US" dirty="0" smtClean="0"/>
              <a:t>将监测数据签名后发送</a:t>
            </a:r>
            <a:endParaRPr lang="en-US" altLang="zh-CN" dirty="0" smtClean="0"/>
          </a:p>
          <a:p>
            <a:pPr lvl="2"/>
            <a:r>
              <a:rPr lang="zh-CN" altLang="en-US" dirty="0" smtClean="0"/>
              <a:t>东道国只能读取，但不能篡改</a:t>
            </a:r>
            <a:endParaRPr lang="en-US" altLang="zh-CN" dirty="0" smtClean="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120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046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第五节 数字签名协议</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FC6C3F5E-09DE-47CB-B45C-8870030737BE}" type="slidenum">
              <a:rPr lang="zh-CN" altLang="en-US" smtClean="0"/>
              <a:pPr>
                <a:defRPr/>
              </a:pPr>
              <a:t>121</a:t>
            </a:fld>
            <a:endParaRPr lang="en-US" altLang="zh-CN" dirty="0"/>
          </a:p>
        </p:txBody>
      </p:sp>
    </p:spTree>
    <p:extLst>
      <p:ext uri="{BB962C8B-B14F-4D97-AF65-F5344CB8AC3E}">
        <p14:creationId xmlns:p14="http://schemas.microsoft.com/office/powerpoint/2010/main" val="5784822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一、基于</a:t>
            </a:r>
            <a:r>
              <a:rPr lang="en-US" altLang="zh-CN" dirty="0" smtClean="0"/>
              <a:t>RSA</a:t>
            </a:r>
            <a:r>
              <a:rPr lang="zh-CN" altLang="en-US" dirty="0" smtClean="0"/>
              <a:t>方法的数字签名</a:t>
            </a:r>
            <a:endParaRPr lang="zh-CN" altLang="en-US" dirty="0"/>
          </a:p>
        </p:txBody>
      </p:sp>
      <p:sp>
        <p:nvSpPr>
          <p:cNvPr id="3" name="内容占位符 2"/>
          <p:cNvSpPr>
            <a:spLocks noGrp="1"/>
          </p:cNvSpPr>
          <p:nvPr>
            <p:ph idx="1"/>
          </p:nvPr>
        </p:nvSpPr>
        <p:spPr/>
        <p:txBody>
          <a:bodyPr/>
          <a:lstStyle/>
          <a:p>
            <a:r>
              <a:rPr lang="zh-CN" altLang="en-US" dirty="0" smtClean="0"/>
              <a:t>给定</a:t>
            </a:r>
            <a:r>
              <a:rPr lang="en-US" altLang="zh-CN" dirty="0" smtClean="0"/>
              <a:t>n=</a:t>
            </a:r>
            <a:r>
              <a:rPr lang="en-US" altLang="zh-CN" dirty="0" err="1" smtClean="0"/>
              <a:t>pq</a:t>
            </a:r>
            <a:r>
              <a:rPr lang="zh-CN" altLang="en-US" dirty="0" smtClean="0"/>
              <a:t>，</a:t>
            </a:r>
            <a:r>
              <a:rPr lang="en-US" altLang="zh-CN" dirty="0" smtClean="0"/>
              <a:t>p</a:t>
            </a:r>
            <a:r>
              <a:rPr lang="zh-CN" altLang="en-US" dirty="0" smtClean="0"/>
              <a:t>和</a:t>
            </a:r>
            <a:r>
              <a:rPr lang="en-US" altLang="zh-CN" dirty="0" smtClean="0"/>
              <a:t>q</a:t>
            </a:r>
            <a:r>
              <a:rPr lang="zh-CN" altLang="en-US" dirty="0" smtClean="0"/>
              <a:t>是大素数，</a:t>
            </a:r>
            <a:r>
              <a:rPr lang="en-US" altLang="zh-CN" dirty="0" err="1" smtClean="0"/>
              <a:t>ed</a:t>
            </a:r>
            <a:r>
              <a:rPr lang="en-US" altLang="zh-CN" dirty="0" smtClean="0"/>
              <a:t> mod φ(n)=1</a:t>
            </a:r>
            <a:r>
              <a:rPr lang="zh-CN" altLang="en-US" dirty="0" smtClean="0"/>
              <a:t>，公开密钥为</a:t>
            </a:r>
            <a:r>
              <a:rPr lang="en-US" altLang="zh-CN" dirty="0" smtClean="0"/>
              <a:t>(</a:t>
            </a:r>
            <a:r>
              <a:rPr lang="en-US" altLang="zh-CN" dirty="0" err="1" smtClean="0"/>
              <a:t>n,e</a:t>
            </a:r>
            <a:r>
              <a:rPr lang="en-US" altLang="zh-CN" dirty="0" smtClean="0"/>
              <a:t>)</a:t>
            </a:r>
            <a:r>
              <a:rPr lang="zh-CN" altLang="en-US" dirty="0" smtClean="0"/>
              <a:t>，秘密密钥为</a:t>
            </a:r>
            <a:r>
              <a:rPr lang="en-US" altLang="zh-CN" dirty="0" smtClean="0"/>
              <a:t>(</a:t>
            </a:r>
            <a:r>
              <a:rPr lang="en-US" altLang="zh-CN" dirty="0" err="1" smtClean="0"/>
              <a:t>p,q,d</a:t>
            </a:r>
            <a:r>
              <a:rPr lang="en-US" altLang="zh-CN" dirty="0" smtClean="0"/>
              <a:t>)</a:t>
            </a:r>
          </a:p>
          <a:p>
            <a:endParaRPr lang="en-US" altLang="zh-CN" dirty="0" smtClean="0"/>
          </a:p>
          <a:p>
            <a:r>
              <a:rPr lang="zh-CN" altLang="en-US" dirty="0" smtClean="0"/>
              <a:t>加密：</a:t>
            </a:r>
            <a:r>
              <a:rPr lang="en-US" altLang="zh-CN" dirty="0" smtClean="0">
                <a:latin typeface="Consolas" panose="020B0609020204030204" pitchFamily="49" charset="0"/>
              </a:rPr>
              <a:t>c=m</a:t>
            </a:r>
            <a:r>
              <a:rPr lang="en-US" altLang="zh-CN" baseline="30000" dirty="0" smtClean="0">
                <a:latin typeface="Consolas" panose="020B0609020204030204" pitchFamily="49" charset="0"/>
              </a:rPr>
              <a:t>e</a:t>
            </a:r>
            <a:r>
              <a:rPr lang="en-US" altLang="zh-CN" dirty="0" smtClean="0">
                <a:latin typeface="Consolas" panose="020B0609020204030204" pitchFamily="49" charset="0"/>
              </a:rPr>
              <a:t> mod n</a:t>
            </a:r>
          </a:p>
          <a:p>
            <a:r>
              <a:rPr lang="zh-CN" altLang="en-US" dirty="0" smtClean="0"/>
              <a:t>解密：</a:t>
            </a:r>
            <a:r>
              <a:rPr lang="en-US" altLang="zh-CN" dirty="0" smtClean="0">
                <a:latin typeface="Consolas" panose="020B0609020204030204" pitchFamily="49" charset="0"/>
              </a:rPr>
              <a:t>m=c</a:t>
            </a:r>
            <a:r>
              <a:rPr lang="en-US" altLang="zh-CN" baseline="30000" dirty="0" smtClean="0">
                <a:latin typeface="Consolas" panose="020B0609020204030204" pitchFamily="49" charset="0"/>
              </a:rPr>
              <a:t>d</a:t>
            </a:r>
            <a:r>
              <a:rPr lang="en-US" altLang="zh-CN" dirty="0" smtClean="0">
                <a:latin typeface="Consolas" panose="020B0609020204030204" pitchFamily="49" charset="0"/>
              </a:rPr>
              <a:t> mod n =m</a:t>
            </a:r>
            <a:r>
              <a:rPr lang="en-US" altLang="zh-CN" baseline="30000" dirty="0" smtClean="0">
                <a:latin typeface="Consolas" panose="020B0609020204030204" pitchFamily="49" charset="0"/>
              </a:rPr>
              <a:t>ed</a:t>
            </a:r>
            <a:r>
              <a:rPr lang="en-US" altLang="zh-CN" dirty="0" smtClean="0">
                <a:latin typeface="Consolas" panose="020B0609020204030204" pitchFamily="49" charset="0"/>
              </a:rPr>
              <a:t> mod n =m</a:t>
            </a:r>
          </a:p>
          <a:p>
            <a:endParaRPr lang="en-US" altLang="zh-CN" dirty="0" smtClean="0"/>
          </a:p>
          <a:p>
            <a:r>
              <a:rPr lang="zh-CN" altLang="en-US" dirty="0" smtClean="0"/>
              <a:t>签名：</a:t>
            </a:r>
            <a:r>
              <a:rPr lang="en-US" altLang="zh-CN" dirty="0" smtClean="0">
                <a:latin typeface="Consolas" panose="020B0609020204030204" pitchFamily="49" charset="0"/>
              </a:rPr>
              <a:t>s=m</a:t>
            </a:r>
            <a:r>
              <a:rPr lang="en-US" altLang="zh-CN" baseline="30000" dirty="0" smtClean="0">
                <a:latin typeface="Consolas" panose="020B0609020204030204" pitchFamily="49" charset="0"/>
              </a:rPr>
              <a:t>d</a:t>
            </a:r>
            <a:r>
              <a:rPr lang="en-US" altLang="zh-CN" dirty="0" smtClean="0">
                <a:latin typeface="Consolas" panose="020B0609020204030204" pitchFamily="49" charset="0"/>
              </a:rPr>
              <a:t> mod n</a:t>
            </a:r>
          </a:p>
          <a:p>
            <a:r>
              <a:rPr lang="zh-CN" altLang="en-US" dirty="0" smtClean="0"/>
              <a:t>验证：</a:t>
            </a:r>
            <a:r>
              <a:rPr lang="en-US" altLang="zh-CN" dirty="0" smtClean="0">
                <a:latin typeface="Consolas" panose="020B0609020204030204" pitchFamily="49" charset="0"/>
              </a:rPr>
              <a:t>m=s</a:t>
            </a:r>
            <a:r>
              <a:rPr lang="en-US" altLang="zh-CN" baseline="30000" dirty="0" smtClean="0">
                <a:latin typeface="Consolas" panose="020B0609020204030204" pitchFamily="49" charset="0"/>
              </a:rPr>
              <a:t>e</a:t>
            </a:r>
            <a:r>
              <a:rPr lang="en-US" altLang="zh-CN" dirty="0" smtClean="0">
                <a:latin typeface="Consolas" panose="020B0609020204030204" pitchFamily="49" charset="0"/>
              </a:rPr>
              <a:t> mod n =m</a:t>
            </a:r>
            <a:r>
              <a:rPr lang="en-US" altLang="zh-CN" baseline="30000" dirty="0" smtClean="0">
                <a:latin typeface="Consolas" panose="020B0609020204030204" pitchFamily="49" charset="0"/>
              </a:rPr>
              <a:t>ed</a:t>
            </a:r>
            <a:r>
              <a:rPr lang="en-US" altLang="zh-CN" dirty="0" smtClean="0">
                <a:latin typeface="Consolas" panose="020B0609020204030204" pitchFamily="49" charset="0"/>
              </a:rPr>
              <a:t> mod n =m</a:t>
            </a:r>
            <a:endParaRPr lang="zh-CN" altLang="en-US" dirty="0" smtClean="0">
              <a:latin typeface="Consolas" panose="020B0609020204030204" pitchFamily="49" charset="0"/>
            </a:endParaRP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122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94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196752"/>
            <a:ext cx="8472487" cy="5161186"/>
          </a:xfrm>
        </p:spPr>
        <p:txBody>
          <a:bodyPr/>
          <a:lstStyle/>
          <a:p>
            <a:pPr>
              <a:lnSpc>
                <a:spcPct val="90000"/>
              </a:lnSpc>
              <a:buNone/>
            </a:pPr>
            <a:r>
              <a:rPr lang="zh-CN" altLang="en-US" sz="2400" dirty="0" smtClean="0"/>
              <a:t>例：</a:t>
            </a:r>
            <a:r>
              <a:rPr lang="en-US" altLang="zh-CN" sz="2400" dirty="0" smtClean="0"/>
              <a:t>n=55=11×5</a:t>
            </a:r>
            <a:r>
              <a:rPr lang="zh-CN" altLang="en-US" sz="2400" dirty="0" smtClean="0"/>
              <a:t>，</a:t>
            </a:r>
            <a:r>
              <a:rPr lang="en-US" altLang="zh-CN" sz="2400" dirty="0" smtClean="0">
                <a:sym typeface="Symbol"/>
              </a:rPr>
              <a:t></a:t>
            </a:r>
            <a:r>
              <a:rPr lang="en-US" altLang="zh-CN" sz="2400" dirty="0" smtClean="0"/>
              <a:t>(n)=40</a:t>
            </a:r>
            <a:r>
              <a:rPr lang="zh-CN" altLang="en-US" sz="2400" dirty="0" smtClean="0"/>
              <a:t>，选</a:t>
            </a:r>
            <a:r>
              <a:rPr lang="en-US" altLang="zh-CN" sz="2400" dirty="0" smtClean="0"/>
              <a:t>d=11</a:t>
            </a:r>
            <a:r>
              <a:rPr lang="zh-CN" altLang="en-US" sz="2400" dirty="0" smtClean="0"/>
              <a:t>，则</a:t>
            </a:r>
            <a:r>
              <a:rPr lang="en-US" altLang="zh-CN" sz="2400" dirty="0" smtClean="0"/>
              <a:t>e=11</a:t>
            </a:r>
            <a:r>
              <a:rPr lang="zh-CN" altLang="en-US" sz="2400" dirty="0" smtClean="0"/>
              <a:t>，</a:t>
            </a:r>
            <a:r>
              <a:rPr lang="en-US" altLang="zh-CN" sz="2400" dirty="0" smtClean="0"/>
              <a:t>m=3</a:t>
            </a:r>
          </a:p>
          <a:p>
            <a:pPr>
              <a:lnSpc>
                <a:spcPct val="90000"/>
              </a:lnSpc>
              <a:buNone/>
            </a:pPr>
            <a:r>
              <a:rPr lang="en-US" altLang="zh-CN" sz="2400" dirty="0" smtClean="0"/>
              <a:t>	</a:t>
            </a:r>
            <a:r>
              <a:rPr lang="zh-CN" altLang="en-US" sz="2400" dirty="0" smtClean="0"/>
              <a:t>签名：</a:t>
            </a:r>
            <a:r>
              <a:rPr lang="en-US" altLang="zh-CN" sz="2400" dirty="0" smtClean="0"/>
              <a:t>s = 3</a:t>
            </a:r>
            <a:r>
              <a:rPr lang="en-US" altLang="zh-CN" sz="2400" baseline="30000" dirty="0" smtClean="0"/>
              <a:t>11</a:t>
            </a:r>
            <a:r>
              <a:rPr lang="en-US" altLang="zh-CN" sz="2400" dirty="0" smtClean="0"/>
              <a:t> mod 55 =47</a:t>
            </a:r>
          </a:p>
          <a:p>
            <a:pPr>
              <a:lnSpc>
                <a:spcPct val="90000"/>
              </a:lnSpc>
              <a:buNone/>
            </a:pPr>
            <a:r>
              <a:rPr lang="en-US" altLang="zh-CN" sz="2400" dirty="0" smtClean="0"/>
              <a:t>	</a:t>
            </a:r>
            <a:r>
              <a:rPr lang="zh-CN" altLang="en-US" sz="2400" dirty="0" smtClean="0"/>
              <a:t>验证：</a:t>
            </a:r>
            <a:r>
              <a:rPr lang="en-US" altLang="zh-CN" sz="2400" dirty="0" smtClean="0"/>
              <a:t>m = s</a:t>
            </a:r>
            <a:r>
              <a:rPr lang="en-US" altLang="zh-CN" sz="2400" baseline="30000" dirty="0" smtClean="0"/>
              <a:t>11</a:t>
            </a:r>
            <a:r>
              <a:rPr lang="en-US" altLang="zh-CN" sz="2400" dirty="0" smtClean="0"/>
              <a:t> mod 55 = 47</a:t>
            </a:r>
            <a:r>
              <a:rPr lang="en-US" altLang="zh-CN" sz="2400" baseline="30000" dirty="0" smtClean="0"/>
              <a:t>11</a:t>
            </a:r>
            <a:r>
              <a:rPr lang="en-US" altLang="zh-CN" sz="2400" dirty="0" smtClean="0"/>
              <a:t> mod 55 = 3</a:t>
            </a:r>
          </a:p>
          <a:p>
            <a:pPr>
              <a:lnSpc>
                <a:spcPct val="90000"/>
              </a:lnSpc>
              <a:buNone/>
            </a:pPr>
            <a:endParaRPr lang="en-US" altLang="zh-CN" sz="2400" dirty="0" smtClean="0"/>
          </a:p>
          <a:p>
            <a:pPr>
              <a:lnSpc>
                <a:spcPct val="90000"/>
              </a:lnSpc>
              <a:buNone/>
            </a:pPr>
            <a:endParaRPr lang="en-US" altLang="zh-CN" sz="2400" dirty="0" smtClean="0"/>
          </a:p>
          <a:p>
            <a:pPr>
              <a:lnSpc>
                <a:spcPct val="90000"/>
              </a:lnSpc>
              <a:buNone/>
            </a:pPr>
            <a:r>
              <a:rPr lang="zh-CN" altLang="en-US" sz="2400" dirty="0" smtClean="0"/>
              <a:t>例：</a:t>
            </a:r>
            <a:r>
              <a:rPr lang="en-US" altLang="zh-CN" sz="2400" dirty="0" smtClean="0"/>
              <a:t>n=65=13×5</a:t>
            </a:r>
            <a:r>
              <a:rPr lang="zh-CN" altLang="en-US" sz="2400" dirty="0" smtClean="0"/>
              <a:t>，</a:t>
            </a:r>
            <a:r>
              <a:rPr lang="en-US" altLang="zh-CN" sz="2400" dirty="0" smtClean="0">
                <a:sym typeface="Symbol"/>
              </a:rPr>
              <a:t></a:t>
            </a:r>
            <a:r>
              <a:rPr lang="en-US" altLang="zh-CN" sz="2400" dirty="0" smtClean="0"/>
              <a:t>(n)=48</a:t>
            </a:r>
            <a:r>
              <a:rPr lang="zh-CN" altLang="en-US" sz="2400" dirty="0" smtClean="0"/>
              <a:t>，选</a:t>
            </a:r>
            <a:r>
              <a:rPr lang="en-US" altLang="zh-CN" sz="2400" dirty="0" smtClean="0"/>
              <a:t>d=5</a:t>
            </a:r>
            <a:r>
              <a:rPr lang="zh-CN" altLang="en-US" sz="2400" dirty="0" smtClean="0"/>
              <a:t>，则</a:t>
            </a:r>
            <a:r>
              <a:rPr lang="en-US" altLang="zh-CN" sz="2400" dirty="0" smtClean="0"/>
              <a:t>e=29</a:t>
            </a:r>
            <a:r>
              <a:rPr lang="zh-CN" altLang="en-US" sz="2400" dirty="0" smtClean="0"/>
              <a:t>，</a:t>
            </a:r>
            <a:r>
              <a:rPr lang="en-US" altLang="zh-CN" sz="2400" dirty="0" smtClean="0"/>
              <a:t>m=3</a:t>
            </a:r>
            <a:endParaRPr lang="zh-CN" altLang="en-US" sz="2400" dirty="0" smtClean="0"/>
          </a:p>
          <a:p>
            <a:pPr>
              <a:lnSpc>
                <a:spcPct val="90000"/>
              </a:lnSpc>
              <a:buNone/>
            </a:pPr>
            <a:r>
              <a:rPr lang="en-US" altLang="zh-CN" sz="2400" dirty="0" smtClean="0"/>
              <a:t>	</a:t>
            </a:r>
            <a:r>
              <a:rPr lang="zh-CN" altLang="en-US" sz="2400" dirty="0" smtClean="0"/>
              <a:t>签名：</a:t>
            </a:r>
            <a:r>
              <a:rPr lang="en-US" altLang="zh-CN" sz="2400" dirty="0" smtClean="0"/>
              <a:t>s = 3</a:t>
            </a:r>
            <a:r>
              <a:rPr lang="en-US" altLang="zh-CN" sz="2400" baseline="30000" dirty="0" smtClean="0"/>
              <a:t>5</a:t>
            </a:r>
            <a:r>
              <a:rPr lang="en-US" altLang="zh-CN" sz="2400" dirty="0" smtClean="0"/>
              <a:t> mod 65 = 48</a:t>
            </a:r>
          </a:p>
          <a:p>
            <a:pPr>
              <a:lnSpc>
                <a:spcPct val="90000"/>
              </a:lnSpc>
              <a:buNone/>
            </a:pPr>
            <a:r>
              <a:rPr lang="en-US" altLang="zh-CN" sz="2400" dirty="0" smtClean="0"/>
              <a:t>	</a:t>
            </a:r>
            <a:r>
              <a:rPr lang="zh-CN" altLang="en-US" sz="2400" dirty="0" smtClean="0"/>
              <a:t>验证：</a:t>
            </a:r>
            <a:r>
              <a:rPr lang="en-US" altLang="zh-CN" sz="2400" dirty="0" smtClean="0"/>
              <a:t>m = 48</a:t>
            </a:r>
            <a:r>
              <a:rPr lang="en-US" altLang="zh-CN" sz="2400" baseline="30000" dirty="0" smtClean="0"/>
              <a:t>29</a:t>
            </a:r>
            <a:r>
              <a:rPr lang="en-US" altLang="zh-CN" sz="2400" dirty="0" smtClean="0"/>
              <a:t> mod 65 = 3</a:t>
            </a:r>
          </a:p>
          <a:p>
            <a:endParaRPr lang="zh-CN" altLang="en-US" sz="24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3B7484B5-1F67-4C82-B7D7-3383E5F545DB}" type="slidenum">
              <a:rPr lang="zh-CN" altLang="en-US" smtClean="0"/>
              <a:pPr>
                <a:defRPr/>
              </a:pPr>
              <a:t>123</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90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同时实现报文的保密和认证</a:t>
            </a:r>
          </a:p>
          <a:p>
            <a:pPr>
              <a:buNone/>
            </a:pPr>
            <a:r>
              <a:rPr lang="en-US" altLang="zh-CN" dirty="0" smtClean="0"/>
              <a:t>	</a:t>
            </a:r>
            <a:r>
              <a:rPr lang="zh-CN" altLang="en-US" dirty="0" smtClean="0"/>
              <a:t>设用户</a:t>
            </a:r>
            <a:r>
              <a:rPr lang="en-US" altLang="zh-CN" dirty="0" smtClean="0"/>
              <a:t>A:n</a:t>
            </a:r>
            <a:r>
              <a:rPr lang="en-US" altLang="zh-CN" baseline="-25000" dirty="0" smtClean="0"/>
              <a:t>A</a:t>
            </a:r>
            <a:r>
              <a:rPr lang="en-US" altLang="zh-CN" dirty="0" smtClean="0"/>
              <a:t>,e</a:t>
            </a:r>
            <a:r>
              <a:rPr lang="en-US" altLang="zh-CN" baseline="-25000" dirty="0" smtClean="0"/>
              <a:t>A</a:t>
            </a:r>
            <a:r>
              <a:rPr lang="en-US" altLang="zh-CN" dirty="0" smtClean="0"/>
              <a:t>,d</a:t>
            </a:r>
            <a:r>
              <a:rPr lang="en-US" altLang="zh-CN" baseline="-25000" dirty="0" smtClean="0"/>
              <a:t>A</a:t>
            </a:r>
            <a:r>
              <a:rPr lang="zh-CN" altLang="en-US" dirty="0" smtClean="0"/>
              <a:t>；</a:t>
            </a:r>
            <a:r>
              <a:rPr lang="en-US" altLang="zh-CN" dirty="0" smtClean="0"/>
              <a:t>B:n</a:t>
            </a:r>
            <a:r>
              <a:rPr lang="en-US" altLang="zh-CN" baseline="-25000" dirty="0" smtClean="0"/>
              <a:t>B</a:t>
            </a:r>
            <a:r>
              <a:rPr lang="en-US" altLang="zh-CN" dirty="0" smtClean="0"/>
              <a:t>,e</a:t>
            </a:r>
            <a:r>
              <a:rPr lang="en-US" altLang="zh-CN" baseline="-25000" dirty="0" smtClean="0"/>
              <a:t>B</a:t>
            </a:r>
            <a:r>
              <a:rPr lang="en-US" altLang="zh-CN" dirty="0" smtClean="0"/>
              <a:t>,d</a:t>
            </a:r>
            <a:r>
              <a:rPr lang="en-US" altLang="zh-CN" baseline="-25000" dirty="0" smtClean="0"/>
              <a:t>B</a:t>
            </a:r>
            <a:r>
              <a:rPr lang="zh-CN" altLang="en-US" dirty="0" smtClean="0"/>
              <a:t>；</a:t>
            </a:r>
            <a:r>
              <a:rPr lang="en-US" altLang="zh-CN" dirty="0" smtClean="0"/>
              <a:t>A→B</a:t>
            </a:r>
            <a:r>
              <a:rPr lang="zh-CN" altLang="en-US" dirty="0" smtClean="0"/>
              <a:t>：</a:t>
            </a:r>
            <a:r>
              <a:rPr lang="en-US" altLang="zh-CN" dirty="0" smtClean="0"/>
              <a:t>m</a:t>
            </a:r>
            <a:endParaRPr lang="zh-CN" altLang="en-US" dirty="0" smtClean="0"/>
          </a:p>
          <a:p>
            <a:pPr lvl="1"/>
            <a:endParaRPr lang="en-US" altLang="zh-CN" dirty="0" smtClean="0"/>
          </a:p>
          <a:p>
            <a:pPr lvl="1"/>
            <a:r>
              <a:rPr lang="en-US" altLang="zh-CN" dirty="0" smtClean="0">
                <a:latin typeface="Consolas" panose="020B0609020204030204" pitchFamily="49" charset="0"/>
              </a:rPr>
              <a:t>c=E(PU</a:t>
            </a:r>
            <a:r>
              <a:rPr lang="en-US" altLang="zh-CN" baseline="-25000" dirty="0" smtClean="0">
                <a:latin typeface="Consolas" panose="020B0609020204030204" pitchFamily="49" charset="0"/>
              </a:rPr>
              <a:t>B</a:t>
            </a:r>
            <a:r>
              <a:rPr lang="en-US" altLang="zh-CN" dirty="0" smtClean="0">
                <a:latin typeface="Consolas" panose="020B0609020204030204" pitchFamily="49" charset="0"/>
              </a:rPr>
              <a:t>,D(</a:t>
            </a:r>
            <a:r>
              <a:rPr lang="en-US" altLang="zh-CN" dirty="0" err="1" smtClean="0">
                <a:latin typeface="Consolas" panose="020B0609020204030204" pitchFamily="49" charset="0"/>
              </a:rPr>
              <a:t>PR</a:t>
            </a:r>
            <a:r>
              <a:rPr lang="en-US" altLang="zh-CN" baseline="-25000" dirty="0" err="1" smtClean="0">
                <a:latin typeface="Consolas" panose="020B0609020204030204" pitchFamily="49" charset="0"/>
              </a:rPr>
              <a:t>A</a:t>
            </a:r>
            <a:r>
              <a:rPr lang="en-US" altLang="zh-CN" dirty="0" err="1" smtClean="0">
                <a:latin typeface="Consolas" panose="020B0609020204030204" pitchFamily="49" charset="0"/>
              </a:rPr>
              <a:t>,m</a:t>
            </a:r>
            <a:r>
              <a:rPr lang="en-US" altLang="zh-CN" dirty="0" smtClean="0">
                <a:latin typeface="Consolas" panose="020B0609020204030204" pitchFamily="49" charset="0"/>
              </a:rPr>
              <a:t>)) =(</a:t>
            </a:r>
            <a:r>
              <a:rPr lang="en-US" altLang="zh-CN" dirty="0" err="1">
                <a:latin typeface="Consolas" panose="020B0609020204030204" pitchFamily="49" charset="0"/>
              </a:rPr>
              <a:t>m</a:t>
            </a:r>
            <a:r>
              <a:rPr lang="en-US" altLang="zh-CN" baseline="30000" dirty="0" err="1">
                <a:latin typeface="Consolas" panose="020B0609020204030204" pitchFamily="49" charset="0"/>
              </a:rPr>
              <a:t>d</a:t>
            </a:r>
            <a:r>
              <a:rPr lang="en-US" altLang="zh-CN" sz="2000" baseline="12000" dirty="0" err="1">
                <a:latin typeface="Consolas" panose="020B0609020204030204" pitchFamily="49" charset="0"/>
              </a:rPr>
              <a:t>A</a:t>
            </a:r>
            <a:r>
              <a:rPr lang="en-US" altLang="zh-CN" dirty="0">
                <a:latin typeface="Consolas" panose="020B0609020204030204" pitchFamily="49" charset="0"/>
              </a:rPr>
              <a:t> mod </a:t>
            </a:r>
            <a:r>
              <a:rPr lang="en-US" altLang="zh-CN" dirty="0" err="1">
                <a:latin typeface="Consolas" panose="020B0609020204030204" pitchFamily="49" charset="0"/>
              </a:rPr>
              <a:t>n</a:t>
            </a:r>
            <a:r>
              <a:rPr lang="en-US" altLang="zh-CN" baseline="-25000" dirty="0" err="1">
                <a:latin typeface="Consolas" panose="020B0609020204030204" pitchFamily="49" charset="0"/>
              </a:rPr>
              <a:t>A</a:t>
            </a:r>
            <a:r>
              <a:rPr lang="en-US" altLang="zh-CN" dirty="0">
                <a:latin typeface="Consolas" panose="020B0609020204030204" pitchFamily="49" charset="0"/>
              </a:rPr>
              <a:t>)</a:t>
            </a:r>
            <a:r>
              <a:rPr lang="en-US" altLang="zh-CN" baseline="30000" dirty="0" err="1">
                <a:latin typeface="Consolas" panose="020B0609020204030204" pitchFamily="49" charset="0"/>
              </a:rPr>
              <a:t>e</a:t>
            </a:r>
            <a:r>
              <a:rPr lang="en-US" altLang="zh-CN" sz="2000" baseline="12000" dirty="0" err="1">
                <a:latin typeface="Consolas" panose="020B0609020204030204" pitchFamily="49" charset="0"/>
              </a:rPr>
              <a:t>B</a:t>
            </a:r>
            <a:r>
              <a:rPr lang="en-US" altLang="zh-CN" dirty="0">
                <a:latin typeface="Consolas" panose="020B0609020204030204" pitchFamily="49" charset="0"/>
              </a:rPr>
              <a:t> mod </a:t>
            </a:r>
            <a:r>
              <a:rPr lang="en-US" altLang="zh-CN" dirty="0" err="1">
                <a:latin typeface="Consolas" panose="020B0609020204030204" pitchFamily="49" charset="0"/>
              </a:rPr>
              <a:t>n</a:t>
            </a:r>
            <a:r>
              <a:rPr lang="en-US" altLang="zh-CN" baseline="-25000" dirty="0" err="1">
                <a:latin typeface="Consolas" panose="020B0609020204030204" pitchFamily="49" charset="0"/>
              </a:rPr>
              <a:t>B</a:t>
            </a:r>
            <a:endParaRPr lang="en-US" altLang="zh-CN" baseline="-25000" dirty="0">
              <a:latin typeface="Consolas" panose="020B0609020204030204" pitchFamily="49" charset="0"/>
            </a:endParaRPr>
          </a:p>
          <a:p>
            <a:pPr lvl="1">
              <a:buNone/>
            </a:pPr>
            <a:r>
              <a:rPr lang="en-US" altLang="zh-CN" baseline="-25000" dirty="0">
                <a:latin typeface="Consolas" panose="020B0609020204030204" pitchFamily="49" charset="0"/>
              </a:rPr>
              <a:t>	</a:t>
            </a:r>
            <a:r>
              <a:rPr lang="en-US" altLang="zh-CN" dirty="0" smtClean="0">
                <a:latin typeface="Consolas" panose="020B0609020204030204" pitchFamily="49" charset="0"/>
              </a:rPr>
              <a:t>m=E(PU</a:t>
            </a:r>
            <a:r>
              <a:rPr lang="en-US" altLang="zh-CN" baseline="-25000" dirty="0" smtClean="0">
                <a:latin typeface="Consolas" panose="020B0609020204030204" pitchFamily="49" charset="0"/>
              </a:rPr>
              <a:t>A</a:t>
            </a:r>
            <a:r>
              <a:rPr lang="en-US" altLang="zh-CN" dirty="0" smtClean="0">
                <a:latin typeface="Consolas" panose="020B0609020204030204" pitchFamily="49" charset="0"/>
              </a:rPr>
              <a:t>,D(</a:t>
            </a:r>
            <a:r>
              <a:rPr lang="en-US" altLang="zh-CN" dirty="0" err="1" smtClean="0">
                <a:latin typeface="Consolas" panose="020B0609020204030204" pitchFamily="49" charset="0"/>
              </a:rPr>
              <a:t>PR</a:t>
            </a:r>
            <a:r>
              <a:rPr lang="en-US" altLang="zh-CN" baseline="-25000" dirty="0" err="1" smtClean="0">
                <a:latin typeface="Consolas" panose="020B0609020204030204" pitchFamily="49" charset="0"/>
              </a:rPr>
              <a:t>B</a:t>
            </a:r>
            <a:r>
              <a:rPr lang="en-US" altLang="zh-CN" dirty="0" err="1" smtClean="0">
                <a:latin typeface="Consolas" panose="020B0609020204030204" pitchFamily="49" charset="0"/>
              </a:rPr>
              <a:t>,c</a:t>
            </a:r>
            <a:r>
              <a:rPr lang="en-US" altLang="zh-CN" dirty="0" smtClean="0">
                <a:latin typeface="Consolas" panose="020B0609020204030204" pitchFamily="49" charset="0"/>
              </a:rPr>
              <a:t>)) =(</a:t>
            </a:r>
            <a:r>
              <a:rPr lang="en-US" altLang="zh-CN" dirty="0" err="1" smtClean="0">
                <a:latin typeface="Consolas" panose="020B0609020204030204" pitchFamily="49" charset="0"/>
              </a:rPr>
              <a:t>c</a:t>
            </a:r>
            <a:r>
              <a:rPr lang="en-US" altLang="zh-CN" baseline="30000" dirty="0" err="1" smtClean="0">
                <a:latin typeface="Consolas" panose="020B0609020204030204" pitchFamily="49" charset="0"/>
              </a:rPr>
              <a:t>d</a:t>
            </a:r>
            <a:r>
              <a:rPr lang="en-US" altLang="zh-CN" sz="1800" baseline="12000" dirty="0" err="1" smtClean="0">
                <a:latin typeface="Consolas" panose="020B0609020204030204" pitchFamily="49" charset="0"/>
              </a:rPr>
              <a:t>B</a:t>
            </a:r>
            <a:r>
              <a:rPr lang="en-US" altLang="zh-CN" dirty="0" smtClean="0">
                <a:latin typeface="Consolas" panose="020B0609020204030204" pitchFamily="49" charset="0"/>
              </a:rPr>
              <a:t> </a:t>
            </a:r>
            <a:r>
              <a:rPr lang="en-US" altLang="zh-CN" dirty="0">
                <a:latin typeface="Consolas" panose="020B0609020204030204" pitchFamily="49" charset="0"/>
              </a:rPr>
              <a:t>mod </a:t>
            </a:r>
            <a:r>
              <a:rPr lang="en-US" altLang="zh-CN" dirty="0" err="1" smtClean="0">
                <a:latin typeface="Consolas" panose="020B0609020204030204" pitchFamily="49" charset="0"/>
              </a:rPr>
              <a:t>n</a:t>
            </a:r>
            <a:r>
              <a:rPr lang="en-US" altLang="zh-CN" baseline="-25000" dirty="0" err="1" smtClean="0">
                <a:latin typeface="Consolas" panose="020B0609020204030204" pitchFamily="49" charset="0"/>
              </a:rPr>
              <a:t>B</a:t>
            </a:r>
            <a:r>
              <a:rPr lang="en-US" altLang="zh-CN" dirty="0" smtClean="0">
                <a:latin typeface="Consolas" panose="020B0609020204030204" pitchFamily="49" charset="0"/>
              </a:rPr>
              <a:t>)</a:t>
            </a:r>
            <a:r>
              <a:rPr lang="en-US" altLang="zh-CN" baseline="30000" dirty="0" err="1" smtClean="0">
                <a:latin typeface="Consolas" panose="020B0609020204030204" pitchFamily="49" charset="0"/>
              </a:rPr>
              <a:t>e</a:t>
            </a:r>
            <a:r>
              <a:rPr lang="en-US" altLang="zh-CN" sz="1800" baseline="12000" dirty="0" err="1" smtClean="0">
                <a:latin typeface="Consolas" panose="020B0609020204030204" pitchFamily="49" charset="0"/>
              </a:rPr>
              <a:t>A</a:t>
            </a:r>
            <a:r>
              <a:rPr lang="en-US" altLang="zh-CN" dirty="0" smtClean="0">
                <a:latin typeface="Consolas" panose="020B0609020204030204" pitchFamily="49" charset="0"/>
              </a:rPr>
              <a:t> </a:t>
            </a:r>
            <a:r>
              <a:rPr lang="en-US" altLang="zh-CN" dirty="0">
                <a:latin typeface="Consolas" panose="020B0609020204030204" pitchFamily="49" charset="0"/>
              </a:rPr>
              <a:t>mod </a:t>
            </a:r>
            <a:r>
              <a:rPr lang="en-US" altLang="zh-CN" dirty="0" err="1">
                <a:latin typeface="Consolas" panose="020B0609020204030204" pitchFamily="49" charset="0"/>
              </a:rPr>
              <a:t>n</a:t>
            </a:r>
            <a:r>
              <a:rPr lang="en-US" altLang="zh-CN" baseline="-25000" dirty="0" err="1">
                <a:latin typeface="Consolas" panose="020B0609020204030204" pitchFamily="49" charset="0"/>
              </a:rPr>
              <a:t>A</a:t>
            </a:r>
            <a:r>
              <a:rPr lang="en-US" altLang="zh-CN" dirty="0">
                <a:latin typeface="Consolas" panose="020B0609020204030204" pitchFamily="49" charset="0"/>
              </a:rPr>
              <a:t> </a:t>
            </a:r>
            <a:r>
              <a:rPr lang="en-US" altLang="zh-CN" dirty="0" smtClean="0">
                <a:latin typeface="Consolas" panose="020B0609020204030204" pitchFamily="49" charset="0"/>
              </a:rPr>
              <a:t>=m</a:t>
            </a:r>
            <a:endParaRPr lang="en-US" altLang="zh-CN" dirty="0">
              <a:latin typeface="Consolas" panose="020B0609020204030204" pitchFamily="49" charset="0"/>
            </a:endParaRPr>
          </a:p>
          <a:p>
            <a:pPr lvl="1"/>
            <a:endParaRPr lang="en-US" altLang="zh-CN" dirty="0" smtClean="0"/>
          </a:p>
          <a:p>
            <a:pPr lvl="1"/>
            <a:r>
              <a:rPr lang="zh-CN" altLang="en-US" dirty="0" smtClean="0"/>
              <a:t>或</a:t>
            </a:r>
            <a:endParaRPr lang="en-US" altLang="zh-CN" dirty="0"/>
          </a:p>
          <a:p>
            <a:pPr lvl="1">
              <a:buNone/>
            </a:pPr>
            <a:r>
              <a:rPr lang="en-US" altLang="zh-CN" dirty="0"/>
              <a:t>	</a:t>
            </a:r>
            <a:r>
              <a:rPr lang="en-US" altLang="zh-CN" dirty="0" smtClean="0"/>
              <a:t>c</a:t>
            </a:r>
            <a:r>
              <a:rPr lang="en-US" altLang="zh-CN" dirty="0" smtClean="0">
                <a:latin typeface="Consolas" panose="020B0609020204030204" pitchFamily="49" charset="0"/>
              </a:rPr>
              <a:t>=D(PR</a:t>
            </a:r>
            <a:r>
              <a:rPr lang="en-US" altLang="zh-CN" baseline="-25000" dirty="0" smtClean="0">
                <a:latin typeface="Consolas" panose="020B0609020204030204" pitchFamily="49" charset="0"/>
              </a:rPr>
              <a:t>A</a:t>
            </a:r>
            <a:r>
              <a:rPr lang="en-US" altLang="zh-CN" dirty="0" smtClean="0">
                <a:latin typeface="Consolas" panose="020B0609020204030204" pitchFamily="49" charset="0"/>
              </a:rPr>
              <a:t>,E(</a:t>
            </a:r>
            <a:r>
              <a:rPr lang="en-US" altLang="zh-CN" dirty="0" err="1" smtClean="0">
                <a:latin typeface="Consolas" panose="020B0609020204030204" pitchFamily="49" charset="0"/>
              </a:rPr>
              <a:t>PU</a:t>
            </a:r>
            <a:r>
              <a:rPr lang="en-US" altLang="zh-CN" baseline="-25000" dirty="0" err="1" smtClean="0">
                <a:latin typeface="Consolas" panose="020B0609020204030204" pitchFamily="49" charset="0"/>
              </a:rPr>
              <a:t>B</a:t>
            </a:r>
            <a:r>
              <a:rPr lang="en-US" altLang="zh-CN" dirty="0" err="1" smtClean="0">
                <a:latin typeface="Consolas" panose="020B0609020204030204" pitchFamily="49" charset="0"/>
              </a:rPr>
              <a:t>,m</a:t>
            </a:r>
            <a:r>
              <a:rPr lang="en-US" altLang="zh-CN" dirty="0">
                <a:latin typeface="Consolas" panose="020B0609020204030204" pitchFamily="49" charset="0"/>
              </a:rPr>
              <a:t>))</a:t>
            </a:r>
            <a:r>
              <a:rPr lang="en-US" altLang="zh-CN" dirty="0" smtClean="0">
                <a:latin typeface="Consolas" panose="020B0609020204030204" pitchFamily="49" charset="0"/>
              </a:rPr>
              <a:t> =(</a:t>
            </a:r>
            <a:r>
              <a:rPr lang="en-US" altLang="zh-CN" dirty="0" err="1">
                <a:latin typeface="Consolas" panose="020B0609020204030204" pitchFamily="49" charset="0"/>
              </a:rPr>
              <a:t>m</a:t>
            </a:r>
            <a:r>
              <a:rPr lang="en-US" altLang="zh-CN" baseline="30000" dirty="0" err="1">
                <a:latin typeface="Consolas" panose="020B0609020204030204" pitchFamily="49" charset="0"/>
              </a:rPr>
              <a:t>e</a:t>
            </a:r>
            <a:r>
              <a:rPr lang="en-US" altLang="zh-CN" sz="2000" baseline="12000" dirty="0" err="1">
                <a:latin typeface="Consolas" panose="020B0609020204030204" pitchFamily="49" charset="0"/>
              </a:rPr>
              <a:t>B</a:t>
            </a:r>
            <a:r>
              <a:rPr lang="en-US" altLang="zh-CN" dirty="0">
                <a:latin typeface="Consolas" panose="020B0609020204030204" pitchFamily="49" charset="0"/>
              </a:rPr>
              <a:t> mod </a:t>
            </a:r>
            <a:r>
              <a:rPr lang="en-US" altLang="zh-CN" dirty="0" err="1">
                <a:latin typeface="Consolas" panose="020B0609020204030204" pitchFamily="49" charset="0"/>
              </a:rPr>
              <a:t>n</a:t>
            </a:r>
            <a:r>
              <a:rPr lang="en-US" altLang="zh-CN" baseline="-25000" dirty="0" err="1">
                <a:latin typeface="Consolas" panose="020B0609020204030204" pitchFamily="49" charset="0"/>
              </a:rPr>
              <a:t>B</a:t>
            </a:r>
            <a:r>
              <a:rPr lang="en-US" altLang="zh-CN" dirty="0">
                <a:latin typeface="Consolas" panose="020B0609020204030204" pitchFamily="49" charset="0"/>
              </a:rPr>
              <a:t>)</a:t>
            </a:r>
            <a:r>
              <a:rPr lang="en-US" altLang="zh-CN" baseline="30000" dirty="0" err="1">
                <a:latin typeface="Consolas" panose="020B0609020204030204" pitchFamily="49" charset="0"/>
              </a:rPr>
              <a:t>d</a:t>
            </a:r>
            <a:r>
              <a:rPr lang="en-US" altLang="zh-CN" sz="2000" baseline="12000" dirty="0" err="1">
                <a:latin typeface="Consolas" panose="020B0609020204030204" pitchFamily="49" charset="0"/>
              </a:rPr>
              <a:t>A</a:t>
            </a:r>
            <a:r>
              <a:rPr lang="en-US" altLang="zh-CN" dirty="0">
                <a:latin typeface="Consolas" panose="020B0609020204030204" pitchFamily="49" charset="0"/>
              </a:rPr>
              <a:t> mod </a:t>
            </a:r>
            <a:r>
              <a:rPr lang="en-US" altLang="zh-CN" dirty="0" err="1">
                <a:latin typeface="Consolas" panose="020B0609020204030204" pitchFamily="49" charset="0"/>
              </a:rPr>
              <a:t>n</a:t>
            </a:r>
            <a:r>
              <a:rPr lang="en-US" altLang="zh-CN" baseline="-25000" dirty="0" err="1">
                <a:latin typeface="Consolas" panose="020B0609020204030204" pitchFamily="49" charset="0"/>
              </a:rPr>
              <a:t>A</a:t>
            </a:r>
            <a:endParaRPr lang="en-US" altLang="zh-CN" baseline="-25000" dirty="0">
              <a:latin typeface="Consolas" panose="020B0609020204030204" pitchFamily="49" charset="0"/>
            </a:endParaRPr>
          </a:p>
          <a:p>
            <a:pPr lvl="1">
              <a:buNone/>
            </a:pPr>
            <a:r>
              <a:rPr lang="en-US" altLang="zh-CN" baseline="-25000" dirty="0">
                <a:latin typeface="Consolas" panose="020B0609020204030204" pitchFamily="49" charset="0"/>
              </a:rPr>
              <a:t>	</a:t>
            </a:r>
            <a:r>
              <a:rPr lang="en-US" altLang="zh-CN" dirty="0" smtClean="0">
                <a:latin typeface="Consolas" panose="020B0609020204030204" pitchFamily="49" charset="0"/>
              </a:rPr>
              <a:t>m=D(PR</a:t>
            </a:r>
            <a:r>
              <a:rPr lang="en-US" altLang="zh-CN" baseline="-25000" dirty="0" smtClean="0">
                <a:latin typeface="Consolas" panose="020B0609020204030204" pitchFamily="49" charset="0"/>
              </a:rPr>
              <a:t>B</a:t>
            </a:r>
            <a:r>
              <a:rPr lang="en-US" altLang="zh-CN" dirty="0" smtClean="0">
                <a:latin typeface="Consolas" panose="020B0609020204030204" pitchFamily="49" charset="0"/>
              </a:rPr>
              <a:t>,E(PU</a:t>
            </a:r>
            <a:r>
              <a:rPr lang="en-US" altLang="zh-CN" baseline="-25000" dirty="0" smtClean="0">
                <a:latin typeface="Consolas" panose="020B0609020204030204" pitchFamily="49" charset="0"/>
              </a:rPr>
              <a:t>A</a:t>
            </a:r>
            <a:r>
              <a:rPr lang="en-US" altLang="zh-CN" dirty="0" smtClean="0">
                <a:latin typeface="Consolas" panose="020B0609020204030204" pitchFamily="49" charset="0"/>
              </a:rPr>
              <a:t>,C)) =(</a:t>
            </a:r>
            <a:r>
              <a:rPr lang="en-US" altLang="zh-CN" dirty="0" err="1" smtClean="0">
                <a:latin typeface="Consolas" panose="020B0609020204030204" pitchFamily="49" charset="0"/>
              </a:rPr>
              <a:t>C</a:t>
            </a:r>
            <a:r>
              <a:rPr lang="en-US" altLang="zh-CN" baseline="30000" dirty="0" err="1" smtClean="0">
                <a:latin typeface="Consolas" panose="020B0609020204030204" pitchFamily="49" charset="0"/>
              </a:rPr>
              <a:t>e</a:t>
            </a:r>
            <a:r>
              <a:rPr lang="en-US" altLang="zh-CN" sz="1800" baseline="12000" dirty="0" err="1" smtClean="0">
                <a:latin typeface="Consolas" panose="020B0609020204030204" pitchFamily="49" charset="0"/>
              </a:rPr>
              <a:t>A</a:t>
            </a:r>
            <a:r>
              <a:rPr lang="en-US" altLang="zh-CN" dirty="0" smtClean="0">
                <a:latin typeface="Consolas" panose="020B0609020204030204" pitchFamily="49" charset="0"/>
              </a:rPr>
              <a:t> </a:t>
            </a:r>
            <a:r>
              <a:rPr lang="en-US" altLang="zh-CN" dirty="0">
                <a:latin typeface="Consolas" panose="020B0609020204030204" pitchFamily="49" charset="0"/>
              </a:rPr>
              <a:t>mod </a:t>
            </a:r>
            <a:r>
              <a:rPr lang="en-US" altLang="zh-CN" dirty="0" err="1" smtClean="0">
                <a:latin typeface="Consolas" panose="020B0609020204030204" pitchFamily="49" charset="0"/>
              </a:rPr>
              <a:t>n</a:t>
            </a:r>
            <a:r>
              <a:rPr lang="en-US" altLang="zh-CN" baseline="-25000" dirty="0" err="1" smtClean="0">
                <a:latin typeface="Consolas" panose="020B0609020204030204" pitchFamily="49" charset="0"/>
              </a:rPr>
              <a:t>A</a:t>
            </a:r>
            <a:r>
              <a:rPr lang="en-US" altLang="zh-CN" dirty="0" smtClean="0">
                <a:latin typeface="Consolas" panose="020B0609020204030204" pitchFamily="49" charset="0"/>
              </a:rPr>
              <a:t>)</a:t>
            </a:r>
            <a:r>
              <a:rPr lang="en-US" altLang="zh-CN" baseline="30000" dirty="0" smtClean="0">
                <a:latin typeface="Consolas" panose="020B0609020204030204" pitchFamily="49" charset="0"/>
              </a:rPr>
              <a:t>d</a:t>
            </a:r>
            <a:r>
              <a:rPr lang="en-US" altLang="zh-CN" sz="1800" baseline="12000" dirty="0" smtClean="0">
                <a:latin typeface="Consolas" panose="020B0609020204030204" pitchFamily="49" charset="0"/>
              </a:rPr>
              <a:t>B</a:t>
            </a:r>
            <a:r>
              <a:rPr lang="en-US" altLang="zh-CN" dirty="0" smtClean="0">
                <a:latin typeface="Consolas" panose="020B0609020204030204" pitchFamily="49" charset="0"/>
              </a:rPr>
              <a:t> </a:t>
            </a:r>
            <a:r>
              <a:rPr lang="en-US" altLang="zh-CN" dirty="0">
                <a:latin typeface="Consolas" panose="020B0609020204030204" pitchFamily="49" charset="0"/>
              </a:rPr>
              <a:t>mod </a:t>
            </a:r>
            <a:r>
              <a:rPr lang="en-US" altLang="zh-CN" dirty="0" err="1">
                <a:latin typeface="Consolas" panose="020B0609020204030204" pitchFamily="49" charset="0"/>
              </a:rPr>
              <a:t>n</a:t>
            </a:r>
            <a:r>
              <a:rPr lang="en-US" altLang="zh-CN" baseline="-25000" dirty="0" err="1">
                <a:latin typeface="Consolas" panose="020B0609020204030204" pitchFamily="49" charset="0"/>
              </a:rPr>
              <a:t>B</a:t>
            </a:r>
            <a:r>
              <a:rPr lang="en-US" altLang="zh-CN" dirty="0">
                <a:latin typeface="Consolas" panose="020B0609020204030204" pitchFamily="49" charset="0"/>
              </a:rPr>
              <a:t> </a:t>
            </a:r>
            <a:r>
              <a:rPr lang="en-US" altLang="zh-CN" dirty="0" smtClean="0">
                <a:latin typeface="Consolas" panose="020B0609020204030204" pitchFamily="49" charset="0"/>
              </a:rPr>
              <a:t>=m</a:t>
            </a:r>
          </a:p>
          <a:p>
            <a:pPr lvl="1"/>
            <a:endParaRPr lang="en-US" altLang="zh-CN" dirty="0" smtClean="0"/>
          </a:p>
          <a:p>
            <a:pPr lvl="1"/>
            <a:endParaRPr lang="en-US" altLang="zh-CN" dirty="0"/>
          </a:p>
          <a:p>
            <a:pPr lvl="1"/>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124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674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特别注意：</a:t>
            </a:r>
            <a:endParaRPr lang="en-US" altLang="zh-CN" dirty="0"/>
          </a:p>
          <a:p>
            <a:pPr lvl="1"/>
            <a:r>
              <a:rPr lang="zh-CN" altLang="en-US" dirty="0"/>
              <a:t>若</a:t>
            </a:r>
            <a:r>
              <a:rPr lang="en-US" altLang="zh-CN" dirty="0" err="1"/>
              <a:t>n</a:t>
            </a:r>
            <a:r>
              <a:rPr lang="en-US" altLang="zh-CN" baseline="-25000" dirty="0" err="1"/>
              <a:t>A</a:t>
            </a:r>
            <a:r>
              <a:rPr lang="en-US" altLang="zh-CN" dirty="0"/>
              <a:t>&lt;</a:t>
            </a:r>
            <a:r>
              <a:rPr lang="en-US" altLang="zh-CN" dirty="0" err="1"/>
              <a:t>n</a:t>
            </a:r>
            <a:r>
              <a:rPr lang="en-US" altLang="zh-CN" baseline="-25000" dirty="0" err="1"/>
              <a:t>B</a:t>
            </a:r>
            <a:r>
              <a:rPr lang="zh-CN" altLang="en-US" dirty="0"/>
              <a:t>，</a:t>
            </a:r>
            <a:r>
              <a:rPr lang="zh-CN" altLang="en-US" dirty="0" smtClean="0"/>
              <a:t>则必须</a:t>
            </a:r>
            <a:endParaRPr lang="en-US" altLang="zh-CN" dirty="0"/>
          </a:p>
          <a:p>
            <a:pPr marL="1314450" lvl="2" indent="-457200">
              <a:buNone/>
            </a:pPr>
            <a:r>
              <a:rPr lang="en-US" altLang="zh-CN" sz="2400" dirty="0">
                <a:latin typeface="Consolas" panose="020B0609020204030204" pitchFamily="49" charset="0"/>
              </a:rPr>
              <a:t>A</a:t>
            </a:r>
            <a:r>
              <a:rPr lang="zh-CN" altLang="en-US" sz="2400" dirty="0" smtClean="0">
                <a:latin typeface="Consolas" panose="020B0609020204030204" pitchFamily="49" charset="0"/>
              </a:rPr>
              <a:t>：</a:t>
            </a:r>
            <a:r>
              <a:rPr lang="en-US" altLang="zh-CN" sz="2400" dirty="0" smtClean="0">
                <a:latin typeface="Consolas" panose="020B0609020204030204" pitchFamily="49" charset="0"/>
              </a:rPr>
              <a:t>c </a:t>
            </a:r>
            <a:r>
              <a:rPr lang="en-US" altLang="zh-CN" sz="2400" dirty="0">
                <a:latin typeface="Consolas" panose="020B0609020204030204" pitchFamily="49" charset="0"/>
              </a:rPr>
              <a:t>= </a:t>
            </a:r>
            <a:r>
              <a:rPr lang="en-US" altLang="zh-CN" sz="2400" dirty="0" smtClean="0">
                <a:latin typeface="Consolas" panose="020B0609020204030204" pitchFamily="49" charset="0"/>
              </a:rPr>
              <a:t>E(PU</a:t>
            </a:r>
            <a:r>
              <a:rPr lang="en-US" altLang="zh-CN" sz="2400" baseline="-25000" dirty="0" smtClean="0">
                <a:latin typeface="Consolas" panose="020B0609020204030204" pitchFamily="49" charset="0"/>
              </a:rPr>
              <a:t>B</a:t>
            </a:r>
            <a:r>
              <a:rPr lang="en-US" altLang="zh-CN" sz="2400" dirty="0" smtClean="0">
                <a:latin typeface="Consolas" panose="020B0609020204030204" pitchFamily="49" charset="0"/>
              </a:rPr>
              <a:t>, D(</a:t>
            </a:r>
            <a:r>
              <a:rPr lang="en-US" altLang="zh-CN" sz="2400" dirty="0" err="1" smtClean="0">
                <a:latin typeface="Consolas" panose="020B0609020204030204" pitchFamily="49" charset="0"/>
              </a:rPr>
              <a:t>PR</a:t>
            </a:r>
            <a:r>
              <a:rPr lang="en-US" altLang="zh-CN" sz="2400" baseline="-25000" dirty="0" err="1" smtClean="0">
                <a:latin typeface="Consolas" panose="020B0609020204030204" pitchFamily="49" charset="0"/>
              </a:rPr>
              <a:t>A</a:t>
            </a:r>
            <a:r>
              <a:rPr lang="en-US" altLang="zh-CN" sz="2400" dirty="0" err="1" smtClean="0">
                <a:latin typeface="Consolas" panose="020B0609020204030204" pitchFamily="49" charset="0"/>
              </a:rPr>
              <a:t>,m</a:t>
            </a:r>
            <a:r>
              <a:rPr lang="en-US" altLang="zh-CN" sz="2400" dirty="0">
                <a:latin typeface="Consolas" panose="020B0609020204030204" pitchFamily="49" charset="0"/>
              </a:rPr>
              <a:t>))</a:t>
            </a:r>
          </a:p>
          <a:p>
            <a:pPr marL="1314450" lvl="2" indent="-457200">
              <a:buNone/>
            </a:pPr>
            <a:r>
              <a:rPr lang="en-US" altLang="zh-CN" sz="2400" dirty="0">
                <a:latin typeface="Consolas" panose="020B0609020204030204" pitchFamily="49" charset="0"/>
              </a:rPr>
              <a:t>B</a:t>
            </a:r>
            <a:r>
              <a:rPr lang="zh-CN" altLang="en-US" sz="2400" dirty="0">
                <a:latin typeface="Consolas" panose="020B0609020204030204" pitchFamily="49" charset="0"/>
              </a:rPr>
              <a:t>：</a:t>
            </a:r>
            <a:r>
              <a:rPr lang="en-US" altLang="zh-CN" sz="2400" dirty="0">
                <a:latin typeface="Consolas" panose="020B0609020204030204" pitchFamily="49" charset="0"/>
              </a:rPr>
              <a:t>m = </a:t>
            </a:r>
            <a:r>
              <a:rPr lang="en-US" altLang="zh-CN" sz="2400" dirty="0" smtClean="0">
                <a:latin typeface="Consolas" panose="020B0609020204030204" pitchFamily="49" charset="0"/>
              </a:rPr>
              <a:t>E(PU</a:t>
            </a:r>
            <a:r>
              <a:rPr lang="en-US" altLang="zh-CN" sz="2400" baseline="-25000" dirty="0" smtClean="0">
                <a:latin typeface="Consolas" panose="020B0609020204030204" pitchFamily="49" charset="0"/>
              </a:rPr>
              <a:t>A</a:t>
            </a:r>
            <a:r>
              <a:rPr lang="en-US" altLang="zh-CN" sz="2400" dirty="0" smtClean="0">
                <a:latin typeface="Consolas" panose="020B0609020204030204" pitchFamily="49" charset="0"/>
              </a:rPr>
              <a:t>, D(</a:t>
            </a:r>
            <a:r>
              <a:rPr lang="en-US" altLang="zh-CN" sz="2400" dirty="0" err="1" smtClean="0">
                <a:latin typeface="Consolas" panose="020B0609020204030204" pitchFamily="49" charset="0"/>
              </a:rPr>
              <a:t>PR</a:t>
            </a:r>
            <a:r>
              <a:rPr lang="en-US" altLang="zh-CN" sz="2400" baseline="-25000" dirty="0" err="1" smtClean="0">
                <a:latin typeface="Consolas" panose="020B0609020204030204" pitchFamily="49" charset="0"/>
              </a:rPr>
              <a:t>B</a:t>
            </a:r>
            <a:r>
              <a:rPr lang="en-US" altLang="zh-CN" sz="2400" dirty="0" err="1" smtClean="0">
                <a:latin typeface="Consolas" panose="020B0609020204030204" pitchFamily="49" charset="0"/>
              </a:rPr>
              <a:t>,c</a:t>
            </a:r>
            <a:r>
              <a:rPr lang="en-US" altLang="zh-CN" sz="2400" dirty="0" smtClean="0">
                <a:latin typeface="Consolas" panose="020B0609020204030204" pitchFamily="49" charset="0"/>
              </a:rPr>
              <a:t>))</a:t>
            </a:r>
          </a:p>
          <a:p>
            <a:pPr lvl="1"/>
            <a:endParaRPr lang="en-US" altLang="zh-CN" dirty="0" smtClean="0"/>
          </a:p>
          <a:p>
            <a:pPr lvl="1"/>
            <a:r>
              <a:rPr lang="zh-CN" altLang="en-US" dirty="0" smtClean="0"/>
              <a:t>若</a:t>
            </a:r>
            <a:r>
              <a:rPr lang="en-US" altLang="zh-CN" dirty="0" err="1"/>
              <a:t>n</a:t>
            </a:r>
            <a:r>
              <a:rPr lang="en-US" altLang="zh-CN" baseline="-25000" dirty="0" err="1"/>
              <a:t>B</a:t>
            </a:r>
            <a:r>
              <a:rPr lang="en-US" altLang="zh-CN" dirty="0"/>
              <a:t>&lt;</a:t>
            </a:r>
            <a:r>
              <a:rPr lang="en-US" altLang="zh-CN" dirty="0" err="1"/>
              <a:t>n</a:t>
            </a:r>
            <a:r>
              <a:rPr lang="en-US" altLang="zh-CN" baseline="-25000" dirty="0" err="1"/>
              <a:t>A</a:t>
            </a:r>
            <a:r>
              <a:rPr lang="zh-CN" altLang="en-US" dirty="0"/>
              <a:t>，</a:t>
            </a:r>
            <a:r>
              <a:rPr lang="zh-CN" altLang="en-US" dirty="0" smtClean="0"/>
              <a:t>则必须</a:t>
            </a:r>
            <a:endParaRPr lang="en-US" altLang="zh-CN" dirty="0"/>
          </a:p>
          <a:p>
            <a:pPr marL="1314450" lvl="2" indent="-457200">
              <a:buNone/>
            </a:pPr>
            <a:r>
              <a:rPr lang="en-US" altLang="zh-CN" sz="2400" dirty="0">
                <a:latin typeface="Consolas" panose="020B0609020204030204" pitchFamily="49" charset="0"/>
              </a:rPr>
              <a:t>A</a:t>
            </a:r>
            <a:r>
              <a:rPr lang="zh-CN" altLang="en-US" sz="2400" dirty="0" smtClean="0">
                <a:latin typeface="Consolas" panose="020B0609020204030204" pitchFamily="49" charset="0"/>
              </a:rPr>
              <a:t>：</a:t>
            </a:r>
            <a:r>
              <a:rPr lang="en-US" altLang="zh-CN" sz="2400" dirty="0" smtClean="0">
                <a:latin typeface="Consolas" panose="020B0609020204030204" pitchFamily="49" charset="0"/>
              </a:rPr>
              <a:t>c </a:t>
            </a:r>
            <a:r>
              <a:rPr lang="en-US" altLang="zh-CN" sz="2400" dirty="0">
                <a:latin typeface="Consolas" panose="020B0609020204030204" pitchFamily="49" charset="0"/>
              </a:rPr>
              <a:t>= </a:t>
            </a:r>
            <a:r>
              <a:rPr lang="en-US" altLang="zh-CN" sz="2400" dirty="0" smtClean="0">
                <a:latin typeface="Consolas" panose="020B0609020204030204" pitchFamily="49" charset="0"/>
              </a:rPr>
              <a:t>D(PR</a:t>
            </a:r>
            <a:r>
              <a:rPr lang="en-US" altLang="zh-CN" sz="2400" baseline="-25000" dirty="0" smtClean="0">
                <a:latin typeface="Consolas" panose="020B0609020204030204" pitchFamily="49" charset="0"/>
              </a:rPr>
              <a:t>A</a:t>
            </a:r>
            <a:r>
              <a:rPr lang="en-US" altLang="zh-CN" sz="2400" dirty="0" smtClean="0">
                <a:latin typeface="Consolas" panose="020B0609020204030204" pitchFamily="49" charset="0"/>
              </a:rPr>
              <a:t>, E(</a:t>
            </a:r>
            <a:r>
              <a:rPr lang="en-US" altLang="zh-CN" sz="2400" dirty="0" err="1" smtClean="0">
                <a:latin typeface="Consolas" panose="020B0609020204030204" pitchFamily="49" charset="0"/>
              </a:rPr>
              <a:t>PU</a:t>
            </a:r>
            <a:r>
              <a:rPr lang="en-US" altLang="zh-CN" sz="2400" baseline="-25000" dirty="0" err="1" smtClean="0">
                <a:latin typeface="Consolas" panose="020B0609020204030204" pitchFamily="49" charset="0"/>
              </a:rPr>
              <a:t>B</a:t>
            </a:r>
            <a:r>
              <a:rPr lang="en-US" altLang="zh-CN" sz="2400" dirty="0" err="1" smtClean="0">
                <a:latin typeface="Consolas" panose="020B0609020204030204" pitchFamily="49" charset="0"/>
              </a:rPr>
              <a:t>,m</a:t>
            </a:r>
            <a:r>
              <a:rPr lang="en-US" altLang="zh-CN" sz="2400" dirty="0">
                <a:latin typeface="Consolas" panose="020B0609020204030204" pitchFamily="49" charset="0"/>
              </a:rPr>
              <a:t>))</a:t>
            </a:r>
          </a:p>
          <a:p>
            <a:pPr marL="1314450" lvl="2" indent="-457200">
              <a:buNone/>
            </a:pPr>
            <a:r>
              <a:rPr lang="en-US" altLang="zh-CN" sz="2400" dirty="0">
                <a:latin typeface="Consolas" panose="020B0609020204030204" pitchFamily="49" charset="0"/>
              </a:rPr>
              <a:t>B</a:t>
            </a:r>
            <a:r>
              <a:rPr lang="zh-CN" altLang="en-US" sz="2400" dirty="0">
                <a:latin typeface="Consolas" panose="020B0609020204030204" pitchFamily="49" charset="0"/>
              </a:rPr>
              <a:t>：</a:t>
            </a:r>
            <a:r>
              <a:rPr lang="en-US" altLang="zh-CN" sz="2400" dirty="0">
                <a:latin typeface="Consolas" panose="020B0609020204030204" pitchFamily="49" charset="0"/>
              </a:rPr>
              <a:t>m = </a:t>
            </a:r>
            <a:r>
              <a:rPr lang="en-US" altLang="zh-CN" sz="2400" dirty="0" smtClean="0">
                <a:latin typeface="Consolas" panose="020B0609020204030204" pitchFamily="49" charset="0"/>
              </a:rPr>
              <a:t>D(PR</a:t>
            </a:r>
            <a:r>
              <a:rPr lang="en-US" altLang="zh-CN" sz="2400" baseline="-25000" dirty="0" smtClean="0">
                <a:latin typeface="Consolas" panose="020B0609020204030204" pitchFamily="49" charset="0"/>
              </a:rPr>
              <a:t>B</a:t>
            </a:r>
            <a:r>
              <a:rPr lang="en-US" altLang="zh-CN" sz="2400" dirty="0" smtClean="0">
                <a:latin typeface="Consolas" panose="020B0609020204030204" pitchFamily="49" charset="0"/>
              </a:rPr>
              <a:t>, E(</a:t>
            </a:r>
            <a:r>
              <a:rPr lang="en-US" altLang="zh-CN" sz="2400" dirty="0" err="1" smtClean="0">
                <a:latin typeface="Consolas" panose="020B0609020204030204" pitchFamily="49" charset="0"/>
              </a:rPr>
              <a:t>PU</a:t>
            </a:r>
            <a:r>
              <a:rPr lang="en-US" altLang="zh-CN" sz="2400" baseline="-25000" dirty="0" err="1" smtClean="0">
                <a:latin typeface="Consolas" panose="020B0609020204030204" pitchFamily="49" charset="0"/>
              </a:rPr>
              <a:t>A</a:t>
            </a:r>
            <a:r>
              <a:rPr lang="en-US" altLang="zh-CN" sz="2400" dirty="0" err="1" smtClean="0">
                <a:latin typeface="Consolas" panose="020B0609020204030204" pitchFamily="49" charset="0"/>
              </a:rPr>
              <a:t>,c</a:t>
            </a:r>
            <a:r>
              <a:rPr lang="en-US" altLang="zh-CN" sz="2400" dirty="0" smtClean="0">
                <a:latin typeface="Consolas" panose="020B0609020204030204" pitchFamily="49" charset="0"/>
              </a:rPr>
              <a:t>))</a:t>
            </a:r>
            <a:endParaRPr lang="en-US" altLang="zh-CN" sz="2400" dirty="0">
              <a:latin typeface="Consolas" panose="020B0609020204030204" pitchFamily="49" charset="0"/>
            </a:endParaRPr>
          </a:p>
          <a:p>
            <a:endParaRPr lang="zh-CN" altLang="en-US"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125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356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124744"/>
            <a:ext cx="8472487" cy="5233194"/>
          </a:xfrm>
        </p:spPr>
        <p:txBody>
          <a:bodyPr/>
          <a:lstStyle/>
          <a:p>
            <a:pPr marL="0" indent="0" algn="l">
              <a:buNone/>
            </a:pPr>
            <a:r>
              <a:rPr lang="zh-CN" altLang="en-US" sz="2400" dirty="0" smtClean="0"/>
              <a:t>例：用户</a:t>
            </a:r>
            <a:r>
              <a:rPr lang="en-US" altLang="zh-CN" sz="2400" dirty="0" smtClean="0"/>
              <a:t>Alice(</a:t>
            </a:r>
            <a:r>
              <a:rPr lang="en-US" altLang="zh-CN" sz="2400" dirty="0" err="1" smtClean="0"/>
              <a:t>n</a:t>
            </a:r>
            <a:r>
              <a:rPr lang="en-US" altLang="zh-CN" sz="2400" baseline="-25000" dirty="0" err="1" smtClean="0"/>
              <a:t>A</a:t>
            </a:r>
            <a:r>
              <a:rPr lang="en-US" altLang="zh-CN" sz="2400" dirty="0" smtClean="0"/>
              <a:t>, </a:t>
            </a:r>
            <a:r>
              <a:rPr lang="en-US" altLang="zh-CN" sz="2400" dirty="0" err="1" smtClean="0"/>
              <a:t>e</a:t>
            </a:r>
            <a:r>
              <a:rPr lang="en-US" altLang="zh-CN" sz="2400" baseline="-25000" dirty="0" err="1" smtClean="0"/>
              <a:t>A</a:t>
            </a:r>
            <a:r>
              <a:rPr lang="en-US" altLang="zh-CN" sz="2400" dirty="0" smtClean="0"/>
              <a:t>)=(15, 3)</a:t>
            </a:r>
            <a:r>
              <a:rPr lang="zh-CN" altLang="en-US" sz="2400" dirty="0" smtClean="0"/>
              <a:t>，</a:t>
            </a:r>
            <a:r>
              <a:rPr lang="en-US" altLang="zh-CN" sz="2400" dirty="0" smtClean="0"/>
              <a:t>Bob(</a:t>
            </a:r>
            <a:r>
              <a:rPr lang="en-US" altLang="zh-CN" sz="2400" dirty="0" err="1" smtClean="0"/>
              <a:t>n</a:t>
            </a:r>
            <a:r>
              <a:rPr lang="en-US" altLang="zh-CN" sz="2400" baseline="-25000" dirty="0" err="1" smtClean="0"/>
              <a:t>B</a:t>
            </a:r>
            <a:r>
              <a:rPr lang="en-US" altLang="zh-CN" sz="2400" dirty="0" smtClean="0"/>
              <a:t>, </a:t>
            </a:r>
            <a:r>
              <a:rPr lang="en-US" altLang="zh-CN" sz="2400" dirty="0" err="1" smtClean="0"/>
              <a:t>e</a:t>
            </a:r>
            <a:r>
              <a:rPr lang="en-US" altLang="zh-CN" sz="2400" baseline="-25000" dirty="0" err="1" smtClean="0"/>
              <a:t>B</a:t>
            </a:r>
            <a:r>
              <a:rPr lang="en-US" altLang="zh-CN" sz="2400" dirty="0" smtClean="0"/>
              <a:t>)=(35, 5)</a:t>
            </a:r>
            <a:r>
              <a:rPr lang="zh-CN" altLang="en-US" sz="2400" dirty="0" smtClean="0"/>
              <a:t>，</a:t>
            </a:r>
            <a:r>
              <a:rPr lang="en-US" altLang="zh-CN" sz="2400" dirty="0" smtClean="0"/>
              <a:t/>
            </a:r>
            <a:br>
              <a:rPr lang="en-US" altLang="zh-CN" sz="2400" dirty="0" smtClean="0"/>
            </a:br>
            <a:r>
              <a:rPr lang="en-US" altLang="zh-CN" sz="2400" dirty="0" smtClean="0"/>
              <a:t>A</a:t>
            </a:r>
            <a:r>
              <a:rPr lang="zh-CN" altLang="en-US" sz="2400" dirty="0" smtClean="0"/>
              <a:t>发送</a:t>
            </a:r>
            <a:r>
              <a:rPr lang="en-US" altLang="zh-CN" sz="2400" dirty="0" smtClean="0"/>
              <a:t>m=11</a:t>
            </a:r>
            <a:r>
              <a:rPr lang="zh-CN" altLang="en-US" sz="2400" dirty="0" smtClean="0"/>
              <a:t>给</a:t>
            </a:r>
            <a:r>
              <a:rPr lang="en-US" altLang="zh-CN" sz="2400" dirty="0" smtClean="0"/>
              <a:t>B</a:t>
            </a:r>
            <a:r>
              <a:rPr lang="zh-CN" altLang="en-US" sz="2400" dirty="0" smtClean="0"/>
              <a:t>，要求既保密又认证地传送。</a:t>
            </a:r>
          </a:p>
          <a:p>
            <a:pPr lvl="1"/>
            <a:endParaRPr lang="en-US" altLang="zh-CN" sz="2000" dirty="0" smtClean="0"/>
          </a:p>
          <a:p>
            <a:pPr lvl="1"/>
            <a:r>
              <a:rPr lang="en-US" altLang="zh-CN" sz="2000" dirty="0" err="1" smtClean="0"/>
              <a:t>d</a:t>
            </a:r>
            <a:r>
              <a:rPr lang="en-US" altLang="zh-CN" sz="2000" baseline="-25000" dirty="0" err="1" smtClean="0"/>
              <a:t>A</a:t>
            </a:r>
            <a:r>
              <a:rPr lang="en-US" altLang="zh-CN" sz="2000" dirty="0" smtClean="0"/>
              <a:t>=3, d</a:t>
            </a:r>
            <a:r>
              <a:rPr lang="en-US" altLang="zh-CN" sz="2000" baseline="-25000" dirty="0" smtClean="0"/>
              <a:t>B</a:t>
            </a:r>
            <a:r>
              <a:rPr lang="en-US" altLang="zh-CN" sz="2000" dirty="0" smtClean="0"/>
              <a:t>=5</a:t>
            </a:r>
          </a:p>
          <a:p>
            <a:pPr lvl="1"/>
            <a:r>
              <a:rPr lang="en-US" altLang="zh-CN" sz="2000" dirty="0" err="1" smtClean="0"/>
              <a:t>n</a:t>
            </a:r>
            <a:r>
              <a:rPr lang="en-US" altLang="zh-CN" sz="2000" baseline="-25000" dirty="0" err="1" smtClean="0"/>
              <a:t>A</a:t>
            </a:r>
            <a:r>
              <a:rPr lang="en-US" altLang="zh-CN" sz="2000" dirty="0" smtClean="0"/>
              <a:t>&lt;</a:t>
            </a:r>
            <a:r>
              <a:rPr lang="en-US" altLang="zh-CN" sz="2000" dirty="0" err="1" smtClean="0"/>
              <a:t>n</a:t>
            </a:r>
            <a:r>
              <a:rPr lang="en-US" altLang="zh-CN" sz="2000" baseline="-25000" dirty="0" err="1" smtClean="0"/>
              <a:t>B</a:t>
            </a:r>
            <a:r>
              <a:rPr lang="zh-CN" altLang="en-US" sz="2000" dirty="0" smtClean="0"/>
              <a:t>，因此先签名，后加密；先解密，后验证</a:t>
            </a:r>
            <a:endParaRPr lang="en-US" altLang="zh-CN" sz="2000" dirty="0" smtClean="0"/>
          </a:p>
          <a:p>
            <a:pPr lvl="1"/>
            <a:r>
              <a:rPr lang="en-US" altLang="zh-CN" sz="2000" dirty="0" smtClean="0"/>
              <a:t>C=(11</a:t>
            </a:r>
            <a:r>
              <a:rPr lang="en-US" altLang="zh-CN" sz="2000" baseline="30000" dirty="0" smtClean="0"/>
              <a:t>3</a:t>
            </a:r>
            <a:r>
              <a:rPr lang="en-US" altLang="zh-CN" sz="2000" dirty="0" smtClean="0"/>
              <a:t> mod 15)</a:t>
            </a:r>
            <a:r>
              <a:rPr lang="en-US" altLang="zh-CN" sz="2000" baseline="30000" dirty="0" smtClean="0"/>
              <a:t>5</a:t>
            </a:r>
            <a:r>
              <a:rPr lang="en-US" altLang="zh-CN" sz="2000" dirty="0" smtClean="0"/>
              <a:t> mod 35=16</a:t>
            </a:r>
          </a:p>
          <a:p>
            <a:pPr lvl="1"/>
            <a:r>
              <a:rPr lang="en-US" altLang="zh-CN" sz="2000" dirty="0" smtClean="0"/>
              <a:t>m=(16</a:t>
            </a:r>
            <a:r>
              <a:rPr lang="en-US" altLang="zh-CN" sz="2000" baseline="30000" dirty="0" smtClean="0"/>
              <a:t>5</a:t>
            </a:r>
            <a:r>
              <a:rPr lang="en-US" altLang="zh-CN" sz="2000" dirty="0" smtClean="0"/>
              <a:t> mod 35)</a:t>
            </a:r>
            <a:r>
              <a:rPr lang="en-US" altLang="zh-CN" sz="2000" baseline="30000" dirty="0" smtClean="0"/>
              <a:t>3</a:t>
            </a:r>
            <a:r>
              <a:rPr lang="en-US" altLang="zh-CN" sz="2000" dirty="0" smtClean="0"/>
              <a:t> mod 15=11</a:t>
            </a:r>
          </a:p>
          <a:p>
            <a:pPr lvl="1"/>
            <a:endParaRPr lang="en-US" altLang="zh-CN" sz="2000" dirty="0" smtClean="0"/>
          </a:p>
          <a:p>
            <a:pPr lvl="1"/>
            <a:r>
              <a:rPr lang="zh-CN" altLang="en-US" sz="2000" dirty="0" smtClean="0"/>
              <a:t>若先加密，后签名</a:t>
            </a:r>
            <a:endParaRPr lang="en-US" altLang="zh-CN" sz="2000" dirty="0" smtClean="0"/>
          </a:p>
          <a:p>
            <a:pPr lvl="1"/>
            <a:r>
              <a:rPr lang="en-US" altLang="zh-CN" sz="2000" dirty="0" smtClean="0"/>
              <a:t>C=(11</a:t>
            </a:r>
            <a:r>
              <a:rPr lang="en-US" altLang="zh-CN" sz="2000" baseline="30000" dirty="0" smtClean="0"/>
              <a:t>5</a:t>
            </a:r>
            <a:r>
              <a:rPr lang="en-US" altLang="zh-CN" sz="2000" dirty="0" smtClean="0"/>
              <a:t> mod 35)</a:t>
            </a:r>
            <a:r>
              <a:rPr lang="en-US" altLang="zh-CN" sz="2000" baseline="30000" dirty="0" smtClean="0"/>
              <a:t>3</a:t>
            </a:r>
            <a:r>
              <a:rPr lang="en-US" altLang="zh-CN" sz="2000" dirty="0" smtClean="0"/>
              <a:t> mod 15=16</a:t>
            </a:r>
            <a:r>
              <a:rPr lang="en-US" altLang="zh-CN" sz="2000" baseline="30000" dirty="0" smtClean="0"/>
              <a:t>3</a:t>
            </a:r>
            <a:r>
              <a:rPr lang="en-US" altLang="zh-CN" sz="2000" dirty="0" smtClean="0"/>
              <a:t> mod 15=1</a:t>
            </a:r>
          </a:p>
          <a:p>
            <a:pPr lvl="1"/>
            <a:r>
              <a:rPr lang="en-US" altLang="zh-CN" sz="2000" dirty="0" smtClean="0"/>
              <a:t>m=(1</a:t>
            </a:r>
            <a:r>
              <a:rPr lang="en-US" altLang="zh-CN" sz="2000" baseline="30000" dirty="0" smtClean="0"/>
              <a:t>3</a:t>
            </a:r>
            <a:r>
              <a:rPr lang="en-US" altLang="zh-CN" sz="2000" dirty="0" smtClean="0"/>
              <a:t> mod 15)</a:t>
            </a:r>
            <a:r>
              <a:rPr lang="en-US" altLang="zh-CN" sz="2000" baseline="30000" dirty="0" smtClean="0"/>
              <a:t>5</a:t>
            </a:r>
            <a:r>
              <a:rPr lang="en-US" altLang="zh-CN" sz="2000" dirty="0" smtClean="0"/>
              <a:t> mod 35=1 </a:t>
            </a:r>
            <a:r>
              <a:rPr lang="zh-CN" altLang="en-US" sz="2000" dirty="0"/>
              <a:t>出错</a:t>
            </a:r>
            <a:endParaRPr lang="en-US" altLang="zh-CN" sz="20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3B7484B5-1F67-4C82-B7D7-3383E5F545DB}" type="slidenum">
              <a:rPr lang="zh-CN" altLang="en-US" smtClean="0"/>
              <a:pPr>
                <a:defRPr/>
              </a:pPr>
              <a:t>126</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583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smtClean="0"/>
              <a:t>二、基于</a:t>
            </a:r>
            <a:r>
              <a:rPr lang="en-US" altLang="zh-CN" dirty="0" err="1" smtClean="0"/>
              <a:t>ElGamal</a:t>
            </a:r>
            <a:r>
              <a:rPr lang="zh-CN" altLang="en-US" dirty="0" smtClean="0"/>
              <a:t>方法的数字签名</a:t>
            </a:r>
            <a:endParaRPr lang="zh-CN" altLang="en-US" dirty="0"/>
          </a:p>
        </p:txBody>
      </p:sp>
      <p:sp>
        <p:nvSpPr>
          <p:cNvPr id="3" name="内容占位符 2"/>
          <p:cNvSpPr>
            <a:spLocks noGrp="1"/>
          </p:cNvSpPr>
          <p:nvPr>
            <p:ph idx="1"/>
          </p:nvPr>
        </p:nvSpPr>
        <p:spPr>
          <a:xfrm>
            <a:off x="457200" y="1196752"/>
            <a:ext cx="8507288" cy="5127848"/>
          </a:xfrm>
        </p:spPr>
        <p:txBody>
          <a:bodyPr/>
          <a:lstStyle/>
          <a:p>
            <a:r>
              <a:rPr lang="zh-CN" altLang="en-US" dirty="0" smtClean="0">
                <a:cs typeface="Times New Roman" pitchFamily="18" charset="0"/>
              </a:rPr>
              <a:t>共享大素数</a:t>
            </a:r>
            <a:r>
              <a:rPr lang="en-US" altLang="zh-CN" dirty="0" smtClean="0">
                <a:cs typeface="Times New Roman" pitchFamily="18" charset="0"/>
              </a:rPr>
              <a:t>p,</a:t>
            </a:r>
            <a:r>
              <a:rPr lang="zh-CN" altLang="en-US" dirty="0" smtClean="0">
                <a:cs typeface="Times New Roman" pitchFamily="18" charset="0"/>
              </a:rPr>
              <a:t>本原元</a:t>
            </a:r>
            <a:r>
              <a:rPr lang="en-US" altLang="zh-CN" dirty="0" smtClean="0">
                <a:cs typeface="Times New Roman" pitchFamily="18" charset="0"/>
              </a:rPr>
              <a:t>α; </a:t>
            </a:r>
            <a:r>
              <a:rPr lang="zh-CN" altLang="en-US" dirty="0" smtClean="0">
                <a:cs typeface="Times New Roman" pitchFamily="18" charset="0"/>
              </a:rPr>
              <a:t>私钥</a:t>
            </a:r>
            <a:r>
              <a:rPr lang="en-US" altLang="zh-CN" dirty="0" smtClean="0">
                <a:cs typeface="Times New Roman" pitchFamily="18" charset="0"/>
              </a:rPr>
              <a:t>x,</a:t>
            </a:r>
            <a:r>
              <a:rPr lang="zh-CN" altLang="en-US" dirty="0" smtClean="0">
                <a:cs typeface="Times New Roman" pitchFamily="18" charset="0"/>
              </a:rPr>
              <a:t>公钥</a:t>
            </a:r>
            <a:r>
              <a:rPr lang="en-US" altLang="zh-CN" dirty="0" smtClean="0">
                <a:cs typeface="Times New Roman" pitchFamily="18" charset="0"/>
              </a:rPr>
              <a:t>Y=</a:t>
            </a:r>
            <a:r>
              <a:rPr lang="en-US" altLang="zh-CN" dirty="0" err="1" smtClean="0">
                <a:cs typeface="Times New Roman" pitchFamily="18" charset="0"/>
              </a:rPr>
              <a:t>α</a:t>
            </a:r>
            <a:r>
              <a:rPr lang="en-US" altLang="zh-CN" baseline="30000" dirty="0" err="1" smtClean="0">
                <a:cs typeface="Times New Roman" pitchFamily="18" charset="0"/>
              </a:rPr>
              <a:t>x</a:t>
            </a:r>
            <a:r>
              <a:rPr lang="en-US" altLang="zh-CN" dirty="0" smtClean="0">
                <a:cs typeface="Times New Roman" pitchFamily="18" charset="0"/>
              </a:rPr>
              <a:t> mod p</a:t>
            </a:r>
          </a:p>
          <a:p>
            <a:pPr lvl="1"/>
            <a:endParaRPr lang="en-US" altLang="zh-CN" dirty="0" smtClean="0">
              <a:cs typeface="Times New Roman" pitchFamily="18" charset="0"/>
            </a:endParaRPr>
          </a:p>
          <a:p>
            <a:r>
              <a:rPr lang="zh-CN" altLang="en-US" sz="2400" dirty="0" smtClean="0">
                <a:cs typeface="Times New Roman" pitchFamily="18" charset="0"/>
              </a:rPr>
              <a:t>加密：</a:t>
            </a:r>
            <a:r>
              <a:rPr lang="en-US" altLang="zh-CN" sz="2400" dirty="0" smtClean="0">
                <a:cs typeface="Times New Roman" pitchFamily="18" charset="0"/>
              </a:rPr>
              <a:t> 0</a:t>
            </a:r>
            <a:r>
              <a:rPr lang="zh-CN" altLang="en-US" sz="2400" dirty="0" smtClean="0">
                <a:cs typeface="Times New Roman" pitchFamily="18" charset="0"/>
              </a:rPr>
              <a:t>≤</a:t>
            </a:r>
            <a:r>
              <a:rPr lang="en-US" altLang="zh-CN" sz="2400" dirty="0" smtClean="0">
                <a:cs typeface="Times New Roman" pitchFamily="18" charset="0"/>
              </a:rPr>
              <a:t>m</a:t>
            </a:r>
            <a:r>
              <a:rPr lang="zh-CN" altLang="en-US" sz="2400" dirty="0" smtClean="0">
                <a:cs typeface="Times New Roman" pitchFamily="18" charset="0"/>
              </a:rPr>
              <a:t>≤</a:t>
            </a:r>
            <a:r>
              <a:rPr lang="en-US" altLang="zh-CN" sz="2400" dirty="0" smtClean="0">
                <a:cs typeface="Times New Roman" pitchFamily="18" charset="0"/>
              </a:rPr>
              <a:t> p-1</a:t>
            </a:r>
            <a:r>
              <a:rPr lang="zh-CN" altLang="en-US" sz="2400" dirty="0" smtClean="0">
                <a:cs typeface="Times New Roman" pitchFamily="18" charset="0"/>
              </a:rPr>
              <a:t>，随机选取</a:t>
            </a:r>
            <a:r>
              <a:rPr lang="en-US" altLang="zh-CN" sz="2400" dirty="0" smtClean="0">
                <a:cs typeface="Times New Roman" pitchFamily="18" charset="0"/>
              </a:rPr>
              <a:t>k</a:t>
            </a:r>
            <a:r>
              <a:rPr lang="zh-CN" altLang="en-US" sz="2400" dirty="0" smtClean="0">
                <a:cs typeface="Times New Roman" pitchFamily="18" charset="0"/>
              </a:rPr>
              <a:t>，</a:t>
            </a:r>
            <a:r>
              <a:rPr lang="en-US" altLang="zh-CN" sz="2400" dirty="0" smtClean="0">
                <a:cs typeface="Times New Roman" pitchFamily="18" charset="0"/>
              </a:rPr>
              <a:t>1&lt;k&lt;p-1</a:t>
            </a:r>
            <a:endParaRPr lang="en-US" altLang="zh-CN" sz="2400" baseline="-25000" dirty="0" smtClean="0">
              <a:cs typeface="Times New Roman" pitchFamily="18" charset="0"/>
            </a:endParaRPr>
          </a:p>
          <a:p>
            <a:pPr marL="1438275" lvl="1" indent="0">
              <a:buNone/>
            </a:pPr>
            <a:r>
              <a:rPr lang="en-US" altLang="zh-CN" dirty="0" smtClean="0">
                <a:cs typeface="Times New Roman" pitchFamily="18" charset="0"/>
              </a:rPr>
              <a:t>(c</a:t>
            </a:r>
            <a:r>
              <a:rPr lang="en-US" altLang="zh-CN" baseline="-25000" dirty="0" smtClean="0">
                <a:cs typeface="Times New Roman" pitchFamily="18" charset="0"/>
              </a:rPr>
              <a:t>1</a:t>
            </a:r>
            <a:r>
              <a:rPr lang="en-US" altLang="zh-CN" dirty="0" smtClean="0">
                <a:cs typeface="Times New Roman" pitchFamily="18" charset="0"/>
              </a:rPr>
              <a:t>,c</a:t>
            </a:r>
            <a:r>
              <a:rPr lang="en-US" altLang="zh-CN" baseline="-25000" dirty="0" smtClean="0">
                <a:cs typeface="Times New Roman" pitchFamily="18" charset="0"/>
              </a:rPr>
              <a:t>2</a:t>
            </a:r>
            <a:r>
              <a:rPr lang="en-US" altLang="zh-CN" dirty="0" smtClean="0">
                <a:cs typeface="Times New Roman" pitchFamily="18" charset="0"/>
              </a:rPr>
              <a:t>), c</a:t>
            </a:r>
            <a:r>
              <a:rPr lang="en-US" altLang="zh-CN" baseline="-25000" dirty="0" smtClean="0">
                <a:cs typeface="Times New Roman" pitchFamily="18" charset="0"/>
              </a:rPr>
              <a:t>1</a:t>
            </a:r>
            <a:r>
              <a:rPr lang="en-US" altLang="zh-CN" dirty="0" smtClean="0">
                <a:cs typeface="Times New Roman" pitchFamily="18" charset="0"/>
              </a:rPr>
              <a:t>=α</a:t>
            </a:r>
            <a:r>
              <a:rPr lang="en-US" altLang="zh-CN" baseline="30000" dirty="0" smtClean="0">
                <a:cs typeface="Times New Roman" pitchFamily="18" charset="0"/>
              </a:rPr>
              <a:t>k</a:t>
            </a:r>
            <a:r>
              <a:rPr lang="en-US" altLang="zh-CN" dirty="0" smtClean="0">
                <a:cs typeface="Times New Roman" pitchFamily="18" charset="0"/>
              </a:rPr>
              <a:t> mod p, c</a:t>
            </a:r>
            <a:r>
              <a:rPr lang="en-US" altLang="zh-CN" baseline="-25000" dirty="0" smtClean="0">
                <a:cs typeface="Times New Roman" pitchFamily="18" charset="0"/>
              </a:rPr>
              <a:t>2</a:t>
            </a:r>
            <a:r>
              <a:rPr lang="en-US" altLang="zh-CN" dirty="0" smtClean="0">
                <a:cs typeface="Times New Roman" pitchFamily="18" charset="0"/>
              </a:rPr>
              <a:t>=</a:t>
            </a:r>
            <a:r>
              <a:rPr lang="en-US" altLang="zh-CN" dirty="0" err="1" smtClean="0">
                <a:cs typeface="Times New Roman" pitchFamily="18" charset="0"/>
              </a:rPr>
              <a:t>mY</a:t>
            </a:r>
            <a:r>
              <a:rPr lang="en-US" altLang="zh-CN" baseline="-25000" dirty="0" err="1" smtClean="0">
                <a:cs typeface="Times New Roman" pitchFamily="18" charset="0"/>
              </a:rPr>
              <a:t>B</a:t>
            </a:r>
            <a:r>
              <a:rPr lang="en-US" altLang="zh-CN" baseline="30000" dirty="0" err="1" smtClean="0">
                <a:cs typeface="Times New Roman" pitchFamily="18" charset="0"/>
              </a:rPr>
              <a:t>k</a:t>
            </a:r>
            <a:r>
              <a:rPr lang="en-US" altLang="zh-CN" dirty="0" smtClean="0">
                <a:cs typeface="Times New Roman" pitchFamily="18" charset="0"/>
              </a:rPr>
              <a:t> mod p</a:t>
            </a:r>
          </a:p>
          <a:p>
            <a:r>
              <a:rPr lang="zh-CN" altLang="en-US" sz="2400" dirty="0" smtClean="0">
                <a:cs typeface="Times New Roman" pitchFamily="18" charset="0"/>
              </a:rPr>
              <a:t>解密：</a:t>
            </a:r>
            <a:r>
              <a:rPr lang="en-US" altLang="zh-CN" sz="2400" dirty="0" smtClean="0">
                <a:cs typeface="Times New Roman" pitchFamily="18" charset="0"/>
              </a:rPr>
              <a:t> K=c</a:t>
            </a:r>
            <a:r>
              <a:rPr lang="en-US" altLang="zh-CN" sz="2400" baseline="-25000" dirty="0" smtClean="0">
                <a:cs typeface="Times New Roman" pitchFamily="18" charset="0"/>
              </a:rPr>
              <a:t>1</a:t>
            </a:r>
            <a:r>
              <a:rPr lang="en-US" altLang="zh-CN" sz="2400" baseline="30000" dirty="0" smtClean="0">
                <a:cs typeface="Times New Roman" pitchFamily="18" charset="0"/>
              </a:rPr>
              <a:t>x</a:t>
            </a:r>
            <a:r>
              <a:rPr lang="en-US" altLang="zh-CN" sz="2400" baseline="12000" dirty="0" smtClean="0">
                <a:cs typeface="Times New Roman" pitchFamily="18" charset="0"/>
              </a:rPr>
              <a:t>B</a:t>
            </a:r>
            <a:r>
              <a:rPr lang="zh-CN" altLang="en-US" sz="2400" dirty="0" smtClean="0">
                <a:cs typeface="Times New Roman" pitchFamily="18" charset="0"/>
              </a:rPr>
              <a:t> </a:t>
            </a:r>
            <a:r>
              <a:rPr lang="en-US" altLang="zh-CN" sz="2400" dirty="0" smtClean="0">
                <a:cs typeface="Times New Roman" pitchFamily="18" charset="0"/>
              </a:rPr>
              <a:t>mod p, m=c</a:t>
            </a:r>
            <a:r>
              <a:rPr lang="en-US" altLang="zh-CN" sz="2400" baseline="-25000" dirty="0" smtClean="0">
                <a:cs typeface="Times New Roman" pitchFamily="18" charset="0"/>
              </a:rPr>
              <a:t>2</a:t>
            </a:r>
            <a:r>
              <a:rPr lang="en-US" altLang="zh-CN" sz="2400" dirty="0" smtClean="0">
                <a:cs typeface="Times New Roman" pitchFamily="18" charset="0"/>
              </a:rPr>
              <a:t>K</a:t>
            </a:r>
            <a:r>
              <a:rPr lang="en-US" altLang="zh-CN" sz="2400" baseline="30000" dirty="0" smtClean="0">
                <a:cs typeface="Times New Roman" pitchFamily="18" charset="0"/>
              </a:rPr>
              <a:t>-1</a:t>
            </a:r>
            <a:r>
              <a:rPr lang="en-US" altLang="zh-CN" sz="2400" dirty="0" smtClean="0">
                <a:cs typeface="Times New Roman" pitchFamily="18" charset="0"/>
              </a:rPr>
              <a:t> mod p</a:t>
            </a:r>
          </a:p>
          <a:p>
            <a:pPr lvl="1"/>
            <a:endParaRPr lang="en-US" altLang="zh-CN" dirty="0" smtClean="0">
              <a:cs typeface="Times New Roman" pitchFamily="18" charset="0"/>
            </a:endParaRPr>
          </a:p>
          <a:p>
            <a:r>
              <a:rPr lang="zh-CN" altLang="en-US" sz="2400" dirty="0" smtClean="0">
                <a:cs typeface="Times New Roman" pitchFamily="18" charset="0"/>
              </a:rPr>
              <a:t>签名</a:t>
            </a:r>
            <a:r>
              <a:rPr lang="zh-CN" altLang="en-US" sz="2400" dirty="0">
                <a:cs typeface="Times New Roman" pitchFamily="18" charset="0"/>
              </a:rPr>
              <a:t>：随机选取</a:t>
            </a:r>
            <a:r>
              <a:rPr lang="en-US" altLang="zh-CN" sz="2400" dirty="0">
                <a:cs typeface="Times New Roman" pitchFamily="18" charset="0"/>
              </a:rPr>
              <a:t>k</a:t>
            </a:r>
            <a:r>
              <a:rPr lang="zh-CN" altLang="en-US" sz="2400" dirty="0" smtClean="0">
                <a:cs typeface="Times New Roman" pitchFamily="18" charset="0"/>
              </a:rPr>
              <a:t>，</a:t>
            </a:r>
            <a:r>
              <a:rPr lang="en-US" altLang="zh-CN" sz="2400" dirty="0" smtClean="0">
                <a:cs typeface="Times New Roman" pitchFamily="18" charset="0"/>
              </a:rPr>
              <a:t>1&lt;k&lt;p-1</a:t>
            </a:r>
            <a:r>
              <a:rPr lang="zh-CN" altLang="en-US" sz="2400" dirty="0" smtClean="0">
                <a:cs typeface="Times New Roman" pitchFamily="18" charset="0"/>
              </a:rPr>
              <a:t>，且</a:t>
            </a:r>
            <a:r>
              <a:rPr lang="en-US" altLang="zh-CN" sz="2400" dirty="0" smtClean="0">
                <a:cs typeface="Times New Roman" pitchFamily="18" charset="0"/>
              </a:rPr>
              <a:t>GCD(k,p-1)=1</a:t>
            </a:r>
          </a:p>
          <a:p>
            <a:pPr marL="1438275" lvl="1" indent="0">
              <a:buNone/>
            </a:pPr>
            <a:r>
              <a:rPr lang="en-US" altLang="zh-CN" dirty="0" smtClean="0">
                <a:cs typeface="Times New Roman" pitchFamily="18" charset="0"/>
              </a:rPr>
              <a:t>(</a:t>
            </a:r>
            <a:r>
              <a:rPr lang="en-US" altLang="zh-CN" dirty="0" err="1" smtClean="0">
                <a:cs typeface="Times New Roman" pitchFamily="18" charset="0"/>
              </a:rPr>
              <a:t>r,s</a:t>
            </a:r>
            <a:r>
              <a:rPr lang="en-US" altLang="zh-CN" dirty="0" smtClean="0">
                <a:cs typeface="Times New Roman" pitchFamily="18" charset="0"/>
              </a:rPr>
              <a:t>), r=α</a:t>
            </a:r>
            <a:r>
              <a:rPr lang="en-US" altLang="zh-CN" baseline="30000" dirty="0" smtClean="0">
                <a:cs typeface="Times New Roman" pitchFamily="18" charset="0"/>
              </a:rPr>
              <a:t>k</a:t>
            </a:r>
            <a:r>
              <a:rPr lang="en-US" altLang="zh-CN" dirty="0" smtClean="0">
                <a:cs typeface="Times New Roman" pitchFamily="18" charset="0"/>
              </a:rPr>
              <a:t> mod p, </a:t>
            </a:r>
          </a:p>
          <a:p>
            <a:pPr marL="1438275" lvl="1" indent="0">
              <a:buNone/>
            </a:pPr>
            <a:r>
              <a:rPr lang="en-US" altLang="zh-CN" dirty="0" smtClean="0">
                <a:cs typeface="Times New Roman" pitchFamily="18" charset="0"/>
              </a:rPr>
              <a:t>s</a:t>
            </a:r>
            <a:r>
              <a:rPr lang="zh-CN" altLang="en-US" dirty="0" smtClean="0">
                <a:cs typeface="Times New Roman" pitchFamily="18" charset="0"/>
              </a:rPr>
              <a:t>满足：</a:t>
            </a:r>
            <a:r>
              <a:rPr lang="en-US" altLang="zh-CN" dirty="0" smtClean="0">
                <a:cs typeface="Times New Roman" pitchFamily="18" charset="0"/>
              </a:rPr>
              <a:t>m = (</a:t>
            </a:r>
            <a:r>
              <a:rPr lang="en-US" altLang="zh-CN" dirty="0" err="1" smtClean="0">
                <a:cs typeface="Times New Roman" pitchFamily="18" charset="0"/>
              </a:rPr>
              <a:t>x</a:t>
            </a:r>
            <a:r>
              <a:rPr lang="en-US" altLang="zh-CN" baseline="-25000" dirty="0" err="1" smtClean="0">
                <a:cs typeface="Times New Roman" pitchFamily="18" charset="0"/>
              </a:rPr>
              <a:t>A</a:t>
            </a:r>
            <a:r>
              <a:rPr lang="en-US" altLang="zh-CN" dirty="0" err="1" smtClean="0">
                <a:cs typeface="Times New Roman" pitchFamily="18" charset="0"/>
              </a:rPr>
              <a:t>r</a:t>
            </a:r>
            <a:r>
              <a:rPr lang="en-US" altLang="zh-CN" dirty="0" smtClean="0">
                <a:cs typeface="Times New Roman" pitchFamily="18" charset="0"/>
              </a:rPr>
              <a:t> + </a:t>
            </a:r>
            <a:r>
              <a:rPr lang="en-US" altLang="zh-CN" dirty="0" err="1" smtClean="0">
                <a:cs typeface="Times New Roman" pitchFamily="18" charset="0"/>
              </a:rPr>
              <a:t>ks</a:t>
            </a:r>
            <a:r>
              <a:rPr lang="en-US" altLang="zh-CN" dirty="0" smtClean="0">
                <a:cs typeface="Times New Roman" pitchFamily="18" charset="0"/>
              </a:rPr>
              <a:t>) mod p-1</a:t>
            </a:r>
          </a:p>
          <a:p>
            <a:r>
              <a:rPr lang="zh-CN" altLang="en-US" sz="2400" dirty="0" smtClean="0">
                <a:cs typeface="Times New Roman" pitchFamily="18" charset="0"/>
              </a:rPr>
              <a:t>验证：检验</a:t>
            </a:r>
            <a:r>
              <a:rPr lang="en-US" altLang="zh-CN" sz="2400" dirty="0" err="1" smtClean="0">
                <a:cs typeface="Times New Roman" pitchFamily="18" charset="0"/>
              </a:rPr>
              <a:t>α</a:t>
            </a:r>
            <a:r>
              <a:rPr lang="en-US" altLang="zh-CN" sz="2400" baseline="30000" dirty="0" err="1" smtClean="0">
                <a:cs typeface="Times New Roman" pitchFamily="18" charset="0"/>
              </a:rPr>
              <a:t>m</a:t>
            </a:r>
            <a:r>
              <a:rPr lang="en-US" altLang="zh-CN" sz="2400" dirty="0" smtClean="0">
                <a:cs typeface="Times New Roman" pitchFamily="18" charset="0"/>
              </a:rPr>
              <a:t> mod p = </a:t>
            </a:r>
            <a:r>
              <a:rPr lang="en-US" altLang="zh-CN" sz="2400" dirty="0" err="1" smtClean="0">
                <a:cs typeface="Times New Roman" pitchFamily="18" charset="0"/>
              </a:rPr>
              <a:t>Y</a:t>
            </a:r>
            <a:r>
              <a:rPr lang="en-US" altLang="zh-CN" sz="2400" baseline="-25000" dirty="0" err="1" smtClean="0">
                <a:cs typeface="Times New Roman" pitchFamily="18" charset="0"/>
              </a:rPr>
              <a:t>A</a:t>
            </a:r>
            <a:r>
              <a:rPr lang="en-US" altLang="zh-CN" sz="2400" baseline="30000" dirty="0" err="1" smtClean="0">
                <a:cs typeface="Times New Roman" pitchFamily="18" charset="0"/>
              </a:rPr>
              <a:t>r</a:t>
            </a:r>
            <a:r>
              <a:rPr lang="en-US" altLang="zh-CN" sz="2400" dirty="0" err="1" smtClean="0">
                <a:cs typeface="Times New Roman" pitchFamily="18" charset="0"/>
              </a:rPr>
              <a:t>r</a:t>
            </a:r>
            <a:r>
              <a:rPr lang="en-US" altLang="zh-CN" sz="2400" baseline="30000" dirty="0" err="1" smtClean="0">
                <a:cs typeface="Times New Roman" pitchFamily="18" charset="0"/>
              </a:rPr>
              <a:t>s</a:t>
            </a:r>
            <a:r>
              <a:rPr lang="en-US" altLang="zh-CN" sz="2400" dirty="0" smtClean="0">
                <a:cs typeface="Times New Roman" pitchFamily="18" charset="0"/>
              </a:rPr>
              <a:t> mod p</a:t>
            </a:r>
            <a:r>
              <a:rPr lang="zh-CN" altLang="en-US" sz="2400" dirty="0" smtClean="0">
                <a:cs typeface="Times New Roman" pitchFamily="18" charset="0"/>
              </a:rPr>
              <a:t>是否成立</a:t>
            </a:r>
            <a:endParaRPr lang="en-US" altLang="zh-CN" sz="2400" dirty="0" smtClean="0">
              <a:cs typeface="Times New Roman" pitchFamily="18" charset="0"/>
            </a:endParaRPr>
          </a:p>
          <a:p>
            <a:pPr marL="1438275" lvl="1" indent="0">
              <a:buNone/>
            </a:pPr>
            <a:r>
              <a:rPr lang="en-US" altLang="zh-CN" dirty="0" smtClean="0">
                <a:cs typeface="Times New Roman" pitchFamily="18" charset="0"/>
              </a:rPr>
              <a:t>α</a:t>
            </a:r>
            <a:r>
              <a:rPr lang="en-US" altLang="zh-CN" baseline="30000" dirty="0" smtClean="0">
                <a:cs typeface="Times New Roman" pitchFamily="18" charset="0"/>
              </a:rPr>
              <a:t>m</a:t>
            </a:r>
            <a:r>
              <a:rPr lang="en-US" altLang="zh-CN" dirty="0" smtClean="0">
                <a:cs typeface="Times New Roman" pitchFamily="18" charset="0"/>
              </a:rPr>
              <a:t> mod p = α</a:t>
            </a:r>
            <a:r>
              <a:rPr lang="en-US" altLang="zh-CN" baseline="30000" dirty="0" smtClean="0">
                <a:cs typeface="Times New Roman" pitchFamily="18" charset="0"/>
              </a:rPr>
              <a:t>(</a:t>
            </a:r>
            <a:r>
              <a:rPr lang="en-US" altLang="zh-CN" baseline="30000" dirty="0" err="1" smtClean="0">
                <a:cs typeface="Times New Roman" pitchFamily="18" charset="0"/>
              </a:rPr>
              <a:t>x</a:t>
            </a:r>
            <a:r>
              <a:rPr lang="en-US" altLang="zh-CN" baseline="14000" dirty="0" err="1" smtClean="0">
                <a:cs typeface="Times New Roman" pitchFamily="18" charset="0"/>
              </a:rPr>
              <a:t>A</a:t>
            </a:r>
            <a:r>
              <a:rPr lang="en-US" altLang="zh-CN" baseline="30000" dirty="0" err="1" smtClean="0">
                <a:cs typeface="Times New Roman" pitchFamily="18" charset="0"/>
              </a:rPr>
              <a:t>r</a:t>
            </a:r>
            <a:r>
              <a:rPr lang="en-US" altLang="zh-CN" baseline="30000" dirty="0" smtClean="0">
                <a:cs typeface="Times New Roman" pitchFamily="18" charset="0"/>
              </a:rPr>
              <a:t> + </a:t>
            </a:r>
            <a:r>
              <a:rPr lang="en-US" altLang="zh-CN" baseline="30000" dirty="0" err="1" smtClean="0">
                <a:cs typeface="Times New Roman" pitchFamily="18" charset="0"/>
              </a:rPr>
              <a:t>ks</a:t>
            </a:r>
            <a:r>
              <a:rPr lang="en-US" altLang="zh-CN" baseline="30000" dirty="0" smtClean="0">
                <a:cs typeface="Times New Roman" pitchFamily="18" charset="0"/>
              </a:rPr>
              <a:t>)</a:t>
            </a:r>
            <a:r>
              <a:rPr lang="en-US" altLang="zh-CN" dirty="0" smtClean="0">
                <a:cs typeface="Times New Roman" pitchFamily="18" charset="0"/>
              </a:rPr>
              <a:t> mod p</a:t>
            </a:r>
            <a:r>
              <a:rPr lang="zh-CN" altLang="en-US" dirty="0" smtClean="0">
                <a:cs typeface="Times New Roman" pitchFamily="18" charset="0"/>
              </a:rPr>
              <a:t> </a:t>
            </a:r>
            <a:r>
              <a:rPr lang="en-US" altLang="zh-CN" dirty="0" smtClean="0">
                <a:cs typeface="Times New Roman" pitchFamily="18" charset="0"/>
              </a:rPr>
              <a:t>= </a:t>
            </a:r>
            <a:r>
              <a:rPr lang="en-US" altLang="zh-CN" dirty="0" err="1" smtClean="0">
                <a:cs typeface="Times New Roman" pitchFamily="18" charset="0"/>
              </a:rPr>
              <a:t>Y</a:t>
            </a:r>
            <a:r>
              <a:rPr lang="en-US" altLang="zh-CN" baseline="-25000" dirty="0" err="1" smtClean="0">
                <a:cs typeface="Times New Roman" pitchFamily="18" charset="0"/>
              </a:rPr>
              <a:t>A</a:t>
            </a:r>
            <a:r>
              <a:rPr lang="en-US" altLang="zh-CN" baseline="30000" dirty="0" err="1" smtClean="0">
                <a:cs typeface="Times New Roman" pitchFamily="18" charset="0"/>
              </a:rPr>
              <a:t>r</a:t>
            </a:r>
            <a:r>
              <a:rPr lang="en-US" altLang="zh-CN" dirty="0" err="1" smtClean="0">
                <a:cs typeface="Times New Roman" pitchFamily="18" charset="0"/>
              </a:rPr>
              <a:t>r</a:t>
            </a:r>
            <a:r>
              <a:rPr lang="en-US" altLang="zh-CN" baseline="30000" dirty="0" err="1" smtClean="0">
                <a:cs typeface="Times New Roman" pitchFamily="18" charset="0"/>
              </a:rPr>
              <a:t>s</a:t>
            </a:r>
            <a:endParaRPr lang="en-US" altLang="zh-CN" baseline="30000" dirty="0" smtClean="0">
              <a:cs typeface="Times New Roman" pitchFamily="18" charset="0"/>
            </a:endParaRP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127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424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196752"/>
            <a:ext cx="8472487" cy="5161186"/>
          </a:xfrm>
        </p:spPr>
        <p:txBody>
          <a:bodyPr/>
          <a:lstStyle/>
          <a:p>
            <a:r>
              <a:rPr lang="zh-CN" altLang="en-US" sz="2400" dirty="0" smtClean="0"/>
              <a:t>例：</a:t>
            </a:r>
            <a:r>
              <a:rPr lang="en-US" altLang="zh-CN" sz="2400" dirty="0" smtClean="0"/>
              <a:t>p=17,</a:t>
            </a:r>
            <a:r>
              <a:rPr lang="en-US" altLang="zh-CN" sz="2400" dirty="0" smtClean="0">
                <a:ea typeface="华文隶书" pitchFamily="2" charset="-122"/>
              </a:rPr>
              <a:t>α</a:t>
            </a:r>
            <a:r>
              <a:rPr lang="en-US" altLang="zh-CN" sz="2400" dirty="0" smtClean="0"/>
              <a:t>=3, </a:t>
            </a:r>
            <a:r>
              <a:rPr lang="en-US" altLang="zh-CN" sz="2400" dirty="0" err="1" smtClean="0"/>
              <a:t>x</a:t>
            </a:r>
            <a:r>
              <a:rPr lang="en-US" altLang="zh-CN" sz="2400" baseline="-25000" dirty="0" err="1" smtClean="0"/>
              <a:t>A</a:t>
            </a:r>
            <a:r>
              <a:rPr lang="en-US" altLang="zh-CN" sz="2400" dirty="0" smtClean="0"/>
              <a:t>=2, </a:t>
            </a:r>
            <a:r>
              <a:rPr lang="en-US" altLang="zh-CN" sz="2400" dirty="0" err="1" smtClean="0"/>
              <a:t>x</a:t>
            </a:r>
            <a:r>
              <a:rPr lang="en-US" altLang="zh-CN" sz="2400" baseline="-25000" dirty="0" err="1" smtClean="0"/>
              <a:t>B</a:t>
            </a:r>
            <a:r>
              <a:rPr lang="en-US" altLang="zh-CN" sz="2400" dirty="0" smtClean="0"/>
              <a:t>=5, m=11, k=5, </a:t>
            </a:r>
            <a:r>
              <a:rPr lang="zh-CN" altLang="en-US" sz="2400" dirty="0" smtClean="0"/>
              <a:t>签名并验证</a:t>
            </a:r>
          </a:p>
          <a:p>
            <a:pPr lvl="1">
              <a:buNone/>
            </a:pPr>
            <a:endParaRPr lang="en-US" altLang="zh-CN" sz="2000" dirty="0" smtClean="0"/>
          </a:p>
          <a:p>
            <a:pPr lvl="1">
              <a:buNone/>
            </a:pPr>
            <a:r>
              <a:rPr lang="zh-CN" altLang="en-US" sz="2000" dirty="0" smtClean="0"/>
              <a:t>签名：</a:t>
            </a:r>
            <a:r>
              <a:rPr lang="en-US" altLang="zh-CN" sz="2000" dirty="0" smtClean="0"/>
              <a:t>r = </a:t>
            </a:r>
            <a:r>
              <a:rPr lang="en-US" altLang="zh-CN" sz="2000" dirty="0" err="1" smtClean="0">
                <a:ea typeface="华文隶书" pitchFamily="2" charset="-122"/>
              </a:rPr>
              <a:t>α</a:t>
            </a:r>
            <a:r>
              <a:rPr lang="en-US" altLang="zh-CN" sz="2000" baseline="30000" dirty="0" err="1" smtClean="0"/>
              <a:t>k</a:t>
            </a:r>
            <a:r>
              <a:rPr lang="en-US" altLang="zh-CN" sz="2000" dirty="0" smtClean="0"/>
              <a:t> mod p = 3</a:t>
            </a:r>
            <a:r>
              <a:rPr lang="en-US" altLang="zh-CN" sz="2000" baseline="30000" dirty="0" smtClean="0"/>
              <a:t>5</a:t>
            </a:r>
            <a:r>
              <a:rPr lang="en-US" altLang="zh-CN" sz="2000" dirty="0" smtClean="0"/>
              <a:t> mod 17 = 5, </a:t>
            </a:r>
          </a:p>
          <a:p>
            <a:pPr lvl="1">
              <a:buNone/>
            </a:pPr>
            <a:r>
              <a:rPr lang="en-US" altLang="zh-CN" sz="2000" dirty="0" smtClean="0"/>
              <a:t>		   11 = (2×5 + 5s) mod 16 = (10 + 5s) mod 16</a:t>
            </a:r>
          </a:p>
          <a:p>
            <a:pPr lvl="1">
              <a:buNone/>
            </a:pPr>
            <a:r>
              <a:rPr lang="en-US" altLang="zh-CN" sz="2000" dirty="0" smtClean="0"/>
              <a:t>		   5s mod 16 = 1, s = 13. </a:t>
            </a:r>
          </a:p>
          <a:p>
            <a:pPr lvl="1">
              <a:buNone/>
            </a:pPr>
            <a:r>
              <a:rPr lang="en-US" altLang="zh-CN" sz="2000" dirty="0" smtClean="0"/>
              <a:t>		   </a:t>
            </a:r>
            <a:r>
              <a:rPr lang="zh-CN" altLang="en-US" sz="2000" dirty="0" smtClean="0"/>
              <a:t>所以，签名为</a:t>
            </a:r>
            <a:r>
              <a:rPr lang="en-US" altLang="zh-CN" sz="2000" dirty="0" smtClean="0"/>
              <a:t>(5, 13)</a:t>
            </a:r>
            <a:r>
              <a:rPr lang="zh-CN" altLang="en-US" sz="2000" dirty="0" smtClean="0"/>
              <a:t>。</a:t>
            </a:r>
          </a:p>
          <a:p>
            <a:pPr lvl="1">
              <a:buNone/>
            </a:pPr>
            <a:endParaRPr lang="en-US" altLang="zh-CN" sz="2000" dirty="0" smtClean="0"/>
          </a:p>
          <a:p>
            <a:pPr lvl="1">
              <a:buNone/>
            </a:pPr>
            <a:r>
              <a:rPr lang="zh-CN" altLang="en-US" sz="2000" dirty="0" smtClean="0"/>
              <a:t>验证：</a:t>
            </a:r>
            <a:r>
              <a:rPr lang="en-US" altLang="zh-CN" sz="2000" dirty="0" err="1" smtClean="0">
                <a:ea typeface="华文隶书" pitchFamily="2" charset="-122"/>
              </a:rPr>
              <a:t>α</a:t>
            </a:r>
            <a:r>
              <a:rPr lang="en-US" altLang="zh-CN" sz="2000" baseline="30000" dirty="0" err="1" smtClean="0"/>
              <a:t>m</a:t>
            </a:r>
            <a:r>
              <a:rPr lang="en-US" altLang="zh-CN" sz="2000" dirty="0" smtClean="0"/>
              <a:t> mod p = 3</a:t>
            </a:r>
            <a:r>
              <a:rPr lang="en-US" altLang="zh-CN" sz="2000" baseline="30000" dirty="0" smtClean="0"/>
              <a:t>11</a:t>
            </a:r>
            <a:r>
              <a:rPr lang="en-US" altLang="zh-CN" sz="2000" dirty="0" smtClean="0"/>
              <a:t> mod 17 = 16×9×3 mod 17 = 7</a:t>
            </a:r>
          </a:p>
          <a:p>
            <a:pPr lvl="1">
              <a:buNone/>
            </a:pPr>
            <a:r>
              <a:rPr lang="en-US" altLang="zh-CN" sz="2000" dirty="0" smtClean="0"/>
              <a:t>		   </a:t>
            </a:r>
            <a:r>
              <a:rPr lang="en-US" altLang="zh-CN" sz="2000" dirty="0" err="1" smtClean="0"/>
              <a:t>Y</a:t>
            </a:r>
            <a:r>
              <a:rPr lang="en-US" altLang="zh-CN" sz="2000" baseline="-25000" dirty="0" err="1" smtClean="0"/>
              <a:t>A</a:t>
            </a:r>
            <a:r>
              <a:rPr lang="en-US" altLang="zh-CN" sz="2000" baseline="30000" dirty="0" err="1" smtClean="0"/>
              <a:t>r</a:t>
            </a:r>
            <a:r>
              <a:rPr lang="en-US" altLang="zh-CN" sz="2000" dirty="0" err="1" smtClean="0"/>
              <a:t>r</a:t>
            </a:r>
            <a:r>
              <a:rPr lang="en-US" altLang="zh-CN" sz="2000" baseline="30000" dirty="0" err="1" smtClean="0"/>
              <a:t>s</a:t>
            </a:r>
            <a:r>
              <a:rPr lang="en-US" altLang="zh-CN" sz="2000" dirty="0" smtClean="0"/>
              <a:t> mod p = (3</a:t>
            </a:r>
            <a:r>
              <a:rPr lang="en-US" altLang="zh-CN" sz="2000" baseline="30000" dirty="0" smtClean="0"/>
              <a:t>2</a:t>
            </a:r>
            <a:r>
              <a:rPr lang="en-US" altLang="zh-CN" sz="2000" dirty="0" smtClean="0"/>
              <a:t>)</a:t>
            </a:r>
            <a:r>
              <a:rPr lang="en-US" altLang="zh-CN" sz="2000" baseline="30000" dirty="0" smtClean="0"/>
              <a:t>5</a:t>
            </a:r>
            <a:r>
              <a:rPr lang="en-US" altLang="zh-CN" sz="2000" dirty="0" smtClean="0"/>
              <a:t>×5</a:t>
            </a:r>
            <a:r>
              <a:rPr lang="en-US" altLang="zh-CN" sz="2000" baseline="30000" dirty="0" smtClean="0"/>
              <a:t>13</a:t>
            </a:r>
            <a:r>
              <a:rPr lang="en-US" altLang="zh-CN" sz="2000" dirty="0" smtClean="0"/>
              <a:t> mod 17 = 7</a:t>
            </a:r>
          </a:p>
          <a:p>
            <a:pPr lvl="1">
              <a:buNone/>
            </a:pPr>
            <a:r>
              <a:rPr lang="en-US" altLang="zh-CN" sz="2000" dirty="0" smtClean="0"/>
              <a:t>		   </a:t>
            </a:r>
            <a:r>
              <a:rPr lang="zh-CN" altLang="en-US" sz="2000" dirty="0" smtClean="0"/>
              <a:t>验证通过</a:t>
            </a:r>
            <a:endParaRPr lang="en-US" altLang="zh-CN" sz="20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3B7484B5-1F67-4C82-B7D7-3383E5F545DB}" type="slidenum">
              <a:rPr lang="zh-CN" altLang="en-US" smtClean="0"/>
              <a:pPr>
                <a:defRPr/>
              </a:pPr>
              <a:t>128</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4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三、基于</a:t>
            </a:r>
            <a:r>
              <a:rPr lang="en-US" altLang="zh-CN" dirty="0" smtClean="0"/>
              <a:t>ECC</a:t>
            </a:r>
            <a:r>
              <a:rPr lang="zh-CN" altLang="en-US" dirty="0" smtClean="0"/>
              <a:t>的数字签名</a:t>
            </a:r>
            <a:endParaRPr lang="zh-CN" altLang="en-US" dirty="0"/>
          </a:p>
        </p:txBody>
      </p:sp>
      <p:sp>
        <p:nvSpPr>
          <p:cNvPr id="3" name="内容占位符 2"/>
          <p:cNvSpPr>
            <a:spLocks noGrp="1"/>
          </p:cNvSpPr>
          <p:nvPr>
            <p:ph idx="1"/>
          </p:nvPr>
        </p:nvSpPr>
        <p:spPr/>
        <p:txBody>
          <a:bodyPr>
            <a:normAutofit/>
          </a:bodyPr>
          <a:lstStyle/>
          <a:p>
            <a:r>
              <a:rPr lang="zh-CN" altLang="en-US" dirty="0" smtClean="0">
                <a:cs typeface="Times New Roman" pitchFamily="18" charset="0"/>
              </a:rPr>
              <a:t>共享</a:t>
            </a:r>
            <a:r>
              <a:rPr lang="en-US" altLang="zh-CN" dirty="0" smtClean="0">
                <a:cs typeface="Times New Roman" pitchFamily="18" charset="0"/>
              </a:rPr>
              <a:t>GF(p)</a:t>
            </a:r>
            <a:r>
              <a:rPr lang="zh-CN" altLang="en-US" dirty="0" smtClean="0">
                <a:cs typeface="Times New Roman" pitchFamily="18" charset="0"/>
              </a:rPr>
              <a:t>上的椭圆曲线</a:t>
            </a:r>
            <a:r>
              <a:rPr lang="en-US" altLang="zh-CN" dirty="0" smtClean="0">
                <a:cs typeface="Times New Roman" pitchFamily="18" charset="0"/>
              </a:rPr>
              <a:t>E(</a:t>
            </a:r>
            <a:r>
              <a:rPr lang="en-US" altLang="zh-CN" dirty="0" err="1" smtClean="0">
                <a:cs typeface="Times New Roman" pitchFamily="18" charset="0"/>
              </a:rPr>
              <a:t>a,b</a:t>
            </a:r>
            <a:r>
              <a:rPr lang="en-US" altLang="zh-CN" dirty="0" smtClean="0">
                <a:cs typeface="Times New Roman" pitchFamily="18" charset="0"/>
              </a:rPr>
              <a:t>)</a:t>
            </a:r>
            <a:r>
              <a:rPr lang="zh-CN" altLang="en-US" dirty="0" smtClean="0">
                <a:cs typeface="Times New Roman" pitchFamily="18" charset="0"/>
              </a:rPr>
              <a:t>，基点</a:t>
            </a:r>
            <a:r>
              <a:rPr lang="en-US" altLang="zh-CN" dirty="0" smtClean="0">
                <a:cs typeface="Times New Roman" pitchFamily="18" charset="0"/>
              </a:rPr>
              <a:t>G</a:t>
            </a:r>
            <a:r>
              <a:rPr lang="zh-CN" altLang="en-US" dirty="0" smtClean="0">
                <a:cs typeface="Times New Roman" pitchFamily="18" charset="0"/>
              </a:rPr>
              <a:t>及其阶</a:t>
            </a:r>
            <a:r>
              <a:rPr lang="en-US" altLang="zh-CN" dirty="0" smtClean="0">
                <a:cs typeface="Times New Roman" pitchFamily="18" charset="0"/>
              </a:rPr>
              <a:t>n</a:t>
            </a:r>
            <a:r>
              <a:rPr lang="zh-CN" altLang="en-US" dirty="0" smtClean="0">
                <a:cs typeface="Times New Roman" pitchFamily="18" charset="0"/>
              </a:rPr>
              <a:t>；私钥</a:t>
            </a:r>
            <a:r>
              <a:rPr lang="en-US" altLang="zh-CN" dirty="0" smtClean="0">
                <a:cs typeface="Times New Roman" pitchFamily="18" charset="0"/>
              </a:rPr>
              <a:t>d</a:t>
            </a:r>
            <a:r>
              <a:rPr lang="zh-CN" altLang="en-US" dirty="0" smtClean="0">
                <a:cs typeface="Times New Roman" pitchFamily="18" charset="0"/>
              </a:rPr>
              <a:t>；公钥</a:t>
            </a:r>
            <a:r>
              <a:rPr lang="en-US" altLang="zh-CN" dirty="0" smtClean="0">
                <a:cs typeface="Times New Roman" pitchFamily="18" charset="0"/>
              </a:rPr>
              <a:t>Q=</a:t>
            </a:r>
            <a:r>
              <a:rPr lang="en-US" altLang="zh-CN" dirty="0" err="1" smtClean="0">
                <a:cs typeface="Times New Roman" pitchFamily="18" charset="0"/>
              </a:rPr>
              <a:t>dG</a:t>
            </a:r>
            <a:endParaRPr lang="en-US" altLang="zh-CN" dirty="0" smtClean="0">
              <a:cs typeface="Times New Roman" pitchFamily="18" charset="0"/>
            </a:endParaRPr>
          </a:p>
          <a:p>
            <a:endParaRPr lang="en-US" altLang="zh-CN" dirty="0" smtClean="0">
              <a:cs typeface="Times New Roman" pitchFamily="18" charset="0"/>
            </a:endParaRPr>
          </a:p>
          <a:p>
            <a:r>
              <a:rPr lang="zh-CN" altLang="en-US" dirty="0" smtClean="0">
                <a:cs typeface="Times New Roman" pitchFamily="18" charset="0"/>
              </a:rPr>
              <a:t>签名：</a:t>
            </a:r>
            <a:endParaRPr lang="en-US" altLang="zh-CN" dirty="0" smtClean="0">
              <a:cs typeface="Times New Roman" pitchFamily="18" charset="0"/>
            </a:endParaRPr>
          </a:p>
          <a:p>
            <a:pPr marL="914400" lvl="1" indent="-457200">
              <a:buFont typeface="+mj-lt"/>
              <a:buAutoNum type="arabicPeriod"/>
            </a:pPr>
            <a:r>
              <a:rPr lang="zh-CN" altLang="en-US" dirty="0" smtClean="0">
                <a:cs typeface="Times New Roman" pitchFamily="18" charset="0"/>
              </a:rPr>
              <a:t>任选</a:t>
            </a:r>
            <a:r>
              <a:rPr lang="en-US" altLang="zh-CN" dirty="0" smtClean="0">
                <a:cs typeface="Times New Roman" pitchFamily="18" charset="0"/>
              </a:rPr>
              <a:t>k, 1&lt;k&lt;n</a:t>
            </a:r>
          </a:p>
          <a:p>
            <a:pPr marL="914400" lvl="1" indent="-457200">
              <a:buFont typeface="+mj-lt"/>
              <a:buAutoNum type="arabicPeriod"/>
            </a:pPr>
            <a:r>
              <a:rPr lang="zh-CN" altLang="en-US" dirty="0" smtClean="0">
                <a:cs typeface="Times New Roman" pitchFamily="18" charset="0"/>
              </a:rPr>
              <a:t>计算</a:t>
            </a:r>
            <a:r>
              <a:rPr lang="en-US" altLang="zh-CN" dirty="0" err="1" smtClean="0">
                <a:cs typeface="Times New Roman" pitchFamily="18" charset="0"/>
              </a:rPr>
              <a:t>kG</a:t>
            </a:r>
            <a:r>
              <a:rPr lang="en-US" altLang="zh-CN" dirty="0" smtClean="0">
                <a:cs typeface="Times New Roman" pitchFamily="18" charset="0"/>
              </a:rPr>
              <a:t>=(x</a:t>
            </a:r>
            <a:r>
              <a:rPr lang="en-US" altLang="zh-CN" baseline="-25000" dirty="0" smtClean="0">
                <a:cs typeface="Times New Roman" pitchFamily="18" charset="0"/>
              </a:rPr>
              <a:t>1</a:t>
            </a:r>
            <a:r>
              <a:rPr lang="en-US" altLang="zh-CN" dirty="0" smtClean="0">
                <a:cs typeface="Times New Roman" pitchFamily="18" charset="0"/>
              </a:rPr>
              <a:t>,y</a:t>
            </a:r>
            <a:r>
              <a:rPr lang="en-US" altLang="zh-CN" baseline="-25000" dirty="0" smtClean="0">
                <a:cs typeface="Times New Roman" pitchFamily="18" charset="0"/>
              </a:rPr>
              <a:t>1</a:t>
            </a:r>
            <a:r>
              <a:rPr lang="en-US" altLang="zh-CN" dirty="0" smtClean="0">
                <a:cs typeface="Times New Roman" pitchFamily="18" charset="0"/>
              </a:rPr>
              <a:t>), r=x</a:t>
            </a:r>
            <a:r>
              <a:rPr lang="en-US" altLang="zh-CN" baseline="-25000" dirty="0" smtClean="0">
                <a:cs typeface="Times New Roman" pitchFamily="18" charset="0"/>
              </a:rPr>
              <a:t>1</a:t>
            </a:r>
            <a:r>
              <a:rPr lang="zh-CN" altLang="en-US" dirty="0" smtClean="0">
                <a:cs typeface="Times New Roman" pitchFamily="18" charset="0"/>
              </a:rPr>
              <a:t>，若</a:t>
            </a:r>
            <a:r>
              <a:rPr lang="en-US" altLang="zh-CN" dirty="0" smtClean="0">
                <a:cs typeface="Times New Roman" pitchFamily="18" charset="0"/>
              </a:rPr>
              <a:t>r=0</a:t>
            </a:r>
            <a:r>
              <a:rPr lang="zh-CN" altLang="en-US" dirty="0" smtClean="0">
                <a:cs typeface="Times New Roman" pitchFamily="18" charset="0"/>
              </a:rPr>
              <a:t>则返回第一步重选</a:t>
            </a:r>
            <a:r>
              <a:rPr lang="en-US" altLang="zh-CN" dirty="0" smtClean="0">
                <a:cs typeface="Times New Roman" pitchFamily="18" charset="0"/>
              </a:rPr>
              <a:t>k</a:t>
            </a:r>
          </a:p>
          <a:p>
            <a:pPr marL="914400" lvl="1" indent="-457200">
              <a:buFont typeface="+mj-lt"/>
              <a:buAutoNum type="arabicPeriod"/>
            </a:pPr>
            <a:r>
              <a:rPr lang="zh-CN" altLang="en-US" dirty="0" smtClean="0">
                <a:cs typeface="Times New Roman" pitchFamily="18" charset="0"/>
              </a:rPr>
              <a:t>计算</a:t>
            </a:r>
            <a:r>
              <a:rPr lang="en-US" altLang="zh-CN" dirty="0" smtClean="0">
                <a:cs typeface="Times New Roman" pitchFamily="18" charset="0"/>
              </a:rPr>
              <a:t>k</a:t>
            </a:r>
            <a:r>
              <a:rPr lang="en-US" altLang="zh-CN" baseline="30000" dirty="0" smtClean="0">
                <a:cs typeface="Times New Roman" pitchFamily="18" charset="0"/>
              </a:rPr>
              <a:t>-1</a:t>
            </a:r>
            <a:r>
              <a:rPr lang="en-US" altLang="zh-CN" dirty="0" smtClean="0">
                <a:cs typeface="Times New Roman" pitchFamily="18" charset="0"/>
              </a:rPr>
              <a:t> mod n</a:t>
            </a:r>
          </a:p>
          <a:p>
            <a:pPr marL="914400" lvl="1" indent="-457200">
              <a:buFont typeface="+mj-lt"/>
              <a:buAutoNum type="arabicPeriod"/>
            </a:pPr>
            <a:r>
              <a:rPr lang="zh-CN" altLang="en-US" dirty="0" smtClean="0">
                <a:cs typeface="Times New Roman" pitchFamily="18" charset="0"/>
              </a:rPr>
              <a:t>计算</a:t>
            </a:r>
            <a:r>
              <a:rPr lang="en-US" altLang="zh-CN" dirty="0" smtClean="0">
                <a:cs typeface="Times New Roman" pitchFamily="18" charset="0"/>
              </a:rPr>
              <a:t>s=k</a:t>
            </a:r>
            <a:r>
              <a:rPr lang="en-US" altLang="zh-CN" baseline="30000" dirty="0" smtClean="0">
                <a:cs typeface="Times New Roman" pitchFamily="18" charset="0"/>
              </a:rPr>
              <a:t>-1</a:t>
            </a:r>
            <a:r>
              <a:rPr lang="en-US" altLang="zh-CN" dirty="0" smtClean="0">
                <a:cs typeface="Times New Roman" pitchFamily="18" charset="0"/>
              </a:rPr>
              <a:t>(</a:t>
            </a:r>
            <a:r>
              <a:rPr lang="en-US" altLang="zh-CN" dirty="0" err="1" smtClean="0">
                <a:cs typeface="Times New Roman" pitchFamily="18" charset="0"/>
              </a:rPr>
              <a:t>m+dr</a:t>
            </a:r>
            <a:r>
              <a:rPr lang="en-US" altLang="zh-CN" dirty="0" smtClean="0">
                <a:cs typeface="Times New Roman" pitchFamily="18" charset="0"/>
              </a:rPr>
              <a:t>) mod n</a:t>
            </a:r>
          </a:p>
          <a:p>
            <a:pPr marL="914400" lvl="1" indent="-457200">
              <a:buFont typeface="+mj-lt"/>
              <a:buAutoNum type="arabicPeriod"/>
            </a:pPr>
            <a:r>
              <a:rPr lang="zh-CN" altLang="en-US" dirty="0" smtClean="0">
                <a:cs typeface="Times New Roman" pitchFamily="18" charset="0"/>
              </a:rPr>
              <a:t>若</a:t>
            </a:r>
            <a:r>
              <a:rPr lang="en-US" altLang="zh-CN" dirty="0" smtClean="0">
                <a:cs typeface="Times New Roman" pitchFamily="18" charset="0"/>
              </a:rPr>
              <a:t>s=0</a:t>
            </a:r>
            <a:r>
              <a:rPr lang="zh-CN" altLang="en-US" dirty="0" smtClean="0">
                <a:cs typeface="Times New Roman" pitchFamily="18" charset="0"/>
              </a:rPr>
              <a:t>，则返回第一步重选</a:t>
            </a:r>
            <a:r>
              <a:rPr lang="en-US" altLang="zh-CN" dirty="0" smtClean="0">
                <a:cs typeface="Times New Roman" pitchFamily="18" charset="0"/>
              </a:rPr>
              <a:t>k</a:t>
            </a:r>
          </a:p>
          <a:p>
            <a:pPr marL="914400" lvl="1" indent="-457200">
              <a:buFont typeface="+mj-lt"/>
              <a:buAutoNum type="arabicPeriod"/>
            </a:pPr>
            <a:r>
              <a:rPr lang="zh-CN" altLang="en-US" dirty="0" smtClean="0">
                <a:cs typeface="Times New Roman" pitchFamily="18" charset="0"/>
              </a:rPr>
              <a:t>则</a:t>
            </a:r>
            <a:r>
              <a:rPr lang="en-US" altLang="zh-CN" dirty="0" smtClean="0">
                <a:cs typeface="Times New Roman" pitchFamily="18" charset="0"/>
              </a:rPr>
              <a:t>m</a:t>
            </a:r>
            <a:r>
              <a:rPr lang="zh-CN" altLang="en-US" dirty="0" smtClean="0">
                <a:cs typeface="Times New Roman" pitchFamily="18" charset="0"/>
              </a:rPr>
              <a:t>的签名为</a:t>
            </a:r>
            <a:r>
              <a:rPr lang="en-US" altLang="zh-CN" dirty="0" smtClean="0">
                <a:cs typeface="Times New Roman" pitchFamily="18" charset="0"/>
              </a:rPr>
              <a:t>(</a:t>
            </a:r>
            <a:r>
              <a:rPr lang="en-US" altLang="zh-CN" dirty="0" err="1" smtClean="0">
                <a:cs typeface="Times New Roman" pitchFamily="18" charset="0"/>
              </a:rPr>
              <a:t>r,s</a:t>
            </a:r>
            <a:r>
              <a:rPr lang="en-US" altLang="zh-CN" dirty="0" smtClean="0">
                <a:cs typeface="Times New Roman" pitchFamily="18" charset="0"/>
              </a:rPr>
              <a:t>)</a:t>
            </a:r>
          </a:p>
          <a:p>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129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909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cs typeface="Times New Roman" pitchFamily="18" charset="0"/>
              </a:rPr>
              <a:t>身份认证协议的设计</a:t>
            </a:r>
            <a:r>
              <a:rPr lang="zh-CN" altLang="en-US" dirty="0" smtClean="0">
                <a:cs typeface="Times New Roman" pitchFamily="18" charset="0"/>
              </a:rPr>
              <a:t>目标：</a:t>
            </a:r>
            <a:endParaRPr lang="en-US" altLang="zh-CN" dirty="0" smtClean="0">
              <a:cs typeface="Times New Roman" pitchFamily="18" charset="0"/>
            </a:endParaRPr>
          </a:p>
          <a:p>
            <a:pPr marL="914400" lvl="1" indent="-457200">
              <a:buFont typeface="+mj-lt"/>
              <a:buAutoNum type="arabicPeriod"/>
            </a:pPr>
            <a:r>
              <a:rPr lang="en-US" altLang="zh-CN" dirty="0">
                <a:cs typeface="Times New Roman" pitchFamily="18" charset="0"/>
              </a:rPr>
              <a:t>A</a:t>
            </a:r>
            <a:r>
              <a:rPr lang="zh-CN" altLang="en-US" dirty="0">
                <a:cs typeface="Times New Roman" pitchFamily="18" charset="0"/>
              </a:rPr>
              <a:t>可以成功地向</a:t>
            </a:r>
            <a:r>
              <a:rPr lang="en-US" altLang="zh-CN" dirty="0">
                <a:cs typeface="Times New Roman" pitchFamily="18" charset="0"/>
              </a:rPr>
              <a:t>B</a:t>
            </a:r>
            <a:r>
              <a:rPr lang="zh-CN" altLang="en-US" dirty="0">
                <a:cs typeface="Times New Roman" pitchFamily="18" charset="0"/>
              </a:rPr>
              <a:t>认证他自己，即</a:t>
            </a:r>
            <a:r>
              <a:rPr lang="en-US" altLang="zh-CN" dirty="0">
                <a:cs typeface="Times New Roman" pitchFamily="18" charset="0"/>
              </a:rPr>
              <a:t>B</a:t>
            </a:r>
            <a:r>
              <a:rPr lang="zh-CN" altLang="en-US" dirty="0">
                <a:cs typeface="Times New Roman" pitchFamily="18" charset="0"/>
              </a:rPr>
              <a:t>完成协议接受</a:t>
            </a:r>
            <a:r>
              <a:rPr lang="en-US" altLang="zh-CN" dirty="0">
                <a:cs typeface="Times New Roman" pitchFamily="18" charset="0"/>
              </a:rPr>
              <a:t>A</a:t>
            </a:r>
            <a:r>
              <a:rPr lang="zh-CN" altLang="en-US" dirty="0">
                <a:cs typeface="Times New Roman" pitchFamily="18" charset="0"/>
              </a:rPr>
              <a:t>的身份；</a:t>
            </a:r>
            <a:endParaRPr lang="en-US" altLang="zh-CN" dirty="0">
              <a:cs typeface="Times New Roman" pitchFamily="18" charset="0"/>
            </a:endParaRPr>
          </a:p>
          <a:p>
            <a:pPr marL="914400" lvl="1" indent="-457200">
              <a:buFont typeface="+mj-lt"/>
              <a:buAutoNum type="arabicPeriod"/>
            </a:pPr>
            <a:r>
              <a:rPr lang="zh-CN" altLang="en-US" dirty="0">
                <a:cs typeface="Times New Roman" pitchFamily="18" charset="0"/>
              </a:rPr>
              <a:t>（不可传递性）</a:t>
            </a:r>
            <a:r>
              <a:rPr lang="en-US" altLang="zh-CN" dirty="0">
                <a:cs typeface="Times New Roman" pitchFamily="18" charset="0"/>
              </a:rPr>
              <a:t>B</a:t>
            </a:r>
            <a:r>
              <a:rPr lang="zh-CN" altLang="en-US" dirty="0">
                <a:cs typeface="Times New Roman" pitchFamily="18" charset="0"/>
              </a:rPr>
              <a:t>不能利用和</a:t>
            </a:r>
            <a:r>
              <a:rPr lang="en-US" altLang="zh-CN" dirty="0">
                <a:cs typeface="Times New Roman" pitchFamily="18" charset="0"/>
              </a:rPr>
              <a:t>A</a:t>
            </a:r>
            <a:r>
              <a:rPr lang="zh-CN" altLang="en-US" dirty="0">
                <a:cs typeface="Times New Roman" pitchFamily="18" charset="0"/>
              </a:rPr>
              <a:t>身份认证过程的数据来成功地向第三方</a:t>
            </a:r>
            <a:r>
              <a:rPr lang="en-US" altLang="zh-CN" dirty="0">
                <a:cs typeface="Times New Roman" pitchFamily="18" charset="0"/>
              </a:rPr>
              <a:t>C</a:t>
            </a:r>
            <a:r>
              <a:rPr lang="zh-CN" altLang="en-US" dirty="0">
                <a:cs typeface="Times New Roman" pitchFamily="18" charset="0"/>
              </a:rPr>
              <a:t>假冒</a:t>
            </a:r>
            <a:r>
              <a:rPr lang="en-US" altLang="zh-CN" dirty="0">
                <a:cs typeface="Times New Roman" pitchFamily="18" charset="0"/>
              </a:rPr>
              <a:t>A</a:t>
            </a:r>
            <a:r>
              <a:rPr lang="zh-CN" altLang="en-US" dirty="0">
                <a:cs typeface="Times New Roman" pitchFamily="18" charset="0"/>
              </a:rPr>
              <a:t>；</a:t>
            </a:r>
            <a:endParaRPr lang="en-US" altLang="zh-CN" dirty="0">
              <a:cs typeface="Times New Roman" pitchFamily="18" charset="0"/>
            </a:endParaRPr>
          </a:p>
          <a:p>
            <a:pPr marL="914400" lvl="1" indent="-457200">
              <a:buFont typeface="+mj-lt"/>
              <a:buAutoNum type="arabicPeriod"/>
            </a:pPr>
            <a:r>
              <a:rPr lang="zh-CN" altLang="en-US" dirty="0">
                <a:cs typeface="Times New Roman" pitchFamily="18" charset="0"/>
              </a:rPr>
              <a:t>（不可假冒）任何不同于</a:t>
            </a:r>
            <a:r>
              <a:rPr lang="en-US" altLang="zh-CN" dirty="0">
                <a:cs typeface="Times New Roman" pitchFamily="18" charset="0"/>
              </a:rPr>
              <a:t>A</a:t>
            </a:r>
            <a:r>
              <a:rPr lang="zh-CN" altLang="en-US" dirty="0">
                <a:cs typeface="Times New Roman" pitchFamily="18" charset="0"/>
              </a:rPr>
              <a:t>的实体</a:t>
            </a:r>
            <a:r>
              <a:rPr lang="en-US" altLang="zh-CN" dirty="0">
                <a:cs typeface="Times New Roman" pitchFamily="18" charset="0"/>
              </a:rPr>
              <a:t>C</a:t>
            </a:r>
            <a:r>
              <a:rPr lang="zh-CN" altLang="en-US" dirty="0">
                <a:cs typeface="Times New Roman" pitchFamily="18" charset="0"/>
              </a:rPr>
              <a:t>，假冒</a:t>
            </a:r>
            <a:r>
              <a:rPr lang="en-US" altLang="zh-CN" dirty="0">
                <a:cs typeface="Times New Roman" pitchFamily="18" charset="0"/>
              </a:rPr>
              <a:t>A</a:t>
            </a:r>
            <a:r>
              <a:rPr lang="zh-CN" altLang="en-US" dirty="0">
                <a:cs typeface="Times New Roman" pitchFamily="18" charset="0"/>
              </a:rPr>
              <a:t>执行协议，使得</a:t>
            </a:r>
            <a:r>
              <a:rPr lang="en-US" altLang="zh-CN" dirty="0">
                <a:cs typeface="Times New Roman" pitchFamily="18" charset="0"/>
              </a:rPr>
              <a:t>B</a:t>
            </a:r>
            <a:r>
              <a:rPr lang="zh-CN" altLang="en-US" dirty="0">
                <a:cs typeface="Times New Roman" pitchFamily="18" charset="0"/>
              </a:rPr>
              <a:t>完成协议并接受</a:t>
            </a:r>
            <a:r>
              <a:rPr lang="en-US" altLang="zh-CN" dirty="0">
                <a:cs typeface="Times New Roman" pitchFamily="18" charset="0"/>
              </a:rPr>
              <a:t>A</a:t>
            </a:r>
            <a:r>
              <a:rPr lang="zh-CN" altLang="en-US" dirty="0">
                <a:cs typeface="Times New Roman" pitchFamily="18" charset="0"/>
              </a:rPr>
              <a:t>的身份的概率可忽略不计；</a:t>
            </a:r>
            <a:endParaRPr lang="en-US" altLang="zh-CN" dirty="0">
              <a:cs typeface="Times New Roman" pitchFamily="18" charset="0"/>
            </a:endParaRPr>
          </a:p>
          <a:p>
            <a:pPr marL="914400" lvl="1" indent="-457200">
              <a:buFont typeface="+mj-lt"/>
              <a:buAutoNum type="arabicPeriod"/>
            </a:pPr>
            <a:r>
              <a:rPr lang="zh-CN" altLang="en-US" dirty="0">
                <a:cs typeface="Times New Roman" pitchFamily="18" charset="0"/>
              </a:rPr>
              <a:t>上述</a:t>
            </a:r>
            <a:r>
              <a:rPr lang="en-US" altLang="zh-CN" dirty="0">
                <a:cs typeface="Times New Roman" pitchFamily="18" charset="0"/>
              </a:rPr>
              <a:t>3</a:t>
            </a:r>
            <a:r>
              <a:rPr lang="zh-CN" altLang="en-US" dirty="0">
                <a:cs typeface="Times New Roman" pitchFamily="18" charset="0"/>
              </a:rPr>
              <a:t>点恒为真，即使</a:t>
            </a:r>
            <a:endParaRPr lang="en-US" altLang="zh-CN" dirty="0">
              <a:cs typeface="Times New Roman" pitchFamily="18" charset="0"/>
            </a:endParaRPr>
          </a:p>
          <a:p>
            <a:pPr lvl="2"/>
            <a:r>
              <a:rPr lang="zh-CN" altLang="en-US" dirty="0">
                <a:cs typeface="Times New Roman" pitchFamily="18" charset="0"/>
              </a:rPr>
              <a:t>敌手</a:t>
            </a:r>
            <a:r>
              <a:rPr lang="en-US" altLang="zh-CN" dirty="0">
                <a:cs typeface="Times New Roman" pitchFamily="18" charset="0"/>
              </a:rPr>
              <a:t>C</a:t>
            </a:r>
            <a:r>
              <a:rPr lang="zh-CN" altLang="en-US" dirty="0">
                <a:cs typeface="Times New Roman" pitchFamily="18" charset="0"/>
              </a:rPr>
              <a:t>观察到大量</a:t>
            </a:r>
            <a:r>
              <a:rPr lang="en-US" altLang="zh-CN" dirty="0">
                <a:cs typeface="Times New Roman" pitchFamily="18" charset="0"/>
              </a:rPr>
              <a:t>A</a:t>
            </a:r>
            <a:r>
              <a:rPr lang="zh-CN" altLang="en-US" dirty="0">
                <a:cs typeface="Times New Roman" pitchFamily="18" charset="0"/>
              </a:rPr>
              <a:t>和</a:t>
            </a:r>
            <a:r>
              <a:rPr lang="en-US" altLang="zh-CN" dirty="0">
                <a:cs typeface="Times New Roman" pitchFamily="18" charset="0"/>
              </a:rPr>
              <a:t>B</a:t>
            </a:r>
            <a:r>
              <a:rPr lang="zh-CN" altLang="en-US" dirty="0">
                <a:cs typeface="Times New Roman" pitchFamily="18" charset="0"/>
              </a:rPr>
              <a:t>之间的认证</a:t>
            </a:r>
            <a:endParaRPr lang="en-US" altLang="zh-CN" dirty="0">
              <a:cs typeface="Times New Roman" pitchFamily="18" charset="0"/>
            </a:endParaRPr>
          </a:p>
          <a:p>
            <a:pPr lvl="2"/>
            <a:r>
              <a:rPr lang="zh-CN" altLang="en-US" dirty="0">
                <a:cs typeface="Times New Roman" pitchFamily="18" charset="0"/>
              </a:rPr>
              <a:t>敌手</a:t>
            </a:r>
            <a:r>
              <a:rPr lang="en-US" altLang="zh-CN" dirty="0">
                <a:cs typeface="Times New Roman" pitchFamily="18" charset="0"/>
              </a:rPr>
              <a:t>C</a:t>
            </a:r>
            <a:r>
              <a:rPr lang="zh-CN" altLang="en-US" dirty="0">
                <a:cs typeface="Times New Roman" pitchFamily="18" charset="0"/>
              </a:rPr>
              <a:t>参与了</a:t>
            </a:r>
            <a:r>
              <a:rPr lang="en-US" altLang="zh-CN" dirty="0">
                <a:cs typeface="Times New Roman" pitchFamily="18" charset="0"/>
              </a:rPr>
              <a:t>A</a:t>
            </a:r>
            <a:r>
              <a:rPr lang="zh-CN" altLang="en-US" dirty="0">
                <a:cs typeface="Times New Roman" pitchFamily="18" charset="0"/>
              </a:rPr>
              <a:t>和</a:t>
            </a:r>
            <a:r>
              <a:rPr lang="en-US" altLang="zh-CN" dirty="0">
                <a:cs typeface="Times New Roman" pitchFamily="18" charset="0"/>
              </a:rPr>
              <a:t>B</a:t>
            </a:r>
            <a:r>
              <a:rPr lang="zh-CN" altLang="en-US" dirty="0">
                <a:cs typeface="Times New Roman" pitchFamily="18" charset="0"/>
              </a:rPr>
              <a:t>中一方或双方的身份认证协议的执行</a:t>
            </a:r>
            <a:endParaRPr lang="en-US" altLang="zh-CN" dirty="0">
              <a:cs typeface="Times New Roman" pitchFamily="18" charset="0"/>
            </a:endParaRPr>
          </a:p>
          <a:p>
            <a:pPr lvl="2"/>
            <a:r>
              <a:rPr lang="zh-CN" altLang="en-US" dirty="0">
                <a:cs typeface="Times New Roman" pitchFamily="18" charset="0"/>
              </a:rPr>
              <a:t>敌手</a:t>
            </a:r>
            <a:r>
              <a:rPr lang="en-US" altLang="zh-CN" dirty="0">
                <a:cs typeface="Times New Roman" pitchFamily="18" charset="0"/>
              </a:rPr>
              <a:t>C</a:t>
            </a:r>
            <a:r>
              <a:rPr lang="zh-CN" altLang="en-US" dirty="0">
                <a:cs typeface="Times New Roman" pitchFamily="18" charset="0"/>
              </a:rPr>
              <a:t>可以发起并行攻击，同时运行多个实例</a:t>
            </a:r>
            <a:endParaRPr lang="en-US" altLang="zh-CN" dirty="0">
              <a:cs typeface="Times New Roman" pitchFamily="18" charset="0"/>
            </a:endParaRPr>
          </a:p>
          <a:p>
            <a:endParaRPr lang="zh-CN" altLang="en-US" sz="32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13</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27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cs typeface="Times New Roman" pitchFamily="18" charset="0"/>
              </a:rPr>
              <a:t>验证：</a:t>
            </a:r>
            <a:endParaRPr lang="en-US" altLang="zh-CN" dirty="0" smtClean="0">
              <a:cs typeface="Times New Roman" pitchFamily="18" charset="0"/>
            </a:endParaRPr>
          </a:p>
          <a:p>
            <a:pPr marL="914400" lvl="1" indent="-457200">
              <a:buFont typeface="+mj-lt"/>
              <a:buAutoNum type="arabicPeriod"/>
            </a:pPr>
            <a:r>
              <a:rPr lang="zh-CN" altLang="en-US" dirty="0" smtClean="0">
                <a:cs typeface="Times New Roman" pitchFamily="18" charset="0"/>
              </a:rPr>
              <a:t>检查是否</a:t>
            </a:r>
            <a:r>
              <a:rPr lang="en-US" altLang="zh-CN" dirty="0" smtClean="0">
                <a:cs typeface="Times New Roman" pitchFamily="18" charset="0"/>
              </a:rPr>
              <a:t>0&lt;</a:t>
            </a:r>
            <a:r>
              <a:rPr lang="en-US" altLang="zh-CN" dirty="0" err="1" smtClean="0">
                <a:cs typeface="Times New Roman" pitchFamily="18" charset="0"/>
              </a:rPr>
              <a:t>r,s</a:t>
            </a:r>
            <a:r>
              <a:rPr lang="en-US" altLang="zh-CN" dirty="0" smtClean="0">
                <a:cs typeface="Times New Roman" pitchFamily="18" charset="0"/>
              </a:rPr>
              <a:t>&lt;n</a:t>
            </a:r>
          </a:p>
          <a:p>
            <a:pPr marL="914400" lvl="1" indent="-457200">
              <a:buFont typeface="+mj-lt"/>
              <a:buAutoNum type="arabicPeriod"/>
            </a:pPr>
            <a:r>
              <a:rPr lang="zh-CN" altLang="en-US" dirty="0" smtClean="0">
                <a:cs typeface="Times New Roman" pitchFamily="18" charset="0"/>
              </a:rPr>
              <a:t>计算</a:t>
            </a:r>
            <a:r>
              <a:rPr lang="en-US" altLang="zh-CN" dirty="0" smtClean="0">
                <a:cs typeface="Times New Roman" pitchFamily="18" charset="0"/>
              </a:rPr>
              <a:t>w=s</a:t>
            </a:r>
            <a:r>
              <a:rPr lang="en-US" altLang="zh-CN" baseline="30000" dirty="0" smtClean="0">
                <a:cs typeface="Times New Roman" pitchFamily="18" charset="0"/>
              </a:rPr>
              <a:t>-1</a:t>
            </a:r>
            <a:r>
              <a:rPr lang="en-US" altLang="zh-CN" dirty="0" smtClean="0">
                <a:cs typeface="Times New Roman" pitchFamily="18" charset="0"/>
              </a:rPr>
              <a:t> mod n</a:t>
            </a:r>
          </a:p>
          <a:p>
            <a:pPr marL="914400" lvl="1" indent="-457200">
              <a:buFont typeface="+mj-lt"/>
              <a:buAutoNum type="arabicPeriod"/>
            </a:pPr>
            <a:r>
              <a:rPr lang="zh-CN" altLang="en-US" dirty="0" smtClean="0">
                <a:cs typeface="Times New Roman" pitchFamily="18" charset="0"/>
              </a:rPr>
              <a:t>计算</a:t>
            </a:r>
            <a:r>
              <a:rPr lang="en-US" altLang="zh-CN" dirty="0" smtClean="0">
                <a:cs typeface="Times New Roman" pitchFamily="18" charset="0"/>
              </a:rPr>
              <a:t>t</a:t>
            </a:r>
            <a:r>
              <a:rPr lang="en-US" altLang="zh-CN" baseline="-25000" dirty="0" smtClean="0">
                <a:cs typeface="Times New Roman" pitchFamily="18" charset="0"/>
              </a:rPr>
              <a:t>1</a:t>
            </a:r>
            <a:r>
              <a:rPr lang="en-US" altLang="zh-CN" dirty="0" smtClean="0">
                <a:cs typeface="Times New Roman" pitchFamily="18" charset="0"/>
              </a:rPr>
              <a:t>=mw mod n, t</a:t>
            </a:r>
            <a:r>
              <a:rPr lang="en-US" altLang="zh-CN" baseline="-25000" dirty="0" smtClean="0">
                <a:cs typeface="Times New Roman" pitchFamily="18" charset="0"/>
              </a:rPr>
              <a:t>2</a:t>
            </a:r>
            <a:r>
              <a:rPr lang="en-US" altLang="zh-CN" dirty="0" smtClean="0">
                <a:cs typeface="Times New Roman" pitchFamily="18" charset="0"/>
              </a:rPr>
              <a:t>=</a:t>
            </a:r>
            <a:r>
              <a:rPr lang="en-US" altLang="zh-CN" dirty="0" err="1" smtClean="0">
                <a:cs typeface="Times New Roman" pitchFamily="18" charset="0"/>
              </a:rPr>
              <a:t>rw</a:t>
            </a:r>
            <a:r>
              <a:rPr lang="en-US" altLang="zh-CN" dirty="0" smtClean="0">
                <a:cs typeface="Times New Roman" pitchFamily="18" charset="0"/>
              </a:rPr>
              <a:t> mod n</a:t>
            </a:r>
          </a:p>
          <a:p>
            <a:pPr marL="914400" lvl="1" indent="-457200">
              <a:buFont typeface="+mj-lt"/>
              <a:buAutoNum type="arabicPeriod"/>
            </a:pPr>
            <a:r>
              <a:rPr lang="zh-CN" altLang="en-US" dirty="0" smtClean="0">
                <a:cs typeface="Times New Roman" pitchFamily="18" charset="0"/>
              </a:rPr>
              <a:t>计算</a:t>
            </a:r>
            <a:r>
              <a:rPr lang="en-US" altLang="zh-CN" dirty="0" smtClean="0">
                <a:cs typeface="Times New Roman" pitchFamily="18" charset="0"/>
              </a:rPr>
              <a:t>t</a:t>
            </a:r>
            <a:r>
              <a:rPr lang="en-US" altLang="zh-CN" baseline="-25000" dirty="0" smtClean="0">
                <a:cs typeface="Times New Roman" pitchFamily="18" charset="0"/>
              </a:rPr>
              <a:t>1</a:t>
            </a:r>
            <a:r>
              <a:rPr lang="en-US" altLang="zh-CN" dirty="0" smtClean="0">
                <a:cs typeface="Times New Roman" pitchFamily="18" charset="0"/>
              </a:rPr>
              <a:t>G+t</a:t>
            </a:r>
            <a:r>
              <a:rPr lang="en-US" altLang="zh-CN" baseline="-25000" dirty="0" smtClean="0">
                <a:cs typeface="Times New Roman" pitchFamily="18" charset="0"/>
              </a:rPr>
              <a:t>2</a:t>
            </a:r>
            <a:r>
              <a:rPr lang="en-US" altLang="zh-CN" dirty="0" smtClean="0">
                <a:cs typeface="Times New Roman" pitchFamily="18" charset="0"/>
              </a:rPr>
              <a:t>Q=(x</a:t>
            </a:r>
            <a:r>
              <a:rPr lang="en-US" altLang="zh-CN" baseline="-25000" dirty="0" smtClean="0">
                <a:cs typeface="Times New Roman" pitchFamily="18" charset="0"/>
              </a:rPr>
              <a:t>0</a:t>
            </a:r>
            <a:r>
              <a:rPr lang="en-US" altLang="zh-CN" dirty="0" smtClean="0">
                <a:cs typeface="Times New Roman" pitchFamily="18" charset="0"/>
              </a:rPr>
              <a:t>,y</a:t>
            </a:r>
            <a:r>
              <a:rPr lang="en-US" altLang="zh-CN" baseline="-25000" dirty="0" smtClean="0">
                <a:cs typeface="Times New Roman" pitchFamily="18" charset="0"/>
              </a:rPr>
              <a:t>0</a:t>
            </a:r>
            <a:r>
              <a:rPr lang="en-US" altLang="zh-CN" dirty="0" smtClean="0">
                <a:cs typeface="Times New Roman" pitchFamily="18" charset="0"/>
              </a:rPr>
              <a:t>), v=x</a:t>
            </a:r>
            <a:r>
              <a:rPr lang="en-US" altLang="zh-CN" baseline="-25000" dirty="0" smtClean="0">
                <a:cs typeface="Times New Roman" pitchFamily="18" charset="0"/>
              </a:rPr>
              <a:t>0</a:t>
            </a:r>
            <a:r>
              <a:rPr lang="en-US" altLang="zh-CN" dirty="0" smtClean="0">
                <a:cs typeface="Times New Roman" pitchFamily="18" charset="0"/>
              </a:rPr>
              <a:t> mod n</a:t>
            </a:r>
          </a:p>
          <a:p>
            <a:pPr marL="914400" lvl="1" indent="-457200">
              <a:buFont typeface="+mj-lt"/>
              <a:buAutoNum type="arabicPeriod"/>
            </a:pPr>
            <a:r>
              <a:rPr lang="zh-CN" altLang="en-US" dirty="0" smtClean="0">
                <a:cs typeface="Times New Roman" pitchFamily="18" charset="0"/>
              </a:rPr>
              <a:t>若</a:t>
            </a:r>
            <a:r>
              <a:rPr lang="en-US" altLang="zh-CN" dirty="0" smtClean="0">
                <a:cs typeface="Times New Roman" pitchFamily="18" charset="0"/>
              </a:rPr>
              <a:t>v=r</a:t>
            </a:r>
            <a:r>
              <a:rPr lang="zh-CN" altLang="en-US" dirty="0" smtClean="0">
                <a:cs typeface="Times New Roman" pitchFamily="18" charset="0"/>
              </a:rPr>
              <a:t>，则签名被认可</a:t>
            </a:r>
            <a:endParaRPr lang="en-US" altLang="zh-CN" dirty="0" smtClean="0">
              <a:cs typeface="Times New Roman" pitchFamily="18" charset="0"/>
            </a:endParaRPr>
          </a:p>
          <a:p>
            <a:pPr lvl="1"/>
            <a:endParaRPr lang="en-US" altLang="zh-CN" dirty="0" smtClean="0"/>
          </a:p>
          <a:p>
            <a:r>
              <a:rPr lang="zh-CN" altLang="en-US" dirty="0" smtClean="0"/>
              <a:t>证明：</a:t>
            </a:r>
            <a:endParaRPr lang="en-US" altLang="zh-CN" dirty="0" smtClean="0"/>
          </a:p>
          <a:p>
            <a:pPr lvl="1"/>
            <a:r>
              <a:rPr lang="en-US" altLang="zh-CN" dirty="0" smtClean="0">
                <a:cs typeface="Times New Roman" pitchFamily="18" charset="0"/>
              </a:rPr>
              <a:t>t</a:t>
            </a:r>
            <a:r>
              <a:rPr lang="en-US" altLang="zh-CN" baseline="-25000" dirty="0" smtClean="0">
                <a:cs typeface="Times New Roman" pitchFamily="18" charset="0"/>
              </a:rPr>
              <a:t>1</a:t>
            </a:r>
            <a:r>
              <a:rPr lang="en-US" altLang="zh-CN" dirty="0" smtClean="0">
                <a:cs typeface="Times New Roman" pitchFamily="18" charset="0"/>
              </a:rPr>
              <a:t>G+t</a:t>
            </a:r>
            <a:r>
              <a:rPr lang="en-US" altLang="zh-CN" baseline="-25000" dirty="0" smtClean="0">
                <a:cs typeface="Times New Roman" pitchFamily="18" charset="0"/>
              </a:rPr>
              <a:t>2</a:t>
            </a:r>
            <a:r>
              <a:rPr lang="en-US" altLang="zh-CN" dirty="0" smtClean="0">
                <a:cs typeface="Times New Roman" pitchFamily="18" charset="0"/>
              </a:rPr>
              <a:t>Q =</a:t>
            </a:r>
            <a:r>
              <a:rPr lang="en-US" altLang="zh-CN" dirty="0" err="1" smtClean="0">
                <a:cs typeface="Times New Roman" pitchFamily="18" charset="0"/>
              </a:rPr>
              <a:t>mwG+rwQ</a:t>
            </a:r>
            <a:r>
              <a:rPr lang="en-US" altLang="zh-CN" dirty="0" smtClean="0">
                <a:cs typeface="Times New Roman" pitchFamily="18" charset="0"/>
              </a:rPr>
              <a:t> =w(</a:t>
            </a:r>
            <a:r>
              <a:rPr lang="en-US" altLang="zh-CN" dirty="0" err="1" smtClean="0">
                <a:cs typeface="Times New Roman" pitchFamily="18" charset="0"/>
              </a:rPr>
              <a:t>mG+rQ</a:t>
            </a:r>
            <a:r>
              <a:rPr lang="en-US" altLang="zh-CN" dirty="0" smtClean="0">
                <a:cs typeface="Times New Roman" pitchFamily="18" charset="0"/>
              </a:rPr>
              <a:t>) =s</a:t>
            </a:r>
            <a:r>
              <a:rPr lang="en-US" altLang="zh-CN" baseline="30000" dirty="0" smtClean="0">
                <a:cs typeface="Times New Roman" pitchFamily="18" charset="0"/>
              </a:rPr>
              <a:t>-1</a:t>
            </a:r>
            <a:r>
              <a:rPr lang="en-US" altLang="zh-CN" dirty="0" smtClean="0">
                <a:cs typeface="Times New Roman" pitchFamily="18" charset="0"/>
              </a:rPr>
              <a:t>(</a:t>
            </a:r>
            <a:r>
              <a:rPr lang="en-US" altLang="zh-CN" dirty="0" err="1" smtClean="0">
                <a:cs typeface="Times New Roman" pitchFamily="18" charset="0"/>
              </a:rPr>
              <a:t>mG+drG</a:t>
            </a:r>
            <a:r>
              <a:rPr lang="en-US" altLang="zh-CN" dirty="0" smtClean="0">
                <a:cs typeface="Times New Roman" pitchFamily="18" charset="0"/>
              </a:rPr>
              <a:t>)</a:t>
            </a:r>
            <a:br>
              <a:rPr lang="en-US" altLang="zh-CN" dirty="0" smtClean="0">
                <a:cs typeface="Times New Roman" pitchFamily="18" charset="0"/>
              </a:rPr>
            </a:br>
            <a:r>
              <a:rPr lang="en-US" altLang="zh-CN" dirty="0" smtClean="0">
                <a:cs typeface="Times New Roman" pitchFamily="18" charset="0"/>
              </a:rPr>
              <a:t>=s</a:t>
            </a:r>
            <a:r>
              <a:rPr lang="en-US" altLang="zh-CN" baseline="30000" dirty="0" smtClean="0">
                <a:cs typeface="Times New Roman" pitchFamily="18" charset="0"/>
              </a:rPr>
              <a:t>-1</a:t>
            </a:r>
            <a:r>
              <a:rPr lang="en-US" altLang="zh-CN" dirty="0" smtClean="0">
                <a:cs typeface="Times New Roman" pitchFamily="18" charset="0"/>
              </a:rPr>
              <a:t>(</a:t>
            </a:r>
            <a:r>
              <a:rPr lang="en-US" altLang="zh-CN" dirty="0" err="1" smtClean="0">
                <a:cs typeface="Times New Roman" pitchFamily="18" charset="0"/>
              </a:rPr>
              <a:t>m+dr</a:t>
            </a:r>
            <a:r>
              <a:rPr lang="en-US" altLang="zh-CN" dirty="0" smtClean="0">
                <a:cs typeface="Times New Roman" pitchFamily="18" charset="0"/>
              </a:rPr>
              <a:t>)G =[k</a:t>
            </a:r>
            <a:r>
              <a:rPr lang="en-US" altLang="zh-CN" baseline="30000" dirty="0" smtClean="0">
                <a:cs typeface="Times New Roman" pitchFamily="18" charset="0"/>
              </a:rPr>
              <a:t>-1</a:t>
            </a:r>
            <a:r>
              <a:rPr lang="en-US" altLang="zh-CN" dirty="0" smtClean="0">
                <a:cs typeface="Times New Roman" pitchFamily="18" charset="0"/>
              </a:rPr>
              <a:t>(</a:t>
            </a:r>
            <a:r>
              <a:rPr lang="en-US" altLang="zh-CN" dirty="0" err="1" smtClean="0">
                <a:cs typeface="Times New Roman" pitchFamily="18" charset="0"/>
              </a:rPr>
              <a:t>m+dr</a:t>
            </a:r>
            <a:r>
              <a:rPr lang="en-US" altLang="zh-CN" dirty="0" smtClean="0">
                <a:cs typeface="Times New Roman" pitchFamily="18" charset="0"/>
              </a:rPr>
              <a:t>)]</a:t>
            </a:r>
            <a:r>
              <a:rPr lang="en-US" altLang="zh-CN" baseline="30000" dirty="0" smtClean="0">
                <a:cs typeface="Times New Roman" pitchFamily="18" charset="0"/>
              </a:rPr>
              <a:t>-1</a:t>
            </a:r>
            <a:r>
              <a:rPr lang="en-US" altLang="zh-CN" dirty="0" smtClean="0">
                <a:cs typeface="Times New Roman" pitchFamily="18" charset="0"/>
              </a:rPr>
              <a:t>(</a:t>
            </a:r>
            <a:r>
              <a:rPr lang="en-US" altLang="zh-CN" dirty="0" err="1" smtClean="0">
                <a:cs typeface="Times New Roman" pitchFamily="18" charset="0"/>
              </a:rPr>
              <a:t>m+dr</a:t>
            </a:r>
            <a:r>
              <a:rPr lang="en-US" altLang="zh-CN" dirty="0" smtClean="0">
                <a:cs typeface="Times New Roman" pitchFamily="18" charset="0"/>
              </a:rPr>
              <a:t>)G =</a:t>
            </a:r>
            <a:r>
              <a:rPr lang="en-US" altLang="zh-CN" dirty="0" err="1" smtClean="0">
                <a:cs typeface="Times New Roman" pitchFamily="18" charset="0"/>
              </a:rPr>
              <a:t>kG</a:t>
            </a:r>
            <a:endParaRPr lang="en-US" altLang="zh-CN" dirty="0" smtClean="0">
              <a:cs typeface="Times New Roman" pitchFamily="18" charset="0"/>
            </a:endParaRPr>
          </a:p>
          <a:p>
            <a:pPr lvl="1"/>
            <a:r>
              <a:rPr lang="zh-CN" altLang="en-US" dirty="0" smtClean="0">
                <a:cs typeface="Times New Roman" pitchFamily="18" charset="0"/>
              </a:rPr>
              <a:t>因此</a:t>
            </a:r>
            <a:r>
              <a:rPr lang="en-US" altLang="zh-CN" dirty="0" smtClean="0">
                <a:cs typeface="Times New Roman" pitchFamily="18" charset="0"/>
              </a:rPr>
              <a:t>x</a:t>
            </a:r>
            <a:r>
              <a:rPr lang="zh-CN" altLang="en-US" dirty="0" smtClean="0">
                <a:cs typeface="Times New Roman" pitchFamily="18" charset="0"/>
              </a:rPr>
              <a:t>坐标相等</a:t>
            </a:r>
            <a:endParaRPr lang="en-US" altLang="zh-CN" dirty="0" smtClean="0">
              <a:cs typeface="Times New Roman" pitchFamily="18" charset="0"/>
            </a:endParaRP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130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34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四、数字签名标准</a:t>
            </a:r>
            <a:r>
              <a:rPr lang="en-US" altLang="zh-CN" dirty="0" smtClean="0"/>
              <a:t>DSS</a:t>
            </a:r>
            <a:endParaRPr lang="zh-CN" altLang="en-US" dirty="0"/>
          </a:p>
        </p:txBody>
      </p:sp>
      <p:sp>
        <p:nvSpPr>
          <p:cNvPr id="7" name="内容占位符 6"/>
          <p:cNvSpPr>
            <a:spLocks noGrp="1"/>
          </p:cNvSpPr>
          <p:nvPr>
            <p:ph idx="1"/>
          </p:nvPr>
        </p:nvSpPr>
        <p:spPr/>
        <p:txBody>
          <a:bodyPr/>
          <a:lstStyle/>
          <a:p>
            <a:r>
              <a:rPr lang="zh-CN" altLang="en-US" dirty="0" smtClean="0">
                <a:cs typeface="Times New Roman" pitchFamily="18" charset="0"/>
              </a:rPr>
              <a:t>美国国家标准与技术协会</a:t>
            </a:r>
            <a:r>
              <a:rPr lang="en-US" altLang="zh-CN" dirty="0" smtClean="0">
                <a:cs typeface="Times New Roman" pitchFamily="18" charset="0"/>
              </a:rPr>
              <a:t>(NIST)</a:t>
            </a:r>
            <a:r>
              <a:rPr lang="zh-CN" altLang="en-US" dirty="0" smtClean="0">
                <a:cs typeface="Times New Roman" pitchFamily="18" charset="0"/>
              </a:rPr>
              <a:t>发布的</a:t>
            </a:r>
            <a:r>
              <a:rPr lang="en-AU" altLang="zh-CN" dirty="0" smtClean="0">
                <a:cs typeface="Times New Roman" pitchFamily="18" charset="0"/>
              </a:rPr>
              <a:t>FIPS 186</a:t>
            </a:r>
            <a:r>
              <a:rPr lang="zh-CN" altLang="en-US" dirty="0" smtClean="0">
                <a:cs typeface="Times New Roman" pitchFamily="18" charset="0"/>
              </a:rPr>
              <a:t>，被称为数字签名标准</a:t>
            </a:r>
            <a:r>
              <a:rPr lang="en-US" altLang="zh-CN" dirty="0" smtClean="0">
                <a:cs typeface="Times New Roman" pitchFamily="18" charset="0"/>
              </a:rPr>
              <a:t>(DSS)</a:t>
            </a:r>
            <a:endParaRPr lang="en-AU" altLang="zh-CN" dirty="0" smtClean="0">
              <a:cs typeface="Times New Roman" pitchFamily="18" charset="0"/>
            </a:endParaRPr>
          </a:p>
          <a:p>
            <a:r>
              <a:rPr lang="en-US" altLang="zh-CN" dirty="0" smtClean="0">
                <a:cs typeface="Times New Roman" pitchFamily="18" charset="0"/>
              </a:rPr>
              <a:t>1991</a:t>
            </a:r>
            <a:r>
              <a:rPr lang="zh-CN" altLang="en-US" dirty="0" smtClean="0">
                <a:cs typeface="Times New Roman" pitchFamily="18" charset="0"/>
              </a:rPr>
              <a:t>年提出，</a:t>
            </a:r>
            <a:r>
              <a:rPr lang="en-US" altLang="zh-CN" dirty="0" smtClean="0">
                <a:cs typeface="Times New Roman" pitchFamily="18" charset="0"/>
              </a:rPr>
              <a:t>1993</a:t>
            </a:r>
            <a:r>
              <a:rPr lang="zh-CN" altLang="en-US" dirty="0" smtClean="0">
                <a:cs typeface="Times New Roman" pitchFamily="18" charset="0"/>
              </a:rPr>
              <a:t>年、</a:t>
            </a:r>
            <a:r>
              <a:rPr lang="en-US" altLang="zh-CN" dirty="0" smtClean="0">
                <a:cs typeface="Times New Roman" pitchFamily="18" charset="0"/>
              </a:rPr>
              <a:t>1996</a:t>
            </a:r>
            <a:r>
              <a:rPr lang="zh-CN" altLang="en-US" dirty="0" smtClean="0">
                <a:cs typeface="Times New Roman" pitchFamily="18" charset="0"/>
              </a:rPr>
              <a:t>年两次修改，</a:t>
            </a:r>
            <a:r>
              <a:rPr lang="en-US" altLang="zh-CN" dirty="0" smtClean="0">
                <a:cs typeface="Times New Roman" pitchFamily="18" charset="0"/>
              </a:rPr>
              <a:t>2000</a:t>
            </a:r>
            <a:r>
              <a:rPr lang="zh-CN" altLang="en-US" dirty="0" smtClean="0">
                <a:cs typeface="Times New Roman" pitchFamily="18" charset="0"/>
              </a:rPr>
              <a:t>年发布</a:t>
            </a:r>
            <a:r>
              <a:rPr lang="en-US" altLang="zh-CN" dirty="0" smtClean="0">
                <a:cs typeface="Times New Roman" pitchFamily="18" charset="0"/>
              </a:rPr>
              <a:t>FIPS 186-2</a:t>
            </a:r>
            <a:r>
              <a:rPr lang="zh-CN" altLang="en-US" dirty="0" smtClean="0">
                <a:cs typeface="Times New Roman" pitchFamily="18" charset="0"/>
              </a:rPr>
              <a:t>，</a:t>
            </a:r>
            <a:r>
              <a:rPr lang="en-US" altLang="zh-CN" dirty="0" smtClean="0">
                <a:cs typeface="Times New Roman" pitchFamily="18" charset="0"/>
              </a:rPr>
              <a:t>2007</a:t>
            </a:r>
            <a:r>
              <a:rPr lang="zh-CN" altLang="en-US" dirty="0" smtClean="0">
                <a:cs typeface="Times New Roman" pitchFamily="18" charset="0"/>
              </a:rPr>
              <a:t>年发布</a:t>
            </a:r>
            <a:r>
              <a:rPr lang="en-US" altLang="zh-CN" dirty="0" smtClean="0">
                <a:cs typeface="Times New Roman" pitchFamily="18" charset="0"/>
              </a:rPr>
              <a:t>FIPS</a:t>
            </a:r>
            <a:r>
              <a:rPr lang="zh-CN" altLang="en-US" dirty="0" smtClean="0">
                <a:cs typeface="Times New Roman" pitchFamily="18" charset="0"/>
              </a:rPr>
              <a:t> </a:t>
            </a:r>
            <a:r>
              <a:rPr lang="en-US" altLang="zh-CN" dirty="0" smtClean="0">
                <a:cs typeface="Times New Roman" pitchFamily="18" charset="0"/>
              </a:rPr>
              <a:t>186-3</a:t>
            </a:r>
          </a:p>
          <a:p>
            <a:r>
              <a:rPr lang="en-AU" altLang="zh-CN" dirty="0" smtClean="0">
                <a:cs typeface="Times New Roman" pitchFamily="18" charset="0"/>
              </a:rPr>
              <a:t>DSS</a:t>
            </a:r>
            <a:r>
              <a:rPr lang="zh-CN" altLang="en-US" dirty="0" smtClean="0">
                <a:cs typeface="Times New Roman" pitchFamily="18" charset="0"/>
              </a:rPr>
              <a:t>指标准</a:t>
            </a:r>
            <a:r>
              <a:rPr lang="en-AU" altLang="zh-CN" dirty="0" smtClean="0">
                <a:cs typeface="Times New Roman" pitchFamily="18" charset="0"/>
              </a:rPr>
              <a:t>, DSA</a:t>
            </a:r>
            <a:r>
              <a:rPr lang="zh-CN" altLang="en-US" dirty="0" smtClean="0">
                <a:cs typeface="Times New Roman" pitchFamily="18" charset="0"/>
              </a:rPr>
              <a:t>指算法</a:t>
            </a:r>
            <a:endParaRPr lang="en-AU" altLang="zh-CN" dirty="0" smtClean="0">
              <a:cs typeface="Times New Roman" pitchFamily="18" charset="0"/>
            </a:endParaRPr>
          </a:p>
          <a:p>
            <a:r>
              <a:rPr lang="zh-CN" altLang="en-US" dirty="0" smtClean="0">
                <a:cs typeface="Times New Roman" pitchFamily="18" charset="0"/>
              </a:rPr>
              <a:t>使用了安全散列算法</a:t>
            </a:r>
            <a:r>
              <a:rPr lang="en-US" altLang="zh-CN" dirty="0" smtClean="0">
                <a:cs typeface="Times New Roman" pitchFamily="18" charset="0"/>
              </a:rPr>
              <a:t>SHA</a:t>
            </a:r>
            <a:endParaRPr lang="en-AU" altLang="zh-CN" dirty="0" smtClean="0">
              <a:cs typeface="Times New Roman" pitchFamily="18" charset="0"/>
            </a:endParaRPr>
          </a:p>
          <a:p>
            <a:r>
              <a:rPr lang="zh-CN" altLang="en-US" dirty="0" smtClean="0">
                <a:cs typeface="Times New Roman" pitchFamily="18" charset="0"/>
              </a:rPr>
              <a:t>是</a:t>
            </a:r>
            <a:r>
              <a:rPr lang="en-AU" altLang="zh-CN" dirty="0" err="1" smtClean="0">
                <a:cs typeface="Times New Roman" pitchFamily="18" charset="0"/>
              </a:rPr>
              <a:t>ElGamal</a:t>
            </a:r>
            <a:r>
              <a:rPr lang="zh-CN" altLang="en-US" dirty="0" smtClean="0">
                <a:cs typeface="Times New Roman" pitchFamily="18" charset="0"/>
              </a:rPr>
              <a:t>方案和</a:t>
            </a:r>
            <a:r>
              <a:rPr lang="en-AU" altLang="zh-CN" dirty="0" err="1" smtClean="0">
                <a:cs typeface="Times New Roman" pitchFamily="18" charset="0"/>
              </a:rPr>
              <a:t>Schnorr</a:t>
            </a:r>
            <a:r>
              <a:rPr lang="zh-CN" altLang="en-US" dirty="0" smtClean="0">
                <a:cs typeface="Times New Roman" pitchFamily="18" charset="0"/>
              </a:rPr>
              <a:t>方案的改进</a:t>
            </a:r>
            <a:endParaRPr lang="en-AU" altLang="zh-CN" dirty="0" smtClean="0">
              <a:cs typeface="Times New Roman" pitchFamily="18" charset="0"/>
            </a:endParaRPr>
          </a:p>
          <a:p>
            <a:r>
              <a:rPr lang="zh-CN" altLang="en-US" dirty="0" smtClean="0">
                <a:cs typeface="Times New Roman" pitchFamily="18" charset="0"/>
              </a:rPr>
              <a:t>典型签名长度</a:t>
            </a:r>
            <a:r>
              <a:rPr lang="en-AU" altLang="zh-CN" dirty="0" smtClean="0">
                <a:cs typeface="Times New Roman" pitchFamily="18" charset="0"/>
              </a:rPr>
              <a:t>320 bit</a:t>
            </a:r>
            <a:r>
              <a:rPr lang="en-US" altLang="zh-CN" dirty="0" smtClean="0">
                <a:cs typeface="Times New Roman" pitchFamily="18" charset="0"/>
              </a:rPr>
              <a:t>s</a:t>
            </a:r>
            <a:r>
              <a:rPr lang="zh-CN" altLang="en-US" dirty="0" smtClean="0">
                <a:cs typeface="Times New Roman" pitchFamily="18" charset="0"/>
              </a:rPr>
              <a:t>，安全强度</a:t>
            </a:r>
            <a:r>
              <a:rPr lang="en-AU" altLang="zh-CN" dirty="0" smtClean="0">
                <a:cs typeface="Times New Roman" pitchFamily="18" charset="0"/>
              </a:rPr>
              <a:t>512-1024 bit</a:t>
            </a:r>
            <a:r>
              <a:rPr lang="en-US" altLang="zh-CN" dirty="0" smtClean="0">
                <a:cs typeface="Times New Roman" pitchFamily="18" charset="0"/>
              </a:rPr>
              <a:t>s</a:t>
            </a:r>
            <a:endParaRPr lang="en-AU" altLang="zh-CN" dirty="0" smtClean="0">
              <a:cs typeface="Times New Roman" pitchFamily="18" charset="0"/>
            </a:endParaRPr>
          </a:p>
          <a:p>
            <a:r>
              <a:rPr lang="zh-CN" altLang="en-US" dirty="0" smtClean="0">
                <a:cs typeface="Times New Roman" pitchFamily="18" charset="0"/>
              </a:rPr>
              <a:t>安全性依靠离散对数求解难题</a:t>
            </a:r>
            <a:endParaRPr lang="zh-CN" altLang="en-US" dirty="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131</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602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DSS</a:t>
            </a:r>
            <a:r>
              <a:rPr lang="zh-CN" altLang="en-US" dirty="0" smtClean="0"/>
              <a:t>签名与</a:t>
            </a:r>
            <a:r>
              <a:rPr lang="en-US" altLang="zh-CN" dirty="0" smtClean="0"/>
              <a:t>RSA</a:t>
            </a:r>
            <a:r>
              <a:rPr lang="zh-CN" altLang="en-US" dirty="0" smtClean="0"/>
              <a:t>签名的比较</a:t>
            </a:r>
            <a:endParaRPr lang="zh-CN" altLang="en-US" dirty="0"/>
          </a:p>
        </p:txBody>
      </p:sp>
      <p:sp>
        <p:nvSpPr>
          <p:cNvPr id="3" name="内容占位符 2"/>
          <p:cNvSpPr>
            <a:spLocks noGrp="1"/>
          </p:cNvSpPr>
          <p:nvPr>
            <p:ph idx="1"/>
          </p:nvPr>
        </p:nvSpPr>
        <p:spPr/>
        <p:txBody>
          <a:bodyPr>
            <a:noAutofit/>
          </a:bodyPr>
          <a:lstStyle/>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a:p>
          <a:p>
            <a:endParaRPr lang="en-US" altLang="zh-CN" sz="2400" dirty="0" smtClean="0"/>
          </a:p>
          <a:p>
            <a:endParaRPr lang="en-US" altLang="zh-CN" sz="2400" dirty="0" smtClean="0"/>
          </a:p>
          <a:p>
            <a:r>
              <a:rPr lang="en-US" altLang="zh-CN" sz="2400" dirty="0" smtClean="0"/>
              <a:t>PU</a:t>
            </a:r>
            <a:r>
              <a:rPr lang="en-US" altLang="zh-CN" sz="2400" baseline="-25000" dirty="0" smtClean="0"/>
              <a:t>G</a:t>
            </a:r>
            <a:r>
              <a:rPr lang="zh-CN" altLang="en-US" sz="2400" dirty="0" smtClean="0"/>
              <a:t>为一组用户共有的参数，称为全局公钥</a:t>
            </a:r>
            <a:endParaRPr lang="en-US" altLang="zh-CN" sz="2400" dirty="0" smtClean="0"/>
          </a:p>
          <a:p>
            <a:r>
              <a:rPr lang="en-US" altLang="zh-CN" sz="2400" dirty="0" smtClean="0"/>
              <a:t>k</a:t>
            </a:r>
            <a:r>
              <a:rPr lang="zh-CN" altLang="en-US" sz="2400" dirty="0" smtClean="0"/>
              <a:t>是随机数，对每次签名是唯一的</a:t>
            </a:r>
            <a:endParaRPr lang="zh-CN" altLang="en-US" sz="2400" dirty="0"/>
          </a:p>
        </p:txBody>
      </p:sp>
      <p:pic>
        <p:nvPicPr>
          <p:cNvPr id="1026" name="Picture 2"/>
          <p:cNvPicPr>
            <a:picLocks noChangeAspect="1" noChangeArrowheads="1"/>
          </p:cNvPicPr>
          <p:nvPr/>
        </p:nvPicPr>
        <p:blipFill>
          <a:blip r:embed="rId2" cstate="print"/>
          <a:srcRect/>
          <a:stretch>
            <a:fillRect/>
          </a:stretch>
        </p:blipFill>
        <p:spPr bwMode="auto">
          <a:xfrm>
            <a:off x="1619672" y="1268759"/>
            <a:ext cx="6286544" cy="4137573"/>
          </a:xfrm>
          <a:prstGeom prst="rect">
            <a:avLst/>
          </a:prstGeom>
          <a:noFill/>
          <a:ln w="9525">
            <a:noFill/>
            <a:miter lim="800000"/>
            <a:headEnd/>
            <a:tailEnd/>
          </a:ln>
          <a:effectLst/>
        </p:spPr>
      </p:pic>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132</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45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DSA</a:t>
            </a:r>
            <a:r>
              <a:rPr lang="zh-CN" altLang="en-US" dirty="0" smtClean="0"/>
              <a:t>密钥产生</a:t>
            </a:r>
            <a:endParaRPr lang="zh-CN" altLang="en-US" dirty="0"/>
          </a:p>
        </p:txBody>
      </p:sp>
      <p:sp>
        <p:nvSpPr>
          <p:cNvPr id="3" name="内容占位符 2"/>
          <p:cNvSpPr>
            <a:spLocks noGrp="1"/>
          </p:cNvSpPr>
          <p:nvPr>
            <p:ph idx="1"/>
          </p:nvPr>
        </p:nvSpPr>
        <p:spPr/>
        <p:txBody>
          <a:bodyPr/>
          <a:lstStyle/>
          <a:p>
            <a:r>
              <a:rPr lang="zh-CN" altLang="en-US" dirty="0" smtClean="0">
                <a:cs typeface="Times New Roman" pitchFamily="18" charset="0"/>
              </a:rPr>
              <a:t>全局公开密钥</a:t>
            </a:r>
            <a:r>
              <a:rPr lang="en-AU" altLang="zh-CN" dirty="0" smtClean="0">
                <a:cs typeface="Times New Roman" pitchFamily="18" charset="0"/>
              </a:rPr>
              <a:t> (</a:t>
            </a:r>
            <a:r>
              <a:rPr lang="en-AU" altLang="zh-CN" dirty="0" err="1" smtClean="0">
                <a:cs typeface="Times New Roman" pitchFamily="18" charset="0"/>
              </a:rPr>
              <a:t>p,q,g</a:t>
            </a:r>
            <a:r>
              <a:rPr lang="en-AU" altLang="zh-CN" dirty="0" smtClean="0">
                <a:cs typeface="Times New Roman" pitchFamily="18" charset="0"/>
              </a:rPr>
              <a:t>): </a:t>
            </a:r>
          </a:p>
          <a:p>
            <a:pPr lvl="1"/>
            <a:r>
              <a:rPr lang="zh-CN" altLang="en-US" dirty="0">
                <a:cs typeface="Times New Roman" pitchFamily="18" charset="0"/>
              </a:rPr>
              <a:t>选择</a:t>
            </a:r>
            <a:r>
              <a:rPr lang="en-US" altLang="zh-CN" dirty="0">
                <a:cs typeface="Times New Roman" pitchFamily="18" charset="0"/>
              </a:rPr>
              <a:t>N</a:t>
            </a:r>
            <a:r>
              <a:rPr lang="zh-CN" altLang="en-US" dirty="0">
                <a:cs typeface="Times New Roman" pitchFamily="18" charset="0"/>
              </a:rPr>
              <a:t>比特的素数</a:t>
            </a:r>
            <a:r>
              <a:rPr lang="en-US" altLang="zh-CN" dirty="0" smtClean="0">
                <a:cs typeface="Times New Roman" pitchFamily="18" charset="0"/>
              </a:rPr>
              <a:t>q</a:t>
            </a:r>
            <a:r>
              <a:rPr lang="zh-CN" altLang="en-US" dirty="0" smtClean="0">
                <a:cs typeface="Times New Roman" pitchFamily="18" charset="0"/>
              </a:rPr>
              <a:t>（典型值</a:t>
            </a:r>
            <a:r>
              <a:rPr lang="en-US" altLang="zh-CN" dirty="0" smtClean="0">
                <a:cs typeface="Times New Roman" pitchFamily="18" charset="0"/>
              </a:rPr>
              <a:t>N=160</a:t>
            </a:r>
            <a:r>
              <a:rPr lang="zh-CN" altLang="en-US" dirty="0" smtClean="0">
                <a:cs typeface="Times New Roman" pitchFamily="18" charset="0"/>
              </a:rPr>
              <a:t>）</a:t>
            </a:r>
            <a:endParaRPr lang="en-US" altLang="zh-CN" dirty="0" smtClean="0">
              <a:cs typeface="Times New Roman" pitchFamily="18" charset="0"/>
            </a:endParaRPr>
          </a:p>
          <a:p>
            <a:pPr lvl="1"/>
            <a:r>
              <a:rPr lang="zh-CN" altLang="en-US" dirty="0" smtClean="0">
                <a:cs typeface="Times New Roman" pitchFamily="18" charset="0"/>
              </a:rPr>
              <a:t>选择大素数 </a:t>
            </a:r>
            <a:r>
              <a:rPr lang="en-US" altLang="zh-CN" dirty="0" smtClean="0">
                <a:cs typeface="Times New Roman" pitchFamily="18" charset="0"/>
              </a:rPr>
              <a:t>2</a:t>
            </a:r>
            <a:r>
              <a:rPr lang="en-US" altLang="zh-CN" baseline="30000" dirty="0" smtClean="0">
                <a:cs typeface="Times New Roman" pitchFamily="18" charset="0"/>
              </a:rPr>
              <a:t>L-1</a:t>
            </a:r>
            <a:r>
              <a:rPr lang="en-US" altLang="zh-CN" dirty="0" smtClean="0">
                <a:cs typeface="Times New Roman" pitchFamily="18" charset="0"/>
              </a:rPr>
              <a:t> </a:t>
            </a:r>
            <a:r>
              <a:rPr lang="en-US" altLang="zh-CN" dirty="0" smtClean="0">
                <a:latin typeface="Times New Roman"/>
                <a:cs typeface="Times New Roman"/>
              </a:rPr>
              <a:t>≤ </a:t>
            </a:r>
            <a:r>
              <a:rPr lang="en-AU" altLang="zh-CN" dirty="0" smtClean="0">
                <a:cs typeface="Times New Roman" pitchFamily="18" charset="0"/>
              </a:rPr>
              <a:t>p </a:t>
            </a:r>
            <a:r>
              <a:rPr lang="en-US" altLang="zh-CN" dirty="0" smtClean="0">
                <a:latin typeface="Times New Roman"/>
                <a:cs typeface="Times New Roman"/>
              </a:rPr>
              <a:t>≤</a:t>
            </a:r>
            <a:r>
              <a:rPr lang="en-AU" altLang="zh-CN" dirty="0" smtClean="0">
                <a:cs typeface="Times New Roman" pitchFamily="18" charset="0"/>
              </a:rPr>
              <a:t> 2</a:t>
            </a:r>
            <a:r>
              <a:rPr lang="en-AU" altLang="zh-CN" baseline="30000" dirty="0" smtClean="0">
                <a:cs typeface="Times New Roman" pitchFamily="18" charset="0"/>
              </a:rPr>
              <a:t>L</a:t>
            </a:r>
            <a:r>
              <a:rPr lang="en-AU" altLang="zh-CN" dirty="0" smtClean="0">
                <a:cs typeface="Times New Roman" pitchFamily="18" charset="0"/>
              </a:rPr>
              <a:t> </a:t>
            </a:r>
          </a:p>
          <a:p>
            <a:pPr lvl="2"/>
            <a:r>
              <a:rPr lang="zh-CN" altLang="en-US" dirty="0" smtClean="0">
                <a:cs typeface="Times New Roman" pitchFamily="18" charset="0"/>
              </a:rPr>
              <a:t>其中</a:t>
            </a:r>
            <a:r>
              <a:rPr lang="en-AU" altLang="zh-CN" dirty="0" smtClean="0">
                <a:cs typeface="Times New Roman" pitchFamily="18" charset="0"/>
              </a:rPr>
              <a:t>L</a:t>
            </a:r>
            <a:r>
              <a:rPr lang="zh-CN" altLang="en-US" dirty="0" smtClean="0">
                <a:cs typeface="Times New Roman" pitchFamily="18" charset="0"/>
              </a:rPr>
              <a:t>在</a:t>
            </a:r>
            <a:r>
              <a:rPr lang="en-AU" altLang="zh-CN" dirty="0" smtClean="0">
                <a:cs typeface="Times New Roman" pitchFamily="18" charset="0"/>
              </a:rPr>
              <a:t>512</a:t>
            </a:r>
            <a:r>
              <a:rPr lang="zh-CN" altLang="en-US" dirty="0" smtClean="0">
                <a:cs typeface="Times New Roman" pitchFamily="18" charset="0"/>
              </a:rPr>
              <a:t>到</a:t>
            </a:r>
            <a:r>
              <a:rPr lang="en-AU" altLang="zh-CN" dirty="0" smtClean="0">
                <a:cs typeface="Times New Roman" pitchFamily="18" charset="0"/>
              </a:rPr>
              <a:t>1024</a:t>
            </a:r>
            <a:r>
              <a:rPr lang="zh-CN" altLang="en-US" dirty="0" smtClean="0">
                <a:cs typeface="Times New Roman" pitchFamily="18" charset="0"/>
              </a:rPr>
              <a:t>之间，是</a:t>
            </a:r>
            <a:r>
              <a:rPr lang="en-US" altLang="zh-CN" dirty="0" smtClean="0">
                <a:cs typeface="Times New Roman" pitchFamily="18" charset="0"/>
              </a:rPr>
              <a:t>64</a:t>
            </a:r>
            <a:r>
              <a:rPr lang="zh-CN" altLang="en-US" dirty="0" smtClean="0">
                <a:cs typeface="Times New Roman" pitchFamily="18" charset="0"/>
              </a:rPr>
              <a:t>的倍数</a:t>
            </a:r>
            <a:endParaRPr lang="en-US" altLang="zh-CN" dirty="0">
              <a:cs typeface="Times New Roman" pitchFamily="18" charset="0"/>
            </a:endParaRPr>
          </a:p>
          <a:p>
            <a:pPr lvl="2"/>
            <a:r>
              <a:rPr lang="en-US" altLang="zh-CN" dirty="0" smtClean="0">
                <a:cs typeface="Times New Roman" pitchFamily="18" charset="0"/>
              </a:rPr>
              <a:t>q</a:t>
            </a:r>
            <a:r>
              <a:rPr lang="zh-CN" altLang="en-US" dirty="0" smtClean="0">
                <a:cs typeface="Times New Roman" pitchFamily="18" charset="0"/>
              </a:rPr>
              <a:t>是</a:t>
            </a:r>
            <a:r>
              <a:rPr lang="en-US" altLang="zh-CN" dirty="0" smtClean="0">
                <a:cs typeface="Times New Roman" pitchFamily="18" charset="0"/>
              </a:rPr>
              <a:t>p-1</a:t>
            </a:r>
            <a:r>
              <a:rPr lang="zh-CN" altLang="en-US" dirty="0" smtClean="0">
                <a:cs typeface="Times New Roman" pitchFamily="18" charset="0"/>
              </a:rPr>
              <a:t>的素因子</a:t>
            </a:r>
            <a:endParaRPr lang="en-AU" altLang="zh-CN" dirty="0" smtClean="0">
              <a:cs typeface="Times New Roman" pitchFamily="18" charset="0"/>
            </a:endParaRPr>
          </a:p>
          <a:p>
            <a:pPr lvl="1"/>
            <a:r>
              <a:rPr lang="zh-CN" altLang="en-US" dirty="0" smtClean="0">
                <a:cs typeface="Times New Roman" pitchFamily="18" charset="0"/>
              </a:rPr>
              <a:t>选择</a:t>
            </a:r>
            <a:r>
              <a:rPr lang="en-AU" altLang="zh-CN" dirty="0" smtClean="0">
                <a:cs typeface="Times New Roman" pitchFamily="18" charset="0"/>
              </a:rPr>
              <a:t>g = h</a:t>
            </a:r>
            <a:r>
              <a:rPr lang="en-AU" altLang="zh-CN" baseline="30000" dirty="0" smtClean="0">
                <a:cs typeface="Times New Roman" pitchFamily="18" charset="0"/>
              </a:rPr>
              <a:t>(p-1)/q</a:t>
            </a:r>
            <a:endParaRPr lang="en-US" altLang="zh-CN" baseline="30000" dirty="0" smtClean="0">
              <a:cs typeface="Times New Roman" pitchFamily="18" charset="0"/>
            </a:endParaRPr>
          </a:p>
          <a:p>
            <a:pPr lvl="2"/>
            <a:r>
              <a:rPr lang="zh-CN" altLang="en-US" dirty="0" smtClean="0">
                <a:cs typeface="Times New Roman" pitchFamily="18" charset="0"/>
              </a:rPr>
              <a:t>其中</a:t>
            </a:r>
            <a:r>
              <a:rPr lang="en-US" altLang="zh-CN" dirty="0" smtClean="0">
                <a:cs typeface="Times New Roman" pitchFamily="18" charset="0"/>
              </a:rPr>
              <a:t>1&lt;</a:t>
            </a:r>
            <a:r>
              <a:rPr lang="en-AU" altLang="zh-CN" dirty="0" smtClean="0">
                <a:cs typeface="Times New Roman" pitchFamily="18" charset="0"/>
              </a:rPr>
              <a:t>h&lt;p-1</a:t>
            </a:r>
            <a:r>
              <a:rPr lang="zh-CN" altLang="en-US" dirty="0" smtClean="0">
                <a:cs typeface="Times New Roman" pitchFamily="18" charset="0"/>
              </a:rPr>
              <a:t>，</a:t>
            </a:r>
            <a:r>
              <a:rPr lang="en-AU" altLang="zh-CN" dirty="0" smtClean="0">
                <a:cs typeface="Times New Roman" pitchFamily="18" charset="0"/>
              </a:rPr>
              <a:t> h</a:t>
            </a:r>
            <a:r>
              <a:rPr lang="en-AU" altLang="zh-CN" baseline="30000" dirty="0" smtClean="0">
                <a:cs typeface="Times New Roman" pitchFamily="18" charset="0"/>
              </a:rPr>
              <a:t>(p-1)/q </a:t>
            </a:r>
            <a:r>
              <a:rPr lang="en-AU" altLang="zh-CN" dirty="0" smtClean="0">
                <a:cs typeface="Times New Roman" pitchFamily="18" charset="0"/>
              </a:rPr>
              <a:t>(mod p) ≠ 1</a:t>
            </a:r>
          </a:p>
          <a:p>
            <a:pPr lvl="2"/>
            <a:r>
              <a:rPr lang="zh-CN" altLang="en-US" dirty="0" smtClean="0">
                <a:cs typeface="Times New Roman" pitchFamily="18" charset="0"/>
              </a:rPr>
              <a:t>即</a:t>
            </a:r>
            <a:r>
              <a:rPr lang="en-US" altLang="zh-CN" dirty="0" smtClean="0">
                <a:cs typeface="Times New Roman" pitchFamily="18" charset="0"/>
              </a:rPr>
              <a:t>g</a:t>
            </a:r>
            <a:r>
              <a:rPr lang="zh-CN" altLang="en-US" dirty="0" smtClean="0">
                <a:cs typeface="Times New Roman" pitchFamily="18" charset="0"/>
              </a:rPr>
              <a:t>是</a:t>
            </a:r>
            <a:r>
              <a:rPr lang="en-US" altLang="zh-CN" dirty="0" smtClean="0">
                <a:cs typeface="Times New Roman" pitchFamily="18" charset="0"/>
              </a:rPr>
              <a:t>q</a:t>
            </a:r>
            <a:r>
              <a:rPr lang="zh-CN" altLang="en-US" dirty="0" smtClean="0">
                <a:cs typeface="Times New Roman" pitchFamily="18" charset="0"/>
              </a:rPr>
              <a:t>模</a:t>
            </a:r>
            <a:r>
              <a:rPr lang="en-US" altLang="zh-CN" dirty="0" smtClean="0">
                <a:cs typeface="Times New Roman" pitchFamily="18" charset="0"/>
              </a:rPr>
              <a:t>p</a:t>
            </a:r>
            <a:r>
              <a:rPr lang="zh-CN" altLang="en-US" dirty="0" smtClean="0">
                <a:cs typeface="Times New Roman" pitchFamily="18" charset="0"/>
              </a:rPr>
              <a:t>的阶</a:t>
            </a:r>
            <a:endParaRPr lang="en-AU" altLang="zh-CN" dirty="0" smtClean="0"/>
          </a:p>
          <a:p>
            <a:pPr lvl="1"/>
            <a:endParaRPr lang="en-US" altLang="zh-CN" dirty="0" smtClean="0">
              <a:cs typeface="Times New Roman" pitchFamily="18" charset="0"/>
            </a:endParaRPr>
          </a:p>
          <a:p>
            <a:r>
              <a:rPr lang="zh-CN" altLang="en-US" dirty="0" smtClean="0"/>
              <a:t>用户</a:t>
            </a:r>
            <a:r>
              <a:rPr lang="zh-CN" altLang="en-US" dirty="0" smtClean="0">
                <a:cs typeface="Times New Roman" pitchFamily="18" charset="0"/>
              </a:rPr>
              <a:t>密钥</a:t>
            </a:r>
            <a:endParaRPr lang="en-US" altLang="zh-CN" dirty="0" smtClean="0">
              <a:cs typeface="Times New Roman" pitchFamily="18" charset="0"/>
            </a:endParaRPr>
          </a:p>
          <a:p>
            <a:pPr lvl="1"/>
            <a:r>
              <a:rPr lang="zh-CN" altLang="en-US" dirty="0" smtClean="0"/>
              <a:t>选择</a:t>
            </a:r>
            <a:r>
              <a:rPr lang="zh-CN" altLang="en-US" dirty="0" smtClean="0">
                <a:cs typeface="Times New Roman" pitchFamily="18" charset="0"/>
              </a:rPr>
              <a:t>私钥</a:t>
            </a:r>
            <a:r>
              <a:rPr lang="en-US" altLang="zh-CN" dirty="0" smtClean="0">
                <a:cs typeface="Times New Roman" pitchFamily="18" charset="0"/>
              </a:rPr>
              <a:t>x&lt;q</a:t>
            </a:r>
          </a:p>
          <a:p>
            <a:pPr lvl="1"/>
            <a:r>
              <a:rPr lang="zh-CN" altLang="en-US" dirty="0" smtClean="0">
                <a:cs typeface="Times New Roman" pitchFamily="18" charset="0"/>
              </a:rPr>
              <a:t>计算公钥</a:t>
            </a:r>
            <a:r>
              <a:rPr lang="en-AU" altLang="zh-CN" dirty="0" smtClean="0">
                <a:cs typeface="Times New Roman" pitchFamily="18" charset="0"/>
              </a:rPr>
              <a:t>y = </a:t>
            </a:r>
            <a:r>
              <a:rPr lang="en-AU" altLang="zh-CN" dirty="0" err="1" smtClean="0">
                <a:cs typeface="Times New Roman" pitchFamily="18" charset="0"/>
              </a:rPr>
              <a:t>g</a:t>
            </a:r>
            <a:r>
              <a:rPr lang="en-AU" altLang="zh-CN" baseline="30000" dirty="0" err="1" smtClean="0">
                <a:cs typeface="Times New Roman" pitchFamily="18" charset="0"/>
              </a:rPr>
              <a:t>x</a:t>
            </a:r>
            <a:r>
              <a:rPr lang="en-AU" altLang="zh-CN" baseline="30000" dirty="0" smtClean="0">
                <a:cs typeface="Times New Roman" pitchFamily="18" charset="0"/>
              </a:rPr>
              <a:t> </a:t>
            </a:r>
            <a:r>
              <a:rPr lang="en-AU" altLang="zh-CN" dirty="0" smtClean="0">
                <a:cs typeface="Times New Roman" pitchFamily="18" charset="0"/>
              </a:rPr>
              <a:t>(mod p)</a:t>
            </a: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133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392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DSA</a:t>
            </a:r>
            <a:r>
              <a:rPr lang="zh-CN" altLang="en-US" dirty="0" smtClean="0"/>
              <a:t>签名及验证</a:t>
            </a:r>
            <a:endParaRPr lang="zh-CN" altLang="en-US" dirty="0"/>
          </a:p>
        </p:txBody>
      </p:sp>
      <p:sp>
        <p:nvSpPr>
          <p:cNvPr id="3" name="内容占位符 2"/>
          <p:cNvSpPr>
            <a:spLocks noGrp="1"/>
          </p:cNvSpPr>
          <p:nvPr>
            <p:ph idx="1"/>
          </p:nvPr>
        </p:nvSpPr>
        <p:spPr/>
        <p:txBody>
          <a:bodyPr>
            <a:noAutofit/>
          </a:bodyPr>
          <a:lstStyle/>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a:p>
          <a:p>
            <a:r>
              <a:rPr lang="en-US" altLang="zh-CN" sz="2400" dirty="0" smtClean="0"/>
              <a:t>r=f</a:t>
            </a:r>
            <a:r>
              <a:rPr lang="en-US" altLang="zh-CN" sz="2400" baseline="-25000" dirty="0" smtClean="0"/>
              <a:t>2</a:t>
            </a:r>
            <a:r>
              <a:rPr lang="en-US" altLang="zh-CN" sz="2400" dirty="0" smtClean="0"/>
              <a:t>(</a:t>
            </a:r>
            <a:r>
              <a:rPr lang="en-US" altLang="zh-CN" sz="2400" dirty="0" err="1" smtClean="0"/>
              <a:t>k,p,q,g</a:t>
            </a:r>
            <a:r>
              <a:rPr lang="en-US" altLang="zh-CN" sz="2400" dirty="0" smtClean="0"/>
              <a:t>) =(</a:t>
            </a:r>
            <a:r>
              <a:rPr lang="en-US" altLang="zh-CN" sz="2400" dirty="0" err="1" smtClean="0"/>
              <a:t>g</a:t>
            </a:r>
            <a:r>
              <a:rPr lang="en-US" altLang="zh-CN" sz="2400" baseline="30000" dirty="0" err="1" smtClean="0"/>
              <a:t>k</a:t>
            </a:r>
            <a:r>
              <a:rPr lang="en-US" altLang="zh-CN" sz="2400" dirty="0" smtClean="0"/>
              <a:t> mod p) mod q</a:t>
            </a:r>
          </a:p>
          <a:p>
            <a:r>
              <a:rPr lang="en-US" altLang="zh-CN" sz="2400" dirty="0" smtClean="0"/>
              <a:t>s=f</a:t>
            </a:r>
            <a:r>
              <a:rPr lang="en-US" altLang="zh-CN" sz="2400" baseline="-25000" dirty="0" smtClean="0"/>
              <a:t>1</a:t>
            </a:r>
            <a:r>
              <a:rPr lang="en-US" altLang="zh-CN" sz="2400" dirty="0" smtClean="0"/>
              <a:t>(H(M),</a:t>
            </a:r>
            <a:r>
              <a:rPr lang="en-US" altLang="zh-CN" sz="2400" dirty="0" err="1" smtClean="0"/>
              <a:t>k,x,r,q</a:t>
            </a:r>
            <a:r>
              <a:rPr lang="en-US" altLang="zh-CN" sz="2400" dirty="0" smtClean="0"/>
              <a:t>) =k</a:t>
            </a:r>
            <a:r>
              <a:rPr lang="en-US" altLang="zh-CN" sz="2400" baseline="30000" dirty="0" smtClean="0"/>
              <a:t>-1</a:t>
            </a:r>
            <a:r>
              <a:rPr lang="en-US" altLang="zh-CN" sz="2400" dirty="0" smtClean="0"/>
              <a:t>(H(M)+</a:t>
            </a:r>
            <a:r>
              <a:rPr lang="en-US" altLang="zh-CN" sz="2400" dirty="0" err="1" smtClean="0"/>
              <a:t>xr</a:t>
            </a:r>
            <a:r>
              <a:rPr lang="en-US" altLang="zh-CN" sz="2400" dirty="0" smtClean="0"/>
              <a:t>) mod q</a:t>
            </a:r>
          </a:p>
          <a:p>
            <a:r>
              <a:rPr lang="en-US" altLang="zh-CN" sz="2400" dirty="0" smtClean="0"/>
              <a:t>w=f</a:t>
            </a:r>
            <a:r>
              <a:rPr lang="en-US" altLang="zh-CN" sz="2400" baseline="-25000" dirty="0" smtClean="0"/>
              <a:t>3</a:t>
            </a:r>
            <a:r>
              <a:rPr lang="en-US" altLang="zh-CN" sz="2400" dirty="0" smtClean="0"/>
              <a:t>(</a:t>
            </a:r>
            <a:r>
              <a:rPr lang="en-US" altLang="zh-CN" sz="2400" dirty="0" err="1" smtClean="0"/>
              <a:t>s',q</a:t>
            </a:r>
            <a:r>
              <a:rPr lang="en-US" altLang="zh-CN" sz="2400" dirty="0" smtClean="0"/>
              <a:t>) =(s')</a:t>
            </a:r>
            <a:r>
              <a:rPr lang="en-US" altLang="zh-CN" sz="2400" baseline="30000" dirty="0" smtClean="0"/>
              <a:t>-1</a:t>
            </a:r>
            <a:r>
              <a:rPr lang="en-US" altLang="zh-CN" sz="2400" dirty="0" smtClean="0"/>
              <a:t> mod q</a:t>
            </a:r>
          </a:p>
          <a:p>
            <a:r>
              <a:rPr lang="en-US" altLang="zh-CN" sz="2400" dirty="0" smtClean="0"/>
              <a:t>v=f</a:t>
            </a:r>
            <a:r>
              <a:rPr lang="en-US" altLang="zh-CN" sz="2400" baseline="-25000" dirty="0" smtClean="0"/>
              <a:t>4</a:t>
            </a:r>
            <a:r>
              <a:rPr lang="en-US" altLang="zh-CN" sz="2400" dirty="0" smtClean="0"/>
              <a:t>(</a:t>
            </a:r>
            <a:r>
              <a:rPr lang="en-US" altLang="zh-CN" sz="2400" dirty="0" err="1" smtClean="0"/>
              <a:t>y,q,g,h</a:t>
            </a:r>
            <a:r>
              <a:rPr lang="en-US" altLang="zh-CN" sz="2400" dirty="0" smtClean="0"/>
              <a:t>(M'),</a:t>
            </a:r>
            <a:r>
              <a:rPr lang="en-US" altLang="zh-CN" sz="2400" dirty="0" err="1" smtClean="0"/>
              <a:t>w,r</a:t>
            </a:r>
            <a:r>
              <a:rPr lang="en-US" altLang="zh-CN" sz="2400" dirty="0" smtClean="0"/>
              <a:t>')</a:t>
            </a:r>
            <a:br>
              <a:rPr lang="en-US" altLang="zh-CN" sz="2400" dirty="0" smtClean="0"/>
            </a:br>
            <a:r>
              <a:rPr lang="en-US" altLang="zh-CN" sz="2400" dirty="0" smtClean="0"/>
              <a:t>  =((g</a:t>
            </a:r>
            <a:r>
              <a:rPr lang="en-US" altLang="zh-CN" sz="2400" baseline="30000" dirty="0" smtClean="0"/>
              <a:t>(H(M')w)mod </a:t>
            </a:r>
            <a:r>
              <a:rPr lang="en-US" altLang="zh-CN" sz="2400" baseline="30000" dirty="0" err="1" smtClean="0"/>
              <a:t>q</a:t>
            </a:r>
            <a:r>
              <a:rPr lang="en-US" altLang="zh-CN" sz="2400" dirty="0" err="1" smtClean="0"/>
              <a:t>y</a:t>
            </a:r>
            <a:r>
              <a:rPr lang="en-US" altLang="zh-CN" sz="2400" baseline="30000" dirty="0" err="1" smtClean="0"/>
              <a:t>r'w</a:t>
            </a:r>
            <a:r>
              <a:rPr lang="en-US" altLang="zh-CN" sz="2400" baseline="30000" dirty="0" smtClean="0"/>
              <a:t> mod q</a:t>
            </a:r>
            <a:r>
              <a:rPr lang="en-US" altLang="zh-CN" sz="2400" dirty="0" smtClean="0"/>
              <a:t>) mod p) mod q</a:t>
            </a:r>
            <a:endParaRPr lang="zh-CN" altLang="en-US" sz="2400" dirty="0"/>
          </a:p>
        </p:txBody>
      </p:sp>
      <p:pic>
        <p:nvPicPr>
          <p:cNvPr id="3076" name="Picture 4"/>
          <p:cNvPicPr>
            <a:picLocks noChangeAspect="1" noChangeArrowheads="1"/>
          </p:cNvPicPr>
          <p:nvPr/>
        </p:nvPicPr>
        <p:blipFill>
          <a:blip r:embed="rId2" cstate="print"/>
          <a:srcRect/>
          <a:stretch>
            <a:fillRect/>
          </a:stretch>
        </p:blipFill>
        <p:spPr bwMode="auto">
          <a:xfrm>
            <a:off x="1547664" y="1197376"/>
            <a:ext cx="6286544" cy="3023712"/>
          </a:xfrm>
          <a:prstGeom prst="rect">
            <a:avLst/>
          </a:prstGeom>
          <a:noFill/>
          <a:ln w="9525">
            <a:noFill/>
            <a:miter lim="800000"/>
            <a:headEnd/>
            <a:tailEnd/>
          </a:ln>
          <a:effectLst/>
        </p:spPr>
      </p:pic>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134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872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196752"/>
            <a:ext cx="8472487" cy="5161186"/>
          </a:xfrm>
        </p:spPr>
        <p:txBody>
          <a:bodyPr/>
          <a:lstStyle/>
          <a:p>
            <a:r>
              <a:rPr lang="en-US" altLang="zh-CN" sz="2000" dirty="0" smtClean="0"/>
              <a:t>r=f</a:t>
            </a:r>
            <a:r>
              <a:rPr lang="en-US" altLang="zh-CN" sz="2000" baseline="-25000" dirty="0" smtClean="0"/>
              <a:t>2</a:t>
            </a:r>
            <a:r>
              <a:rPr lang="en-US" altLang="zh-CN" sz="2000" dirty="0" smtClean="0"/>
              <a:t>(</a:t>
            </a:r>
            <a:r>
              <a:rPr lang="en-US" altLang="zh-CN" sz="2000" dirty="0" err="1" smtClean="0"/>
              <a:t>k,p,q,g</a:t>
            </a:r>
            <a:r>
              <a:rPr lang="en-US" altLang="zh-CN" sz="2000" dirty="0" smtClean="0"/>
              <a:t>)=(</a:t>
            </a:r>
            <a:r>
              <a:rPr lang="en-US" altLang="zh-CN" sz="2000" dirty="0" err="1" smtClean="0"/>
              <a:t>g</a:t>
            </a:r>
            <a:r>
              <a:rPr lang="en-US" altLang="zh-CN" sz="2000" baseline="30000" dirty="0" err="1" smtClean="0"/>
              <a:t>k</a:t>
            </a:r>
            <a:r>
              <a:rPr lang="en-US" altLang="zh-CN" sz="2000" dirty="0" smtClean="0"/>
              <a:t> mod p) mod q</a:t>
            </a:r>
          </a:p>
          <a:p>
            <a:r>
              <a:rPr lang="en-US" altLang="zh-CN" sz="2000" dirty="0" smtClean="0"/>
              <a:t>s=f</a:t>
            </a:r>
            <a:r>
              <a:rPr lang="en-US" altLang="zh-CN" sz="2000" baseline="-25000" dirty="0" smtClean="0"/>
              <a:t>1</a:t>
            </a:r>
            <a:r>
              <a:rPr lang="en-US" altLang="zh-CN" sz="2000" dirty="0" smtClean="0"/>
              <a:t>(H(M),</a:t>
            </a:r>
            <a:r>
              <a:rPr lang="en-US" altLang="zh-CN" sz="2000" dirty="0" err="1" smtClean="0"/>
              <a:t>k,x,r,q</a:t>
            </a:r>
            <a:r>
              <a:rPr lang="en-US" altLang="zh-CN" sz="2000" dirty="0" smtClean="0"/>
              <a:t>)=k</a:t>
            </a:r>
            <a:r>
              <a:rPr lang="en-US" altLang="zh-CN" sz="2000" baseline="30000" dirty="0" smtClean="0"/>
              <a:t>-1</a:t>
            </a:r>
            <a:r>
              <a:rPr lang="en-US" altLang="zh-CN" sz="2000" dirty="0" smtClean="0"/>
              <a:t>(H(M)+</a:t>
            </a:r>
            <a:r>
              <a:rPr lang="en-US" altLang="zh-CN" sz="2000" dirty="0" err="1" smtClean="0"/>
              <a:t>xr</a:t>
            </a:r>
            <a:r>
              <a:rPr lang="en-US" altLang="zh-CN" sz="2000" dirty="0" smtClean="0"/>
              <a:t>) mod q</a:t>
            </a:r>
          </a:p>
          <a:p>
            <a:r>
              <a:rPr lang="en-US" altLang="zh-CN" sz="2000" dirty="0" smtClean="0"/>
              <a:t>w=f</a:t>
            </a:r>
            <a:r>
              <a:rPr lang="en-US" altLang="zh-CN" sz="2000" baseline="-25000" dirty="0" smtClean="0"/>
              <a:t>3</a:t>
            </a:r>
            <a:r>
              <a:rPr lang="en-US" altLang="zh-CN" sz="2000" dirty="0" smtClean="0"/>
              <a:t>(</a:t>
            </a:r>
            <a:r>
              <a:rPr lang="en-US" altLang="zh-CN" sz="2000" dirty="0" err="1" smtClean="0"/>
              <a:t>s',q</a:t>
            </a:r>
            <a:r>
              <a:rPr lang="en-US" altLang="zh-CN" sz="2000" dirty="0" smtClean="0"/>
              <a:t>)=(s')</a:t>
            </a:r>
            <a:r>
              <a:rPr lang="en-US" altLang="zh-CN" sz="2000" baseline="30000" dirty="0" smtClean="0"/>
              <a:t>-1</a:t>
            </a:r>
            <a:r>
              <a:rPr lang="en-US" altLang="zh-CN" sz="2000" dirty="0" smtClean="0"/>
              <a:t> mod q</a:t>
            </a:r>
          </a:p>
          <a:p>
            <a:r>
              <a:rPr lang="en-US" altLang="zh-CN" sz="2000" dirty="0" smtClean="0"/>
              <a:t>v=f</a:t>
            </a:r>
            <a:r>
              <a:rPr lang="en-US" altLang="zh-CN" sz="2000" baseline="-25000" dirty="0" smtClean="0"/>
              <a:t>4</a:t>
            </a:r>
            <a:r>
              <a:rPr lang="en-US" altLang="zh-CN" sz="2000" dirty="0" smtClean="0"/>
              <a:t>(</a:t>
            </a:r>
            <a:r>
              <a:rPr lang="en-US" altLang="zh-CN" sz="2000" dirty="0" err="1" smtClean="0"/>
              <a:t>y,q,g,h</a:t>
            </a:r>
            <a:r>
              <a:rPr lang="en-US" altLang="zh-CN" sz="2000" dirty="0" smtClean="0"/>
              <a:t>(M'),</a:t>
            </a:r>
            <a:r>
              <a:rPr lang="en-US" altLang="zh-CN" sz="2000" dirty="0" err="1" smtClean="0"/>
              <a:t>w,r</a:t>
            </a:r>
            <a:r>
              <a:rPr lang="en-US" altLang="zh-CN" sz="2000" dirty="0" smtClean="0"/>
              <a:t>')=((g</a:t>
            </a:r>
            <a:r>
              <a:rPr lang="en-US" altLang="zh-CN" sz="2000" baseline="30000" dirty="0" smtClean="0"/>
              <a:t>(H(M')w)mod q</a:t>
            </a:r>
            <a:r>
              <a:rPr lang="en-US" altLang="zh-CN" sz="2000" dirty="0" smtClean="0"/>
              <a:t> </a:t>
            </a:r>
            <a:r>
              <a:rPr lang="en-US" altLang="zh-CN" sz="2000" dirty="0" err="1" smtClean="0"/>
              <a:t>y</a:t>
            </a:r>
            <a:r>
              <a:rPr lang="en-US" altLang="zh-CN" sz="2000" baseline="30000" dirty="0" err="1" smtClean="0"/>
              <a:t>r'w</a:t>
            </a:r>
            <a:r>
              <a:rPr lang="en-US" altLang="zh-CN" sz="2000" baseline="30000" dirty="0" smtClean="0"/>
              <a:t> mod q</a:t>
            </a:r>
            <a:r>
              <a:rPr lang="en-US" altLang="zh-CN" sz="2000" dirty="0" smtClean="0"/>
              <a:t>) mod p) mod q</a:t>
            </a:r>
            <a:endParaRPr lang="zh-CN" altLang="en-US" sz="2000" dirty="0" smtClean="0"/>
          </a:p>
          <a:p>
            <a:pPr lvl="1"/>
            <a:endParaRPr lang="en-US" altLang="zh-CN" dirty="0" smtClean="0"/>
          </a:p>
          <a:p>
            <a:r>
              <a:rPr lang="zh-CN" altLang="en-US" sz="2400" dirty="0" smtClean="0"/>
              <a:t>证明：</a:t>
            </a:r>
            <a:r>
              <a:rPr lang="en-US" altLang="zh-CN" sz="2400" dirty="0" smtClean="0"/>
              <a:t>s'=s, M'=M, r'=r</a:t>
            </a:r>
          </a:p>
          <a:p>
            <a:pPr lvl="1">
              <a:buNone/>
            </a:pPr>
            <a:r>
              <a:rPr lang="en-US" altLang="zh-CN" sz="2000" dirty="0" smtClean="0"/>
              <a:t>	w=(s)</a:t>
            </a:r>
            <a:r>
              <a:rPr lang="en-US" altLang="zh-CN" sz="2000" baseline="30000" dirty="0" smtClean="0"/>
              <a:t>-1</a:t>
            </a:r>
            <a:r>
              <a:rPr lang="en-US" altLang="zh-CN" sz="2000" dirty="0" smtClean="0"/>
              <a:t> mod q=(k</a:t>
            </a:r>
            <a:r>
              <a:rPr lang="en-US" altLang="zh-CN" sz="2000" baseline="30000" dirty="0" smtClean="0"/>
              <a:t>-1</a:t>
            </a:r>
            <a:r>
              <a:rPr lang="en-US" altLang="zh-CN" sz="2000" dirty="0" smtClean="0"/>
              <a:t>(H(M)+</a:t>
            </a:r>
            <a:r>
              <a:rPr lang="en-US" altLang="zh-CN" sz="2000" dirty="0" err="1" smtClean="0"/>
              <a:t>xr</a:t>
            </a:r>
            <a:r>
              <a:rPr lang="en-US" altLang="zh-CN" sz="2000" dirty="0" smtClean="0"/>
              <a:t>))</a:t>
            </a:r>
            <a:r>
              <a:rPr lang="en-US" altLang="zh-CN" sz="2000" baseline="30000" dirty="0" smtClean="0"/>
              <a:t>-1</a:t>
            </a:r>
            <a:r>
              <a:rPr lang="en-US" altLang="zh-CN" sz="2000" dirty="0" smtClean="0"/>
              <a:t> mod q</a:t>
            </a:r>
          </a:p>
          <a:p>
            <a:pPr lvl="1">
              <a:buNone/>
            </a:pPr>
            <a:r>
              <a:rPr lang="en-US" altLang="zh-CN" sz="2000" dirty="0" smtClean="0"/>
              <a:t>∴wk</a:t>
            </a:r>
            <a:r>
              <a:rPr lang="en-US" altLang="zh-CN" sz="2000" baseline="30000" dirty="0" smtClean="0"/>
              <a:t>-1</a:t>
            </a:r>
            <a:r>
              <a:rPr lang="en-US" altLang="zh-CN" sz="2000" dirty="0" smtClean="0"/>
              <a:t>(H(M)+</a:t>
            </a:r>
            <a:r>
              <a:rPr lang="en-US" altLang="zh-CN" sz="2000" dirty="0" err="1" smtClean="0"/>
              <a:t>xr</a:t>
            </a:r>
            <a:r>
              <a:rPr lang="en-US" altLang="zh-CN" sz="2000" dirty="0" smtClean="0"/>
              <a:t>)=1 mod q</a:t>
            </a:r>
          </a:p>
          <a:p>
            <a:pPr lvl="1">
              <a:buNone/>
            </a:pPr>
            <a:r>
              <a:rPr lang="en-US" altLang="zh-CN" sz="2000" dirty="0" smtClean="0"/>
              <a:t>	w(H(M)+</a:t>
            </a:r>
            <a:r>
              <a:rPr lang="en-US" altLang="zh-CN" sz="2000" dirty="0" err="1" smtClean="0"/>
              <a:t>xr</a:t>
            </a:r>
            <a:r>
              <a:rPr lang="en-US" altLang="zh-CN" sz="2000" dirty="0" smtClean="0"/>
              <a:t>)=k mod q</a:t>
            </a:r>
          </a:p>
          <a:p>
            <a:pPr lvl="1">
              <a:buNone/>
            </a:pPr>
            <a:r>
              <a:rPr lang="en-US" altLang="zh-CN" sz="2000" dirty="0" smtClean="0"/>
              <a:t>∴v=</a:t>
            </a:r>
            <a:r>
              <a:rPr lang="da-DK" altLang="zh-CN" sz="2000" dirty="0" smtClean="0"/>
              <a:t>((g</a:t>
            </a:r>
            <a:r>
              <a:rPr lang="da-DK" altLang="zh-CN" sz="2000" baseline="30000" dirty="0" smtClean="0"/>
              <a:t>(H(M)w)mod q</a:t>
            </a:r>
            <a:r>
              <a:rPr lang="da-DK" altLang="zh-CN" sz="2000" dirty="0" smtClean="0"/>
              <a:t> y</a:t>
            </a:r>
            <a:r>
              <a:rPr lang="da-DK" altLang="zh-CN" sz="2000" baseline="30000" dirty="0" smtClean="0"/>
              <a:t>rw mod q</a:t>
            </a:r>
            <a:r>
              <a:rPr lang="da-DK" altLang="zh-CN" sz="2000" dirty="0" smtClean="0"/>
              <a:t>) mod p) mod q</a:t>
            </a:r>
          </a:p>
          <a:p>
            <a:pPr lvl="1">
              <a:buNone/>
            </a:pPr>
            <a:r>
              <a:rPr lang="da-DK" altLang="zh-CN" sz="2000" dirty="0" smtClean="0"/>
              <a:t>		=((g</a:t>
            </a:r>
            <a:r>
              <a:rPr lang="da-DK" altLang="zh-CN" sz="2000" baseline="30000" dirty="0" smtClean="0"/>
              <a:t>(H(M)w)mod q</a:t>
            </a:r>
            <a:r>
              <a:rPr lang="da-DK" altLang="zh-CN" sz="2000" dirty="0" smtClean="0"/>
              <a:t> g</a:t>
            </a:r>
            <a:r>
              <a:rPr lang="da-DK" altLang="zh-CN" sz="2000" baseline="30000" dirty="0" smtClean="0"/>
              <a:t>xrw mod q</a:t>
            </a:r>
            <a:r>
              <a:rPr lang="da-DK" altLang="zh-CN" sz="2000" dirty="0" smtClean="0"/>
              <a:t>) mod p) mod q</a:t>
            </a:r>
          </a:p>
          <a:p>
            <a:pPr lvl="1">
              <a:buNone/>
            </a:pPr>
            <a:r>
              <a:rPr lang="da-DK" altLang="zh-CN" sz="2000" dirty="0" smtClean="0"/>
              <a:t>		=((g</a:t>
            </a:r>
            <a:r>
              <a:rPr lang="da-DK" altLang="zh-CN" sz="2000" baseline="30000" dirty="0" smtClean="0"/>
              <a:t>(H(M)+xr)w mod q</a:t>
            </a:r>
            <a:r>
              <a:rPr lang="da-DK" altLang="zh-CN" sz="2000" dirty="0" smtClean="0"/>
              <a:t>) mod p) mod q</a:t>
            </a:r>
          </a:p>
          <a:p>
            <a:pPr lvl="1">
              <a:buNone/>
            </a:pPr>
            <a:r>
              <a:rPr lang="da-DK" altLang="zh-CN" sz="2000" dirty="0" smtClean="0"/>
              <a:t>		=(g</a:t>
            </a:r>
            <a:r>
              <a:rPr lang="da-DK" altLang="zh-CN" sz="2000" baseline="30000" dirty="0" smtClean="0"/>
              <a:t>k</a:t>
            </a:r>
            <a:r>
              <a:rPr lang="da-DK" altLang="zh-CN" sz="2000" dirty="0" smtClean="0"/>
              <a:t> mod p) mod q</a:t>
            </a:r>
          </a:p>
          <a:p>
            <a:pPr lvl="1">
              <a:buNone/>
            </a:pPr>
            <a:r>
              <a:rPr lang="da-DK" altLang="zh-CN" sz="2000" dirty="0" smtClean="0"/>
              <a:t>		=r</a:t>
            </a:r>
            <a:endParaRPr lang="zh-CN" altLang="en-US" sz="20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3B7484B5-1F67-4C82-B7D7-3383E5F545DB}" type="slidenum">
              <a:rPr lang="zh-CN" altLang="en-US" smtClean="0"/>
              <a:pPr>
                <a:defRPr/>
              </a:pPr>
              <a:t>135</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705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如果</a:t>
            </a:r>
            <a:r>
              <a:rPr lang="en-US" altLang="zh-CN" dirty="0" smtClean="0"/>
              <a:t>s=0</a:t>
            </a:r>
            <a:r>
              <a:rPr lang="zh-CN" altLang="en-US" dirty="0" smtClean="0"/>
              <a:t>，则必须重新选择</a:t>
            </a:r>
            <a:r>
              <a:rPr lang="en-US" altLang="zh-CN" dirty="0" smtClean="0"/>
              <a:t>k</a:t>
            </a:r>
            <a:r>
              <a:rPr lang="zh-CN" altLang="en-US" dirty="0" smtClean="0"/>
              <a:t>进行计算</a:t>
            </a:r>
            <a:endParaRPr lang="en-US" altLang="zh-CN" dirty="0" smtClean="0"/>
          </a:p>
          <a:p>
            <a:pPr lvl="1"/>
            <a:r>
              <a:rPr lang="en-US" altLang="zh-CN" dirty="0" smtClean="0"/>
              <a:t>s=k</a:t>
            </a:r>
            <a:r>
              <a:rPr lang="en-US" altLang="zh-CN" baseline="30000" dirty="0" smtClean="0"/>
              <a:t>-1</a:t>
            </a:r>
            <a:r>
              <a:rPr lang="en-US" altLang="zh-CN" dirty="0" smtClean="0"/>
              <a:t>(H(M)+</a:t>
            </a:r>
            <a:r>
              <a:rPr lang="en-US" altLang="zh-CN" dirty="0" err="1" smtClean="0"/>
              <a:t>xr</a:t>
            </a:r>
            <a:r>
              <a:rPr lang="en-US" altLang="zh-CN" dirty="0" smtClean="0"/>
              <a:t>)=0 mod q</a:t>
            </a:r>
          </a:p>
          <a:p>
            <a:pPr lvl="1"/>
            <a:r>
              <a:rPr lang="en-US" altLang="zh-CN" dirty="0" smtClean="0"/>
              <a:t>x=-H(M)/r</a:t>
            </a:r>
            <a:r>
              <a:rPr lang="zh-CN" altLang="en-US" dirty="0" smtClean="0"/>
              <a:t>，会泄露私钥</a:t>
            </a:r>
            <a:endParaRPr lang="en-US" altLang="zh-CN" dirty="0" smtClean="0"/>
          </a:p>
          <a:p>
            <a:pPr lvl="1"/>
            <a:endParaRPr lang="en-US" altLang="zh-CN" dirty="0" smtClean="0"/>
          </a:p>
          <a:p>
            <a:r>
              <a:rPr lang="zh-CN" altLang="en-US" dirty="0" smtClean="0"/>
              <a:t>如果</a:t>
            </a:r>
            <a:r>
              <a:rPr lang="en-US" altLang="zh-CN" dirty="0" smtClean="0"/>
              <a:t>k</a:t>
            </a:r>
            <a:r>
              <a:rPr lang="zh-CN" altLang="en-US" dirty="0" smtClean="0"/>
              <a:t>泄露，则私钥必须重选</a:t>
            </a:r>
            <a:endParaRPr lang="en-US" altLang="zh-CN" dirty="0" smtClean="0"/>
          </a:p>
          <a:p>
            <a:pPr lvl="1"/>
            <a:r>
              <a:rPr lang="en-US" altLang="zh-CN" dirty="0" smtClean="0"/>
              <a:t>s=k</a:t>
            </a:r>
            <a:r>
              <a:rPr lang="en-US" altLang="zh-CN" baseline="30000" dirty="0" smtClean="0"/>
              <a:t>-1</a:t>
            </a:r>
            <a:r>
              <a:rPr lang="en-US" altLang="zh-CN" dirty="0" smtClean="0"/>
              <a:t>(H(M)+</a:t>
            </a:r>
            <a:r>
              <a:rPr lang="en-US" altLang="zh-CN" dirty="0" err="1" smtClean="0"/>
              <a:t>xr</a:t>
            </a:r>
            <a:r>
              <a:rPr lang="en-US" altLang="zh-CN" dirty="0" smtClean="0"/>
              <a:t>) mod q</a:t>
            </a:r>
          </a:p>
          <a:p>
            <a:pPr lvl="1"/>
            <a:r>
              <a:rPr lang="en-US" altLang="zh-CN" dirty="0" smtClean="0"/>
              <a:t>x=(</a:t>
            </a:r>
            <a:r>
              <a:rPr lang="en-US" altLang="zh-CN" dirty="0" err="1" smtClean="0"/>
              <a:t>sk</a:t>
            </a:r>
            <a:r>
              <a:rPr lang="en-US" altLang="zh-CN" dirty="0" smtClean="0"/>
              <a:t>-H(M))/r</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136</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775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第六节 身份认证</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137</a:t>
            </a:fld>
            <a:endParaRPr lang="en-US" altLang="zh-CN" dirty="0"/>
          </a:p>
        </p:txBody>
      </p:sp>
    </p:spTree>
    <p:extLst>
      <p:ext uri="{BB962C8B-B14F-4D97-AF65-F5344CB8AC3E}">
        <p14:creationId xmlns:p14="http://schemas.microsoft.com/office/powerpoint/2010/main" val="64094041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身份认证的实现</a:t>
            </a:r>
            <a:r>
              <a:rPr lang="zh-CN" altLang="en-US" dirty="0" smtClean="0"/>
              <a:t>方法：</a:t>
            </a:r>
            <a:endParaRPr lang="en-US" altLang="zh-CN" dirty="0" smtClean="0"/>
          </a:p>
          <a:p>
            <a:pPr lvl="1"/>
            <a:endParaRPr lang="en-US" altLang="zh-CN" dirty="0" smtClean="0"/>
          </a:p>
          <a:p>
            <a:pPr lvl="1"/>
            <a:r>
              <a:rPr lang="zh-CN" altLang="en-US" dirty="0" smtClean="0"/>
              <a:t>口令（弱认证）</a:t>
            </a:r>
            <a:endParaRPr lang="en-US" altLang="zh-CN" dirty="0" smtClean="0"/>
          </a:p>
          <a:p>
            <a:pPr lvl="1"/>
            <a:endParaRPr lang="en-US" altLang="zh-CN" dirty="0" smtClean="0"/>
          </a:p>
          <a:p>
            <a:pPr lvl="1"/>
            <a:r>
              <a:rPr lang="zh-CN" altLang="en-US" dirty="0" smtClean="0"/>
              <a:t>挑战－响应身份认证（强认证）</a:t>
            </a:r>
            <a:endParaRPr lang="en-US" altLang="zh-CN" dirty="0" smtClean="0"/>
          </a:p>
          <a:p>
            <a:pPr lvl="1"/>
            <a:endParaRPr lang="en-US" altLang="zh-CN" dirty="0" smtClean="0"/>
          </a:p>
          <a:p>
            <a:pPr lvl="1"/>
            <a:r>
              <a:rPr lang="zh-CN" altLang="en-US" dirty="0" smtClean="0"/>
              <a:t>零知识的身份认证</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138</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677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一</a:t>
            </a:r>
            <a:r>
              <a:rPr lang="zh-CN" altLang="en-US" dirty="0" smtClean="0"/>
              <a:t>、口令</a:t>
            </a:r>
            <a:r>
              <a:rPr lang="en-US" altLang="zh-CN" dirty="0" smtClean="0"/>
              <a:t>(</a:t>
            </a:r>
            <a:r>
              <a:rPr lang="zh-CN" altLang="en-US" dirty="0" smtClean="0"/>
              <a:t>弱认证</a:t>
            </a:r>
            <a:r>
              <a:rPr lang="en-US" altLang="zh-CN" dirty="0" smtClean="0"/>
              <a:t>)</a:t>
            </a:r>
            <a:endParaRPr lang="zh-CN" altLang="en-US" dirty="0"/>
          </a:p>
        </p:txBody>
      </p:sp>
      <p:sp>
        <p:nvSpPr>
          <p:cNvPr id="3" name="内容占位符 2"/>
          <p:cNvSpPr>
            <a:spLocks noGrp="1"/>
          </p:cNvSpPr>
          <p:nvPr>
            <p:ph idx="1"/>
          </p:nvPr>
        </p:nvSpPr>
        <p:spPr>
          <a:xfrm>
            <a:off x="457200" y="1295400"/>
            <a:ext cx="8363272" cy="5029200"/>
          </a:xfrm>
        </p:spPr>
        <p:txBody>
          <a:bodyPr/>
          <a:lstStyle/>
          <a:p>
            <a:r>
              <a:rPr lang="zh-CN" altLang="en-US" dirty="0" smtClean="0"/>
              <a:t>口令：用户和系统共享的秘密</a:t>
            </a:r>
            <a:endParaRPr lang="en-US" altLang="zh-CN" dirty="0" smtClean="0"/>
          </a:p>
          <a:p>
            <a:pPr lvl="1"/>
            <a:r>
              <a:rPr lang="zh-CN" altLang="en-US" dirty="0" smtClean="0"/>
              <a:t>传统的口令方案因而归类为单向认证</a:t>
            </a:r>
            <a:endParaRPr lang="en-US" altLang="zh-CN" dirty="0" smtClean="0"/>
          </a:p>
          <a:p>
            <a:endParaRPr lang="en-US" altLang="zh-CN" dirty="0" smtClean="0"/>
          </a:p>
          <a:p>
            <a:r>
              <a:rPr lang="zh-CN" altLang="en-US" dirty="0" smtClean="0"/>
              <a:t>必须防护的威胁包括：</a:t>
            </a:r>
            <a:endParaRPr lang="en-US" altLang="zh-CN" dirty="0" smtClean="0"/>
          </a:p>
          <a:p>
            <a:pPr lvl="1"/>
            <a:r>
              <a:rPr lang="zh-CN" altLang="en-US" dirty="0" smtClean="0"/>
              <a:t>口令重放、口令泄漏（系统外）和搭线窃听（系统内）</a:t>
            </a:r>
            <a:endParaRPr lang="en-US" altLang="zh-CN" dirty="0" smtClean="0"/>
          </a:p>
          <a:p>
            <a:pPr lvl="1"/>
            <a:r>
              <a:rPr lang="zh-CN" altLang="en-US" dirty="0" smtClean="0"/>
              <a:t>口令蛮力搜索</a:t>
            </a:r>
            <a:endParaRPr lang="en-US" altLang="zh-CN" dirty="0" smtClean="0"/>
          </a:p>
          <a:p>
            <a:pPr lvl="1"/>
            <a:r>
              <a:rPr lang="zh-CN" altLang="en-US" dirty="0" smtClean="0"/>
              <a:t>口令猜测</a:t>
            </a:r>
            <a:endParaRPr lang="en-US" altLang="zh-CN" dirty="0" smtClean="0"/>
          </a:p>
          <a:p>
            <a:pPr lvl="1"/>
            <a:r>
              <a:rPr lang="zh-CN" altLang="en-US" dirty="0" smtClean="0"/>
              <a:t>字典攻击</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139</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975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Autofit/>
          </a:bodyPr>
          <a:lstStyle/>
          <a:p>
            <a:r>
              <a:rPr lang="zh-CN" altLang="en-US" dirty="0" smtClean="0"/>
              <a:t>身份认证协议的性能</a:t>
            </a:r>
            <a:r>
              <a:rPr lang="zh-CN" altLang="en-US" dirty="0"/>
              <a:t>：</a:t>
            </a:r>
            <a:endParaRPr lang="en-US" altLang="zh-CN" dirty="0" smtClean="0"/>
          </a:p>
          <a:p>
            <a:pPr lvl="1"/>
            <a:r>
              <a:rPr lang="zh-CN" altLang="en-US" dirty="0" smtClean="0"/>
              <a:t>身份认证的交互性：</a:t>
            </a:r>
            <a:endParaRPr lang="en-US" altLang="zh-CN" dirty="0" smtClean="0"/>
          </a:p>
          <a:p>
            <a:pPr lvl="2"/>
            <a:r>
              <a:rPr lang="zh-CN" altLang="en-US" dirty="0"/>
              <a:t>单向</a:t>
            </a:r>
            <a:r>
              <a:rPr lang="zh-CN" altLang="en-US" dirty="0" smtClean="0"/>
              <a:t>认证、相互认证、群认证、可信中继</a:t>
            </a:r>
            <a:endParaRPr lang="en-US" altLang="zh-CN" dirty="0" smtClean="0"/>
          </a:p>
          <a:p>
            <a:pPr lvl="1"/>
            <a:r>
              <a:rPr lang="zh-CN" altLang="en-US" dirty="0"/>
              <a:t>通信效率：传输的步数和需要的带宽或总传输量</a:t>
            </a:r>
            <a:endParaRPr lang="en-US" altLang="zh-CN" dirty="0"/>
          </a:p>
          <a:p>
            <a:pPr lvl="1"/>
            <a:r>
              <a:rPr lang="zh-CN" altLang="en-US" dirty="0" smtClean="0"/>
              <a:t>计算效率：执行协议所需要的操作数</a:t>
            </a:r>
            <a:endParaRPr lang="en-US" altLang="zh-CN" dirty="0" smtClean="0"/>
          </a:p>
          <a:p>
            <a:pPr lvl="1"/>
            <a:r>
              <a:rPr lang="zh-CN" altLang="en-US" dirty="0" smtClean="0"/>
              <a:t>第三方（若有）的可信程度和是否需要实时参与</a:t>
            </a:r>
            <a:endParaRPr lang="en-US" altLang="zh-CN" dirty="0" smtClean="0"/>
          </a:p>
          <a:p>
            <a:pPr lvl="1"/>
            <a:r>
              <a:rPr lang="zh-CN" altLang="en-US" dirty="0" smtClean="0"/>
              <a:t>安全保证性：认证信息不被泄漏</a:t>
            </a:r>
            <a:endParaRPr lang="en-US" altLang="zh-CN" dirty="0" smtClean="0"/>
          </a:p>
          <a:p>
            <a:pPr lvl="2"/>
            <a:endParaRPr lang="en-US" altLang="zh-CN" dirty="0" smtClean="0"/>
          </a:p>
          <a:p>
            <a:r>
              <a:rPr lang="zh-CN" altLang="en-US" dirty="0"/>
              <a:t>身份认证的实现方法：</a:t>
            </a:r>
            <a:endParaRPr lang="en-US" altLang="zh-CN" dirty="0"/>
          </a:p>
          <a:p>
            <a:pPr lvl="1"/>
            <a:r>
              <a:rPr lang="zh-CN" altLang="en-US" dirty="0"/>
              <a:t>口令（弱认证）</a:t>
            </a:r>
            <a:endParaRPr lang="en-US" altLang="zh-CN" dirty="0"/>
          </a:p>
          <a:p>
            <a:pPr lvl="1"/>
            <a:r>
              <a:rPr lang="zh-CN" altLang="en-US" dirty="0"/>
              <a:t>挑战－响应身份认证（强认证）</a:t>
            </a:r>
            <a:endParaRPr lang="en-US" altLang="zh-CN" dirty="0"/>
          </a:p>
          <a:p>
            <a:pPr lvl="1"/>
            <a:r>
              <a:rPr lang="zh-CN" altLang="en-US" dirty="0"/>
              <a:t>零知识的身份</a:t>
            </a:r>
            <a:r>
              <a:rPr lang="zh-CN" altLang="en-US" dirty="0" smtClean="0"/>
              <a:t>认证</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426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固定口令方案</a:t>
            </a:r>
            <a:endParaRPr lang="zh-CN" altLang="en-US" dirty="0"/>
          </a:p>
        </p:txBody>
      </p:sp>
      <p:sp>
        <p:nvSpPr>
          <p:cNvPr id="3" name="内容占位符 2"/>
          <p:cNvSpPr>
            <a:spLocks noGrp="1"/>
          </p:cNvSpPr>
          <p:nvPr>
            <p:ph idx="1"/>
          </p:nvPr>
        </p:nvSpPr>
        <p:spPr/>
        <p:txBody>
          <a:bodyPr/>
          <a:lstStyle/>
          <a:p>
            <a:r>
              <a:rPr lang="zh-CN" altLang="en-US" dirty="0" smtClean="0"/>
              <a:t>存储的口令文件：明文存储，读写保护</a:t>
            </a:r>
            <a:endParaRPr lang="en-US" altLang="zh-CN" dirty="0" smtClean="0"/>
          </a:p>
          <a:p>
            <a:r>
              <a:rPr lang="zh-CN" altLang="en-US" dirty="0" smtClean="0"/>
              <a:t>加密的口令文件：存储口令的单向函数值</a:t>
            </a:r>
            <a:endParaRPr lang="en-US" altLang="zh-CN" dirty="0" smtClean="0"/>
          </a:p>
          <a:p>
            <a:r>
              <a:rPr lang="zh-CN" altLang="en-US" dirty="0" smtClean="0"/>
              <a:t>口令规则：口令的长度、字符集等等</a:t>
            </a:r>
            <a:endParaRPr lang="en-US" altLang="zh-CN" dirty="0" smtClean="0"/>
          </a:p>
          <a:p>
            <a:r>
              <a:rPr lang="zh-CN" altLang="en-US" dirty="0" smtClean="0"/>
              <a:t>口令时效</a:t>
            </a:r>
            <a:endParaRPr lang="en-US" altLang="zh-CN" dirty="0" smtClean="0"/>
          </a:p>
          <a:p>
            <a:r>
              <a:rPr lang="zh-CN" altLang="en-US" dirty="0" smtClean="0"/>
              <a:t>放慢口令映射：迭代运算，不影响正常使用下增加试探口令的攻击时间</a:t>
            </a:r>
            <a:endParaRPr lang="en-US" altLang="zh-CN" dirty="0" smtClean="0"/>
          </a:p>
          <a:p>
            <a:r>
              <a:rPr lang="zh-CN" altLang="en-US" dirty="0" smtClean="0"/>
              <a:t>口令加盐：降低字典攻击的效率，防止口令重复</a:t>
            </a:r>
            <a:endParaRPr lang="en-US" altLang="zh-CN" dirty="0" smtClean="0"/>
          </a:p>
          <a:p>
            <a:pPr lvl="1"/>
            <a:r>
              <a:rPr lang="zh-CN" altLang="en-US" dirty="0" smtClean="0"/>
              <a:t>口令的散列值和盐值均记录在文件中</a:t>
            </a:r>
            <a:endParaRPr lang="en-US" altLang="zh-CN" dirty="0" smtClean="0"/>
          </a:p>
          <a:p>
            <a:r>
              <a:rPr lang="zh-CN" altLang="en-US" dirty="0" smtClean="0"/>
              <a:t>通行短语</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140</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78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带盐的口令加密存储方案</a:t>
            </a:r>
            <a:endParaRPr lang="zh-CN" altLang="en-US" dirty="0"/>
          </a:p>
        </p:txBody>
      </p:sp>
      <p:graphicFrame>
        <p:nvGraphicFramePr>
          <p:cNvPr id="6" name="内容占位符 5"/>
          <p:cNvGraphicFramePr>
            <a:graphicFrameLocks noGrp="1"/>
          </p:cNvGraphicFramePr>
          <p:nvPr>
            <p:ph idx="1"/>
            <p:extLst/>
          </p:nvPr>
        </p:nvGraphicFramePr>
        <p:xfrm>
          <a:off x="2684972" y="1753888"/>
          <a:ext cx="3143271" cy="1112520"/>
        </p:xfrm>
        <a:graphic>
          <a:graphicData uri="http://schemas.openxmlformats.org/drawingml/2006/table">
            <a:tbl>
              <a:tblPr bandRow="1">
                <a:tableStyleId>{5940675A-B579-460E-94D1-54222C63F5DA}</a:tableStyleId>
              </a:tblPr>
              <a:tblGrid>
                <a:gridCol w="714380"/>
                <a:gridCol w="1214446"/>
                <a:gridCol w="1214445"/>
              </a:tblGrid>
              <a:tr h="370840">
                <a:tc>
                  <a:txBody>
                    <a:bodyPr/>
                    <a:lstStyle/>
                    <a:p>
                      <a:pPr algn="ctr"/>
                      <a:r>
                        <a:rPr lang="en-US" altLang="zh-CN" dirty="0" smtClean="0"/>
                        <a:t>…</a:t>
                      </a:r>
                      <a:endParaRPr lang="zh-CN" altLang="en-US" dirty="0"/>
                    </a:p>
                  </a:txBody>
                  <a:tcPr vert="eaVert" anchor="ctr"/>
                </a:tc>
                <a:tc>
                  <a:txBody>
                    <a:bodyPr/>
                    <a:lstStyle/>
                    <a:p>
                      <a:pPr algn="ctr"/>
                      <a:r>
                        <a:rPr lang="en-US" altLang="zh-CN" sz="1800" kern="1200" dirty="0" smtClean="0"/>
                        <a:t>…</a:t>
                      </a:r>
                      <a:endParaRPr lang="zh-CN" altLang="en-US" sz="1800" kern="1200" dirty="0" smtClean="0">
                        <a:solidFill>
                          <a:schemeClr val="tx1"/>
                        </a:solidFill>
                        <a:latin typeface="+mn-lt"/>
                        <a:ea typeface="+mn-ea"/>
                        <a:cs typeface="+mn-cs"/>
                      </a:endParaRPr>
                    </a:p>
                  </a:txBody>
                  <a:tcPr vert="eaVert" anchor="ctr"/>
                </a:tc>
                <a:tc>
                  <a:txBody>
                    <a:bodyPr/>
                    <a:lstStyle/>
                    <a:p>
                      <a:pPr algn="ctr"/>
                      <a:r>
                        <a:rPr lang="en-US" altLang="zh-CN" sz="1800" kern="1200" dirty="0" smtClean="0"/>
                        <a:t>…</a:t>
                      </a:r>
                      <a:endParaRPr lang="zh-CN" altLang="en-US" sz="1800" kern="1200" dirty="0" smtClean="0">
                        <a:solidFill>
                          <a:schemeClr val="tx1"/>
                        </a:solidFill>
                        <a:latin typeface="+mn-lt"/>
                        <a:ea typeface="+mn-ea"/>
                        <a:cs typeface="+mn-cs"/>
                      </a:endParaRPr>
                    </a:p>
                  </a:txBody>
                  <a:tcPr vert="eaVert" anchor="ctr"/>
                </a:tc>
              </a:tr>
              <a:tr h="370840">
                <a:tc>
                  <a:txBody>
                    <a:bodyPr/>
                    <a:lstStyle/>
                    <a:p>
                      <a:pPr algn="ctr"/>
                      <a:r>
                        <a:rPr lang="en-US" altLang="zh-CN" dirty="0" smtClean="0"/>
                        <a:t>A</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盐值</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a:t>
                      </a:r>
                      <a:r>
                        <a:rPr lang="zh-CN" altLang="en-US" dirty="0" smtClean="0"/>
                        <a:t>口令</a:t>
                      </a:r>
                      <a:r>
                        <a:rPr lang="en-US" altLang="zh-CN" baseline="-25000" dirty="0" smtClean="0"/>
                        <a:t>A</a:t>
                      </a:r>
                      <a:r>
                        <a:rPr lang="en-US" altLang="zh-CN" dirty="0" smtClean="0"/>
                        <a:t>)</a:t>
                      </a:r>
                      <a:endParaRPr lang="zh-CN" altLang="en-US" dirty="0" smtClean="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a:t>
                      </a:r>
                      <a:endParaRPr lang="zh-CN" altLang="en-US" dirty="0" smtClean="0"/>
                    </a:p>
                  </a:txBody>
                  <a:tcPr vert="eaVert" anchor="ctr"/>
                </a:tc>
                <a:tc>
                  <a:txBody>
                    <a:bodyPr/>
                    <a:lstStyle/>
                    <a:p>
                      <a:pPr algn="ctr"/>
                      <a:r>
                        <a:rPr lang="en-US" altLang="zh-CN" dirty="0" smtClean="0"/>
                        <a:t>…</a:t>
                      </a:r>
                      <a:endParaRPr lang="zh-CN" altLang="en-US" dirty="0"/>
                    </a:p>
                  </a:txBody>
                  <a:tcPr vert="eaVert" anchor="ctr"/>
                </a:tc>
                <a:tc>
                  <a:txBody>
                    <a:bodyPr/>
                    <a:lstStyle/>
                    <a:p>
                      <a:pPr algn="ctr"/>
                      <a:r>
                        <a:rPr lang="en-US" altLang="zh-CN" dirty="0" smtClean="0"/>
                        <a:t>…</a:t>
                      </a:r>
                      <a:endParaRPr lang="zh-CN" altLang="en-US" dirty="0"/>
                    </a:p>
                  </a:txBody>
                  <a:tcPr vert="eaVert" anchor="ctr"/>
                </a:tc>
              </a:tr>
            </a:tbl>
          </a:graphicData>
        </a:graphic>
      </p:graphicFrame>
      <p:grpSp>
        <p:nvGrpSpPr>
          <p:cNvPr id="3" name="组合 25"/>
          <p:cNvGrpSpPr/>
          <p:nvPr/>
        </p:nvGrpSpPr>
        <p:grpSpPr>
          <a:xfrm>
            <a:off x="827584" y="1358266"/>
            <a:ext cx="7750225" cy="3726918"/>
            <a:chOff x="1142976" y="2214554"/>
            <a:chExt cx="7750225" cy="3726918"/>
          </a:xfrm>
        </p:grpSpPr>
        <p:sp>
          <p:nvSpPr>
            <p:cNvPr id="7" name="TextBox 6"/>
            <p:cNvSpPr txBox="1"/>
            <p:nvPr/>
          </p:nvSpPr>
          <p:spPr>
            <a:xfrm>
              <a:off x="4071934" y="2214554"/>
              <a:ext cx="877163" cy="369332"/>
            </a:xfrm>
            <a:prstGeom prst="rect">
              <a:avLst/>
            </a:prstGeom>
            <a:noFill/>
          </p:spPr>
          <p:txBody>
            <a:bodyPr wrap="none" rtlCol="0">
              <a:spAutoFit/>
            </a:bodyPr>
            <a:lstStyle/>
            <a:p>
              <a:r>
                <a:rPr lang="zh-CN" altLang="en-US" dirty="0" smtClean="0">
                  <a:latin typeface="Times New Roman" pitchFamily="18" charset="0"/>
                  <a:cs typeface="Times New Roman" pitchFamily="18" charset="0"/>
                </a:rPr>
                <a:t>口令表</a:t>
              </a:r>
              <a:endParaRPr lang="zh-CN" altLang="en-US" dirty="0">
                <a:latin typeface="Times New Roman" pitchFamily="18" charset="0"/>
                <a:cs typeface="Times New Roman" pitchFamily="18" charset="0"/>
              </a:endParaRPr>
            </a:p>
          </p:txBody>
        </p:sp>
        <p:cxnSp>
          <p:nvCxnSpPr>
            <p:cNvPr id="9" name="直接箭头连接符 8"/>
            <p:cNvCxnSpPr/>
            <p:nvPr/>
          </p:nvCxnSpPr>
          <p:spPr>
            <a:xfrm>
              <a:off x="1928794" y="3214686"/>
              <a:ext cx="1071570" cy="158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00232" y="2786058"/>
              <a:ext cx="760144" cy="369332"/>
            </a:xfrm>
            <a:prstGeom prst="rect">
              <a:avLst/>
            </a:prstGeom>
            <a:noFill/>
          </p:spPr>
          <p:txBody>
            <a:bodyPr wrap="none" rtlCol="0">
              <a:spAutoFit/>
            </a:bodyPr>
            <a:lstStyle/>
            <a:p>
              <a:r>
                <a:rPr lang="zh-CN" altLang="en-US" dirty="0" smtClean="0">
                  <a:latin typeface="Times New Roman" pitchFamily="18" charset="0"/>
                  <a:cs typeface="Times New Roman" pitchFamily="18" charset="0"/>
                </a:rPr>
                <a:t>口令</a:t>
              </a:r>
              <a:r>
                <a:rPr lang="en-US" altLang="zh-CN" baseline="-25000" dirty="0" smtClean="0">
                  <a:latin typeface="Times New Roman" pitchFamily="18" charset="0"/>
                  <a:cs typeface="Times New Roman" pitchFamily="18" charset="0"/>
                </a:rPr>
                <a:t>A</a:t>
              </a:r>
              <a:endParaRPr lang="zh-CN" altLang="en-US" baseline="-25000" dirty="0">
                <a:latin typeface="Times New Roman" pitchFamily="18" charset="0"/>
                <a:cs typeface="Times New Roman" pitchFamily="18" charset="0"/>
              </a:endParaRPr>
            </a:p>
          </p:txBody>
        </p:sp>
        <p:sp>
          <p:nvSpPr>
            <p:cNvPr id="11" name="TextBox 10"/>
            <p:cNvSpPr txBox="1"/>
            <p:nvPr/>
          </p:nvSpPr>
          <p:spPr>
            <a:xfrm>
              <a:off x="1142976" y="3000372"/>
              <a:ext cx="816249" cy="369332"/>
            </a:xfrm>
            <a:prstGeom prst="rect">
              <a:avLst/>
            </a:prstGeom>
            <a:noFill/>
          </p:spPr>
          <p:txBody>
            <a:bodyPr wrap="none" rtlCol="0">
              <a:spAutoFit/>
            </a:bodyPr>
            <a:lstStyle/>
            <a:p>
              <a:r>
                <a:rPr lang="zh-CN" altLang="en-US" dirty="0" smtClean="0">
                  <a:latin typeface="Times New Roman" pitchFamily="18" charset="0"/>
                  <a:cs typeface="Times New Roman" pitchFamily="18" charset="0"/>
                </a:rPr>
                <a:t>用户</a:t>
              </a:r>
              <a:r>
                <a:rPr lang="en-US" altLang="zh-CN" dirty="0" smtClean="0">
                  <a:latin typeface="Times New Roman" pitchFamily="18" charset="0"/>
                  <a:cs typeface="Times New Roman" pitchFamily="18" charset="0"/>
                </a:rPr>
                <a:t>A</a:t>
              </a:r>
              <a:endParaRPr lang="zh-CN" altLang="en-US" baseline="-25000" dirty="0">
                <a:latin typeface="Times New Roman" pitchFamily="18" charset="0"/>
                <a:cs typeface="Times New Roman" pitchFamily="18" charset="0"/>
              </a:endParaRPr>
            </a:p>
          </p:txBody>
        </p:sp>
        <p:cxnSp>
          <p:nvCxnSpPr>
            <p:cNvPr id="12" name="直接箭头连接符 11"/>
            <p:cNvCxnSpPr>
              <a:endCxn id="14" idx="1"/>
            </p:cNvCxnSpPr>
            <p:nvPr/>
          </p:nvCxnSpPr>
          <p:spPr>
            <a:xfrm>
              <a:off x="2571736" y="4643446"/>
              <a:ext cx="1428760" cy="158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4" idx="0"/>
            </p:cNvCxnSpPr>
            <p:nvPr/>
          </p:nvCxnSpPr>
          <p:spPr>
            <a:xfrm rot="5400000">
              <a:off x="3821901" y="3893347"/>
              <a:ext cx="1071570" cy="158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00496" y="4429132"/>
              <a:ext cx="714380" cy="428628"/>
            </a:xfrm>
            <a:prstGeom prst="rect">
              <a:avLst/>
            </a:prstGeom>
            <a:noFill/>
            <a:ln w="25400">
              <a:solidFill>
                <a:srgbClr val="0000FF"/>
              </a:solidFill>
            </a:ln>
          </p:spPr>
          <p:txBody>
            <a:bodyPr wrap="square" rtlCol="0" anchor="ctr">
              <a:noAutofit/>
            </a:bodyPr>
            <a:lstStyle/>
            <a:p>
              <a:pPr algn="ctr"/>
              <a:r>
                <a:rPr lang="en-US" altLang="zh-CN" dirty="0" smtClean="0">
                  <a:latin typeface="Times New Roman" pitchFamily="18" charset="0"/>
                  <a:cs typeface="Times New Roman" pitchFamily="18" charset="0"/>
                </a:rPr>
                <a:t>h()</a:t>
              </a:r>
              <a:endParaRPr lang="zh-CN" altLang="en-US" dirty="0">
                <a:latin typeface="Times New Roman" pitchFamily="18" charset="0"/>
                <a:cs typeface="Times New Roman" pitchFamily="18" charset="0"/>
              </a:endParaRPr>
            </a:p>
          </p:txBody>
        </p:sp>
        <p:cxnSp>
          <p:nvCxnSpPr>
            <p:cNvPr id="36" name="直接箭头连接符 35"/>
            <p:cNvCxnSpPr/>
            <p:nvPr/>
          </p:nvCxnSpPr>
          <p:spPr>
            <a:xfrm rot="5400000">
              <a:off x="1857359" y="3929063"/>
              <a:ext cx="1428760" cy="6"/>
            </a:xfrm>
            <a:prstGeom prst="straightConnector1">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4" idx="3"/>
              <a:endCxn id="41" idx="1"/>
            </p:cNvCxnSpPr>
            <p:nvPr/>
          </p:nvCxnSpPr>
          <p:spPr>
            <a:xfrm>
              <a:off x="4714876" y="4643446"/>
              <a:ext cx="1500198" cy="158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1" name="流程图: 决策 40"/>
            <p:cNvSpPr/>
            <p:nvPr/>
          </p:nvSpPr>
          <p:spPr>
            <a:xfrm>
              <a:off x="6215074" y="4429132"/>
              <a:ext cx="1143008" cy="428628"/>
            </a:xfrm>
            <a:prstGeom prst="flowChartDecision">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a:t>
              </a:r>
              <a:endParaRPr lang="zh-CN" altLang="en-US" dirty="0">
                <a:solidFill>
                  <a:schemeClr val="tx1"/>
                </a:solidFill>
                <a:latin typeface="Times New Roman" pitchFamily="18" charset="0"/>
                <a:cs typeface="Times New Roman" pitchFamily="18" charset="0"/>
              </a:endParaRPr>
            </a:p>
          </p:txBody>
        </p:sp>
        <p:cxnSp>
          <p:nvCxnSpPr>
            <p:cNvPr id="43" name="直接箭头连接符 42"/>
            <p:cNvCxnSpPr/>
            <p:nvPr/>
          </p:nvCxnSpPr>
          <p:spPr>
            <a:xfrm rot="16200000" flipH="1">
              <a:off x="6179358" y="3821907"/>
              <a:ext cx="1214442" cy="1"/>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6143636" y="3214686"/>
              <a:ext cx="642942" cy="1"/>
            </a:xfrm>
            <a:prstGeom prst="straightConnector1">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41" idx="3"/>
            </p:cNvCxnSpPr>
            <p:nvPr/>
          </p:nvCxnSpPr>
          <p:spPr>
            <a:xfrm>
              <a:off x="7358082" y="4643446"/>
              <a:ext cx="928695" cy="1"/>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1" idx="2"/>
            </p:cNvCxnSpPr>
            <p:nvPr/>
          </p:nvCxnSpPr>
          <p:spPr>
            <a:xfrm rot="5400000">
              <a:off x="6393669" y="5250669"/>
              <a:ext cx="785818" cy="158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275520" y="4286256"/>
              <a:ext cx="35137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Y</a:t>
              </a:r>
              <a:endParaRPr lang="zh-CN" altLang="en-US" dirty="0">
                <a:latin typeface="Times New Roman" pitchFamily="18" charset="0"/>
                <a:cs typeface="Times New Roman" pitchFamily="18" charset="0"/>
              </a:endParaRPr>
            </a:p>
          </p:txBody>
        </p:sp>
        <p:sp>
          <p:nvSpPr>
            <p:cNvPr id="54" name="TextBox 53"/>
            <p:cNvSpPr txBox="1"/>
            <p:nvPr/>
          </p:nvSpPr>
          <p:spPr>
            <a:xfrm>
              <a:off x="6770116" y="4857760"/>
              <a:ext cx="35137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N</a:t>
              </a:r>
              <a:endParaRPr lang="zh-CN" altLang="en-US" dirty="0">
                <a:latin typeface="Times New Roman" pitchFamily="18" charset="0"/>
                <a:cs typeface="Times New Roman" pitchFamily="18" charset="0"/>
              </a:endParaRPr>
            </a:p>
          </p:txBody>
        </p:sp>
        <p:sp>
          <p:nvSpPr>
            <p:cNvPr id="55" name="TextBox 54"/>
            <p:cNvSpPr txBox="1"/>
            <p:nvPr/>
          </p:nvSpPr>
          <p:spPr>
            <a:xfrm>
              <a:off x="8246870" y="4460664"/>
              <a:ext cx="646331" cy="369332"/>
            </a:xfrm>
            <a:prstGeom prst="rect">
              <a:avLst/>
            </a:prstGeom>
            <a:noFill/>
          </p:spPr>
          <p:txBody>
            <a:bodyPr wrap="none" rtlCol="0">
              <a:spAutoFit/>
            </a:bodyPr>
            <a:lstStyle/>
            <a:p>
              <a:r>
                <a:rPr lang="zh-CN" altLang="en-US" dirty="0" smtClean="0">
                  <a:latin typeface="Times New Roman" pitchFamily="18" charset="0"/>
                  <a:cs typeface="Times New Roman" pitchFamily="18" charset="0"/>
                </a:rPr>
                <a:t>接收</a:t>
              </a:r>
              <a:endParaRPr lang="zh-CN" altLang="en-US" baseline="-25000" dirty="0">
                <a:latin typeface="Times New Roman" pitchFamily="18" charset="0"/>
                <a:cs typeface="Times New Roman" pitchFamily="18" charset="0"/>
              </a:endParaRPr>
            </a:p>
          </p:txBody>
        </p:sp>
        <p:sp>
          <p:nvSpPr>
            <p:cNvPr id="56" name="TextBox 55"/>
            <p:cNvSpPr txBox="1"/>
            <p:nvPr/>
          </p:nvSpPr>
          <p:spPr>
            <a:xfrm>
              <a:off x="6450139" y="5572140"/>
              <a:ext cx="646331" cy="369332"/>
            </a:xfrm>
            <a:prstGeom prst="rect">
              <a:avLst/>
            </a:prstGeom>
            <a:noFill/>
          </p:spPr>
          <p:txBody>
            <a:bodyPr wrap="none" rtlCol="0">
              <a:spAutoFit/>
            </a:bodyPr>
            <a:lstStyle/>
            <a:p>
              <a:r>
                <a:rPr lang="zh-CN" altLang="en-US" dirty="0" smtClean="0">
                  <a:latin typeface="Times New Roman" pitchFamily="18" charset="0"/>
                  <a:cs typeface="Times New Roman" pitchFamily="18" charset="0"/>
                </a:rPr>
                <a:t>拒绝</a:t>
              </a:r>
              <a:endParaRPr lang="zh-CN" altLang="en-US" dirty="0">
                <a:latin typeface="Times New Roman" pitchFamily="18" charset="0"/>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141</a:t>
            </a:fld>
            <a:endParaRPr lang="en-US" altLang="zh-CN" dirty="0"/>
          </a:p>
        </p:txBody>
      </p:sp>
      <p:sp>
        <p:nvSpPr>
          <p:cNvPr id="5" name="文本框 4"/>
          <p:cNvSpPr txBox="1"/>
          <p:nvPr/>
        </p:nvSpPr>
        <p:spPr>
          <a:xfrm>
            <a:off x="316573" y="5261995"/>
            <a:ext cx="8367556" cy="646331"/>
          </a:xfrm>
          <a:prstGeom prst="rect">
            <a:avLst/>
          </a:prstGeom>
          <a:noFill/>
        </p:spPr>
        <p:txBody>
          <a:bodyPr wrap="square" rtlCol="0">
            <a:spAutoFit/>
          </a:bodyPr>
          <a:lstStyle/>
          <a:p>
            <a:r>
              <a:rPr lang="zh-CN" altLang="en-US" dirty="0" smtClean="0"/>
              <a:t>基于口令的密码</a:t>
            </a:r>
            <a:r>
              <a:rPr lang="en-US" altLang="zh-CN" dirty="0" smtClean="0"/>
              <a:t>PBE</a:t>
            </a:r>
            <a:r>
              <a:rPr lang="zh-CN" altLang="en-US" dirty="0" smtClean="0"/>
              <a:t>：将</a:t>
            </a:r>
            <a:r>
              <a:rPr lang="en-US" altLang="zh-CN" dirty="0" smtClean="0"/>
              <a:t>h(</a:t>
            </a:r>
            <a:r>
              <a:rPr lang="zh-CN" altLang="en-US" dirty="0" smtClean="0"/>
              <a:t>口令</a:t>
            </a:r>
            <a:r>
              <a:rPr lang="en-US" altLang="zh-CN" dirty="0" smtClean="0"/>
              <a:t>)</a:t>
            </a:r>
            <a:r>
              <a:rPr lang="zh-CN" altLang="en-US" dirty="0" smtClean="0"/>
              <a:t>视为密钥加密密钥（</a:t>
            </a:r>
            <a:r>
              <a:rPr lang="en-US" altLang="zh-CN" dirty="0" smtClean="0"/>
              <a:t>KEK</a:t>
            </a:r>
            <a:r>
              <a:rPr lang="zh-CN" altLang="en-US" dirty="0" smtClean="0"/>
              <a:t>），用于加密会话密钥，将密文存储在表中，丢弃</a:t>
            </a:r>
            <a:r>
              <a:rPr lang="en-US" altLang="zh-CN" dirty="0"/>
              <a:t>h(</a:t>
            </a:r>
            <a:r>
              <a:rPr lang="zh-CN" altLang="en-US" dirty="0"/>
              <a:t>口令</a:t>
            </a:r>
            <a:r>
              <a:rPr lang="en-US" altLang="zh-CN" dirty="0"/>
              <a:t>) </a:t>
            </a:r>
            <a:r>
              <a:rPr lang="zh-CN" altLang="en-US" dirty="0" smtClean="0"/>
              <a:t>。解密时重建</a:t>
            </a:r>
            <a:r>
              <a:rPr lang="en-US" altLang="zh-CN" dirty="0"/>
              <a:t>h(</a:t>
            </a:r>
            <a:r>
              <a:rPr lang="zh-CN" altLang="en-US" dirty="0"/>
              <a:t>口令</a:t>
            </a:r>
            <a:r>
              <a:rPr lang="en-US" altLang="zh-CN" dirty="0" smtClean="0"/>
              <a:t>)</a:t>
            </a:r>
            <a:r>
              <a:rPr lang="zh-CN" altLang="en-US" dirty="0" smtClean="0"/>
              <a:t>，解密获得会话密钥。</a:t>
            </a:r>
            <a:endParaRPr lang="zh-CN" altLang="en-US" dirty="0"/>
          </a:p>
        </p:txBody>
      </p:sp>
      <p:sp>
        <p:nvSpPr>
          <p:cNvPr id="32" name="流程图: 合并 3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524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PIN</a:t>
            </a:r>
            <a:r>
              <a:rPr lang="zh-CN" altLang="en-US" dirty="0" smtClean="0"/>
              <a:t>和通行密钥</a:t>
            </a:r>
            <a:endParaRPr lang="zh-CN" altLang="en-US" dirty="0"/>
          </a:p>
        </p:txBody>
      </p:sp>
      <p:sp>
        <p:nvSpPr>
          <p:cNvPr id="3" name="内容占位符 2"/>
          <p:cNvSpPr>
            <a:spLocks noGrp="1"/>
          </p:cNvSpPr>
          <p:nvPr>
            <p:ph idx="1"/>
          </p:nvPr>
        </p:nvSpPr>
        <p:spPr/>
        <p:txBody>
          <a:bodyPr/>
          <a:lstStyle/>
          <a:p>
            <a:r>
              <a:rPr lang="zh-CN" altLang="en-US" dirty="0" smtClean="0"/>
              <a:t>个人识别码</a:t>
            </a:r>
            <a:r>
              <a:rPr lang="en-US" altLang="zh-CN" dirty="0" smtClean="0"/>
              <a:t>PIN</a:t>
            </a:r>
          </a:p>
          <a:p>
            <a:pPr lvl="1"/>
            <a:r>
              <a:rPr lang="zh-CN" altLang="en-US" dirty="0" smtClean="0"/>
              <a:t>属于固定口令</a:t>
            </a:r>
            <a:endParaRPr lang="en-US" altLang="zh-CN" dirty="0" smtClean="0"/>
          </a:p>
          <a:p>
            <a:pPr lvl="1"/>
            <a:r>
              <a:rPr lang="zh-CN" altLang="en-US" dirty="0" smtClean="0"/>
              <a:t>通常很短（例如</a:t>
            </a:r>
            <a:r>
              <a:rPr lang="en-US" altLang="zh-CN" dirty="0" smtClean="0"/>
              <a:t>4</a:t>
            </a:r>
            <a:r>
              <a:rPr lang="zh-CN" altLang="en-US" dirty="0" smtClean="0"/>
              <a:t>～</a:t>
            </a:r>
            <a:r>
              <a:rPr lang="en-US" altLang="zh-CN" dirty="0" smtClean="0"/>
              <a:t>8</a:t>
            </a:r>
            <a:r>
              <a:rPr lang="zh-CN" altLang="en-US" dirty="0" smtClean="0"/>
              <a:t>位十进制数）</a:t>
            </a:r>
            <a:endParaRPr lang="en-US" altLang="zh-CN" dirty="0" smtClean="0"/>
          </a:p>
          <a:p>
            <a:pPr lvl="2"/>
            <a:r>
              <a:rPr lang="zh-CN" altLang="en-US" dirty="0" smtClean="0"/>
              <a:t>为防止穷举，一般辅助以程序限制。例如只准连续三次错误</a:t>
            </a:r>
            <a:endParaRPr lang="en-US" altLang="zh-CN" dirty="0" smtClean="0"/>
          </a:p>
          <a:p>
            <a:r>
              <a:rPr lang="zh-CN" altLang="en-US" dirty="0" smtClean="0"/>
              <a:t>两阶段认证和通行密钥</a:t>
            </a:r>
            <a:endParaRPr lang="en-US" altLang="zh-CN" dirty="0" smtClean="0"/>
          </a:p>
          <a:p>
            <a:pPr lvl="1"/>
            <a:r>
              <a:rPr lang="zh-CN" altLang="en-US" dirty="0" smtClean="0"/>
              <a:t>用户很难记住好的密钥。为此，有两种方案：</a:t>
            </a:r>
            <a:endParaRPr lang="en-US" altLang="zh-CN" dirty="0" smtClean="0"/>
          </a:p>
          <a:p>
            <a:pPr lvl="1"/>
            <a:r>
              <a:rPr lang="zh-CN" altLang="en-US" dirty="0" smtClean="0"/>
              <a:t>方案一：用</a:t>
            </a:r>
            <a:r>
              <a:rPr lang="en-US" altLang="zh-CN" dirty="0" smtClean="0"/>
              <a:t>PIN</a:t>
            </a:r>
            <a:r>
              <a:rPr lang="zh-CN" altLang="en-US" dirty="0" smtClean="0"/>
              <a:t>向标记验证用户，而标记包含向系统认证的其他独立信息</a:t>
            </a:r>
            <a:endParaRPr lang="en-US" altLang="zh-CN" dirty="0" smtClean="0"/>
          </a:p>
          <a:p>
            <a:pPr lvl="1"/>
            <a:r>
              <a:rPr lang="zh-CN" altLang="en-US" dirty="0" smtClean="0"/>
              <a:t>方案二：使用单向杂凑函数将口令映射为密码意义上的密钥，即通行密钥</a:t>
            </a:r>
            <a:endParaRPr lang="en-US" altLang="zh-CN" dirty="0" smtClean="0"/>
          </a:p>
          <a:p>
            <a:pPr lvl="2"/>
            <a:r>
              <a:rPr lang="zh-CN" altLang="en-US" dirty="0" smtClean="0"/>
              <a:t>注意：此时口令应当足够复杂，以挫败口令穷举攻击</a:t>
            </a:r>
            <a:endParaRPr lang="en-US" altLang="zh-CN"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142</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954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一次口令</a:t>
            </a:r>
            <a:endParaRPr lang="zh-CN" altLang="en-US" dirty="0"/>
          </a:p>
        </p:txBody>
      </p:sp>
      <p:sp>
        <p:nvSpPr>
          <p:cNvPr id="3" name="内容占位符 2"/>
          <p:cNvSpPr>
            <a:spLocks noGrp="1"/>
          </p:cNvSpPr>
          <p:nvPr>
            <p:ph idx="1"/>
          </p:nvPr>
        </p:nvSpPr>
        <p:spPr/>
        <p:txBody>
          <a:bodyPr/>
          <a:lstStyle/>
          <a:p>
            <a:r>
              <a:rPr lang="zh-CN" altLang="en-US" dirty="0" smtClean="0"/>
              <a:t>每个口令只用一次，以防止重放攻击</a:t>
            </a:r>
            <a:endParaRPr lang="en-US" altLang="zh-CN" dirty="0" smtClean="0"/>
          </a:p>
          <a:p>
            <a:pPr lvl="1"/>
            <a:r>
              <a:rPr lang="zh-CN" altLang="en-US" dirty="0" smtClean="0"/>
              <a:t>一次口令的共享列表</a:t>
            </a:r>
            <a:endParaRPr lang="en-US" altLang="zh-CN" dirty="0" smtClean="0"/>
          </a:p>
          <a:p>
            <a:pPr lvl="2"/>
            <a:r>
              <a:rPr lang="zh-CN" altLang="en-US" dirty="0" smtClean="0"/>
              <a:t>共享口令序列或口令集</a:t>
            </a:r>
            <a:endParaRPr lang="en-US" altLang="zh-CN" dirty="0" smtClean="0"/>
          </a:p>
          <a:p>
            <a:pPr lvl="1"/>
            <a:endParaRPr lang="en-US" altLang="zh-CN" dirty="0" smtClean="0"/>
          </a:p>
          <a:p>
            <a:pPr lvl="1"/>
            <a:r>
              <a:rPr lang="zh-CN" altLang="en-US" dirty="0" smtClean="0"/>
              <a:t>顺序更新一次口令</a:t>
            </a:r>
            <a:endParaRPr lang="en-US" altLang="zh-CN" dirty="0" smtClean="0"/>
          </a:p>
          <a:p>
            <a:pPr lvl="2"/>
            <a:r>
              <a:rPr lang="zh-CN" altLang="en-US" dirty="0" smtClean="0"/>
              <a:t>只共享一个口令，每次通信更新口令</a:t>
            </a:r>
            <a:endParaRPr lang="en-US" altLang="zh-CN" dirty="0" smtClean="0"/>
          </a:p>
          <a:p>
            <a:pPr lvl="1"/>
            <a:endParaRPr lang="en-US" altLang="zh-CN" dirty="0" smtClean="0"/>
          </a:p>
          <a:p>
            <a:pPr lvl="1"/>
            <a:r>
              <a:rPr lang="zh-CN" altLang="en-US" dirty="0" smtClean="0"/>
              <a:t>基于单向函数的一次口令序列</a:t>
            </a:r>
            <a:endParaRPr lang="en-US" altLang="zh-CN" dirty="0" smtClean="0"/>
          </a:p>
          <a:p>
            <a:pPr lvl="2"/>
            <a:r>
              <a:rPr lang="en-US" altLang="zh-CN" dirty="0" err="1" smtClean="0"/>
              <a:t>Lamport</a:t>
            </a:r>
            <a:r>
              <a:rPr lang="zh-CN" altLang="en-US" dirty="0" smtClean="0"/>
              <a:t>一次口令方案：</a:t>
            </a:r>
            <a:r>
              <a:rPr lang="en-US" altLang="zh-CN" dirty="0" err="1" smtClean="0"/>
              <a:t>w</a:t>
            </a:r>
            <a:r>
              <a:rPr lang="en-US" altLang="zh-CN" baseline="-25000" dirty="0" err="1" smtClean="0"/>
              <a:t>i</a:t>
            </a:r>
            <a:r>
              <a:rPr lang="en-US" altLang="zh-CN" dirty="0" smtClean="0"/>
              <a:t>=H(w</a:t>
            </a:r>
            <a:r>
              <a:rPr lang="en-US" altLang="zh-CN" baseline="-25000" dirty="0" smtClean="0"/>
              <a:t>i-1</a:t>
            </a:r>
            <a:r>
              <a:rPr lang="en-US" altLang="zh-CN" dirty="0" smtClean="0"/>
              <a:t>)=H</a:t>
            </a:r>
            <a:r>
              <a:rPr lang="en-US" altLang="zh-CN" baseline="30000" dirty="0" smtClean="0"/>
              <a:t>i-1</a:t>
            </a:r>
            <a:r>
              <a:rPr lang="en-US" altLang="zh-CN" dirty="0" smtClean="0"/>
              <a:t>(w</a:t>
            </a:r>
            <a:r>
              <a:rPr lang="en-US" altLang="zh-CN" baseline="-25000" dirty="0" smtClean="0"/>
              <a:t>1</a:t>
            </a:r>
            <a:r>
              <a:rPr lang="en-US" altLang="zh-CN" dirty="0" smtClean="0"/>
              <a:t>)</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143</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546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t>二</a:t>
            </a:r>
            <a:r>
              <a:rPr lang="zh-CN" altLang="en-US" dirty="0" smtClean="0"/>
              <a:t>、挑战－响应身份认证</a:t>
            </a:r>
            <a:r>
              <a:rPr lang="en-US" altLang="zh-CN" dirty="0" smtClean="0"/>
              <a:t>(</a:t>
            </a:r>
            <a:r>
              <a:rPr lang="zh-CN" altLang="en-US" dirty="0" smtClean="0"/>
              <a:t>强认证</a:t>
            </a:r>
            <a:r>
              <a:rPr lang="en-US" altLang="zh-CN" dirty="0" smtClean="0"/>
              <a:t>)</a:t>
            </a:r>
            <a:endParaRPr lang="zh-CN" altLang="en-US" dirty="0"/>
          </a:p>
        </p:txBody>
      </p:sp>
      <p:sp>
        <p:nvSpPr>
          <p:cNvPr id="3" name="内容占位符 2"/>
          <p:cNvSpPr>
            <a:spLocks noGrp="1"/>
          </p:cNvSpPr>
          <p:nvPr>
            <p:ph idx="1"/>
          </p:nvPr>
        </p:nvSpPr>
        <p:spPr>
          <a:xfrm>
            <a:off x="457200" y="1295400"/>
            <a:ext cx="8435280" cy="5029200"/>
          </a:xfrm>
        </p:spPr>
        <p:txBody>
          <a:bodyPr/>
          <a:lstStyle/>
          <a:p>
            <a:r>
              <a:rPr lang="zh-CN" altLang="en-US" dirty="0" smtClean="0"/>
              <a:t>主要思想：声称者通过向验证者</a:t>
            </a:r>
            <a:r>
              <a:rPr lang="zh-CN" altLang="en-US" dirty="0" smtClean="0">
                <a:solidFill>
                  <a:srgbClr val="0070C0"/>
                </a:solidFill>
              </a:rPr>
              <a:t>展示与该实体相关联的秘密知识</a:t>
            </a:r>
            <a:r>
              <a:rPr lang="zh-CN" altLang="en-US" dirty="0" smtClean="0"/>
              <a:t>来“证明”他的身份，但在协议中并没有展示秘密本身</a:t>
            </a:r>
            <a:endParaRPr lang="en-US" altLang="zh-CN" dirty="0" smtClean="0"/>
          </a:p>
          <a:p>
            <a:pPr lvl="2"/>
            <a:endParaRPr lang="en-US" altLang="zh-CN" dirty="0" smtClean="0"/>
          </a:p>
          <a:p>
            <a:r>
              <a:rPr lang="zh-CN" altLang="en-US" dirty="0" smtClean="0"/>
              <a:t>通过对时变挑战做出响应来完成</a:t>
            </a:r>
            <a:endParaRPr lang="en-US" altLang="zh-CN" dirty="0" smtClean="0"/>
          </a:p>
          <a:p>
            <a:pPr lvl="2"/>
            <a:endParaRPr lang="en-US" altLang="zh-CN" dirty="0" smtClean="0"/>
          </a:p>
          <a:p>
            <a:r>
              <a:rPr lang="zh-CN" altLang="en-US" dirty="0" smtClean="0"/>
              <a:t>时变参数：临时交互号</a:t>
            </a:r>
            <a:r>
              <a:rPr lang="en-US" altLang="zh-CN" dirty="0" smtClean="0">
                <a:solidFill>
                  <a:srgbClr val="FF0000"/>
                </a:solidFill>
              </a:rPr>
              <a:t>nonce</a:t>
            </a:r>
          </a:p>
          <a:p>
            <a:pPr lvl="1"/>
            <a:r>
              <a:rPr lang="zh-CN" altLang="en-US" dirty="0" smtClean="0">
                <a:solidFill>
                  <a:srgbClr val="0070C0"/>
                </a:solidFill>
              </a:rPr>
              <a:t>随机数</a:t>
            </a:r>
            <a:r>
              <a:rPr lang="zh-CN" altLang="en-US" dirty="0" smtClean="0"/>
              <a:t>：提供唯一性、及时性，不可预测性；生成麻烦</a:t>
            </a:r>
            <a:endParaRPr lang="en-US" altLang="zh-CN" dirty="0" smtClean="0"/>
          </a:p>
          <a:p>
            <a:pPr lvl="1"/>
            <a:r>
              <a:rPr lang="zh-CN" altLang="en-US" dirty="0" smtClean="0">
                <a:solidFill>
                  <a:srgbClr val="0070C0"/>
                </a:solidFill>
              </a:rPr>
              <a:t>序列号</a:t>
            </a:r>
            <a:r>
              <a:rPr lang="zh-CN" altLang="en-US" dirty="0" smtClean="0"/>
              <a:t>（或版本号或计数值）：提供唯一性；需要记忆</a:t>
            </a:r>
            <a:endParaRPr lang="en-US" altLang="zh-CN" dirty="0" smtClean="0"/>
          </a:p>
          <a:p>
            <a:pPr lvl="1"/>
            <a:r>
              <a:rPr lang="zh-CN" altLang="en-US" dirty="0" smtClean="0">
                <a:solidFill>
                  <a:srgbClr val="0070C0"/>
                </a:solidFill>
              </a:rPr>
              <a:t>时间戳</a:t>
            </a:r>
            <a:r>
              <a:rPr lang="zh-CN" altLang="en-US" dirty="0" smtClean="0"/>
              <a:t>：提供唯一性、及时性，及实现有时间限制的访问特权以及检测强迫延时；时间需要“松散的同步”</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144</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4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基于对称密码的挑战－响应</a:t>
            </a:r>
            <a:endParaRPr lang="zh-CN" altLang="en-US" dirty="0"/>
          </a:p>
        </p:txBody>
      </p:sp>
      <p:sp>
        <p:nvSpPr>
          <p:cNvPr id="3" name="内容占位符 2"/>
          <p:cNvSpPr>
            <a:spLocks noGrp="1"/>
          </p:cNvSpPr>
          <p:nvPr>
            <p:ph idx="1"/>
          </p:nvPr>
        </p:nvSpPr>
        <p:spPr/>
        <p:txBody>
          <a:bodyPr/>
          <a:lstStyle/>
          <a:p>
            <a:r>
              <a:rPr lang="zh-CN" altLang="en-US" dirty="0" smtClean="0"/>
              <a:t>单向认证：</a:t>
            </a:r>
            <a:endParaRPr lang="en-US" altLang="zh-CN" dirty="0" smtClean="0"/>
          </a:p>
          <a:p>
            <a:pPr>
              <a:buNone/>
            </a:pPr>
            <a:r>
              <a:rPr lang="en-US" altLang="zh-CN" dirty="0" smtClean="0"/>
              <a:t>		A→B: E(</a:t>
            </a:r>
            <a:r>
              <a:rPr lang="en-US" altLang="zh-CN" dirty="0" err="1" smtClean="0"/>
              <a:t>K,t</a:t>
            </a:r>
            <a:r>
              <a:rPr lang="en-US" altLang="zh-CN" baseline="-25000" dirty="0" err="1" smtClean="0"/>
              <a:t>A</a:t>
            </a:r>
            <a:r>
              <a:rPr lang="en-US" altLang="zh-CN" dirty="0" smtClean="0"/>
              <a:t>)</a:t>
            </a:r>
          </a:p>
          <a:p>
            <a:pPr>
              <a:buNone/>
            </a:pPr>
            <a:r>
              <a:rPr lang="en-US" altLang="zh-CN" dirty="0" smtClean="0"/>
              <a:t>	</a:t>
            </a:r>
            <a:r>
              <a:rPr lang="zh-CN" altLang="en-US" dirty="0" smtClean="0"/>
              <a:t>或</a:t>
            </a:r>
            <a:endParaRPr lang="en-US" altLang="zh-CN" dirty="0" smtClean="0"/>
          </a:p>
          <a:p>
            <a:pPr>
              <a:buNone/>
            </a:pPr>
            <a:r>
              <a:rPr lang="en-US" altLang="zh-CN" dirty="0" smtClean="0"/>
              <a:t>		A←B: </a:t>
            </a:r>
            <a:r>
              <a:rPr lang="en-US" altLang="zh-CN" dirty="0" err="1" smtClean="0"/>
              <a:t>r</a:t>
            </a:r>
            <a:r>
              <a:rPr lang="en-US" altLang="zh-CN" baseline="-25000" dirty="0" err="1" smtClean="0"/>
              <a:t>B</a:t>
            </a:r>
            <a:endParaRPr lang="en-US" altLang="zh-CN" baseline="-25000" dirty="0" smtClean="0"/>
          </a:p>
          <a:p>
            <a:pPr>
              <a:buNone/>
            </a:pPr>
            <a:r>
              <a:rPr lang="en-US" altLang="zh-CN" dirty="0" smtClean="0"/>
              <a:t>		A→B: E(</a:t>
            </a:r>
            <a:r>
              <a:rPr lang="en-US" altLang="zh-CN" dirty="0" err="1" smtClean="0"/>
              <a:t>K,r</a:t>
            </a:r>
            <a:r>
              <a:rPr lang="en-US" altLang="zh-CN" baseline="-25000" dirty="0" err="1" smtClean="0"/>
              <a:t>B</a:t>
            </a:r>
            <a:r>
              <a:rPr lang="en-US" altLang="zh-CN" dirty="0" smtClean="0"/>
              <a:t>)</a:t>
            </a:r>
          </a:p>
          <a:p>
            <a:pPr lvl="1"/>
            <a:endParaRPr lang="en-US" altLang="zh-CN" dirty="0" smtClean="0"/>
          </a:p>
          <a:p>
            <a:r>
              <a:rPr lang="zh-CN" altLang="en-US" dirty="0" smtClean="0"/>
              <a:t>相互认证：</a:t>
            </a:r>
            <a:endParaRPr lang="en-US" altLang="zh-CN" dirty="0" smtClean="0"/>
          </a:p>
          <a:p>
            <a:pPr>
              <a:buNone/>
            </a:pPr>
            <a:r>
              <a:rPr lang="en-US" altLang="zh-CN" dirty="0" smtClean="0"/>
              <a:t>		A←B: </a:t>
            </a:r>
            <a:r>
              <a:rPr lang="en-US" altLang="zh-CN" dirty="0" err="1" smtClean="0"/>
              <a:t>r</a:t>
            </a:r>
            <a:r>
              <a:rPr lang="en-US" altLang="zh-CN" baseline="-25000" dirty="0" err="1" smtClean="0"/>
              <a:t>B</a:t>
            </a:r>
            <a:endParaRPr lang="en-US" altLang="zh-CN" dirty="0" smtClean="0"/>
          </a:p>
          <a:p>
            <a:pPr>
              <a:buNone/>
            </a:pPr>
            <a:r>
              <a:rPr lang="en-US" altLang="zh-CN" dirty="0" smtClean="0"/>
              <a:t>		A→B: E(</a:t>
            </a:r>
            <a:r>
              <a:rPr lang="en-US" altLang="zh-CN" dirty="0" err="1" smtClean="0"/>
              <a:t>K,r</a:t>
            </a:r>
            <a:r>
              <a:rPr lang="en-US" altLang="zh-CN" baseline="-25000" dirty="0" err="1" smtClean="0"/>
              <a:t>A</a:t>
            </a:r>
            <a:r>
              <a:rPr lang="en-US" altLang="zh-CN" dirty="0" smtClean="0"/>
              <a:t>||</a:t>
            </a:r>
            <a:r>
              <a:rPr lang="en-US" altLang="zh-CN" dirty="0" err="1" smtClean="0"/>
              <a:t>r</a:t>
            </a:r>
            <a:r>
              <a:rPr lang="en-US" altLang="zh-CN" baseline="-25000" dirty="0" err="1" smtClean="0"/>
              <a:t>B</a:t>
            </a:r>
            <a:r>
              <a:rPr lang="en-US" altLang="zh-CN" dirty="0" smtClean="0"/>
              <a:t>)</a:t>
            </a:r>
          </a:p>
          <a:p>
            <a:pPr>
              <a:buNone/>
            </a:pPr>
            <a:r>
              <a:rPr lang="en-US" altLang="zh-CN" dirty="0" smtClean="0"/>
              <a:t>		A←B: E(</a:t>
            </a:r>
            <a:r>
              <a:rPr lang="en-US" altLang="zh-CN" dirty="0" err="1" smtClean="0"/>
              <a:t>K,r</a:t>
            </a:r>
            <a:r>
              <a:rPr lang="en-US" altLang="zh-CN" baseline="-25000" dirty="0" err="1" smtClean="0"/>
              <a:t>A</a:t>
            </a:r>
            <a:r>
              <a:rPr lang="en-US" altLang="zh-CN" dirty="0" smtClean="0"/>
              <a:t>)</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145</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05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基于公钥密码的挑战－响应</a:t>
            </a:r>
            <a:endParaRPr lang="zh-CN" altLang="en-US" dirty="0"/>
          </a:p>
        </p:txBody>
      </p:sp>
      <p:sp>
        <p:nvSpPr>
          <p:cNvPr id="3" name="内容占位符 2"/>
          <p:cNvSpPr>
            <a:spLocks noGrp="1"/>
          </p:cNvSpPr>
          <p:nvPr>
            <p:ph idx="1"/>
          </p:nvPr>
        </p:nvSpPr>
        <p:spPr/>
        <p:txBody>
          <a:bodyPr/>
          <a:lstStyle/>
          <a:p>
            <a:r>
              <a:rPr lang="zh-CN" altLang="en-US" dirty="0" smtClean="0"/>
              <a:t>单向认证</a:t>
            </a:r>
            <a:endParaRPr lang="en-US" altLang="zh-CN" dirty="0" smtClean="0"/>
          </a:p>
          <a:p>
            <a:pPr>
              <a:buNone/>
            </a:pPr>
            <a:r>
              <a:rPr lang="en-US" altLang="zh-CN" dirty="0" smtClean="0"/>
              <a:t>		B→A: </a:t>
            </a:r>
            <a:r>
              <a:rPr lang="en-US" altLang="zh-CN" dirty="0"/>
              <a:t>H</a:t>
            </a:r>
            <a:r>
              <a:rPr lang="en-US" altLang="zh-CN" dirty="0" smtClean="0"/>
              <a:t>(r), E(</a:t>
            </a:r>
            <a:r>
              <a:rPr lang="en-US" altLang="zh-CN" dirty="0" err="1" smtClean="0"/>
              <a:t>PU</a:t>
            </a:r>
            <a:r>
              <a:rPr lang="en-US" altLang="zh-CN" baseline="-25000" dirty="0" err="1" smtClean="0"/>
              <a:t>B</a:t>
            </a:r>
            <a:r>
              <a:rPr lang="en-US" altLang="zh-CN" dirty="0" err="1" smtClean="0"/>
              <a:t>,r</a:t>
            </a:r>
            <a:r>
              <a:rPr lang="en-US" altLang="zh-CN" dirty="0" smtClean="0"/>
              <a:t>)   H</a:t>
            </a:r>
            <a:r>
              <a:rPr lang="zh-CN" altLang="en-US" dirty="0" smtClean="0"/>
              <a:t>是散列函数</a:t>
            </a:r>
            <a:endParaRPr lang="en-US" altLang="zh-CN" baseline="-25000" dirty="0" smtClean="0"/>
          </a:p>
          <a:p>
            <a:pPr>
              <a:buNone/>
            </a:pPr>
            <a:r>
              <a:rPr lang="en-US" altLang="zh-CN" dirty="0" smtClean="0"/>
              <a:t>		A→B: r</a:t>
            </a:r>
          </a:p>
          <a:p>
            <a:endParaRPr lang="en-US" altLang="zh-CN" dirty="0" smtClean="0"/>
          </a:p>
          <a:p>
            <a:r>
              <a:rPr lang="zh-CN" altLang="en-US" dirty="0" smtClean="0"/>
              <a:t>相互认证</a:t>
            </a:r>
            <a:endParaRPr lang="en-US" altLang="zh-CN" dirty="0" smtClean="0"/>
          </a:p>
          <a:p>
            <a:pPr>
              <a:buNone/>
            </a:pPr>
            <a:r>
              <a:rPr lang="en-US" altLang="zh-CN" dirty="0" smtClean="0"/>
              <a:t>		A→B: E(</a:t>
            </a:r>
            <a:r>
              <a:rPr lang="en-US" altLang="zh-CN" dirty="0" err="1" smtClean="0"/>
              <a:t>PU</a:t>
            </a:r>
            <a:r>
              <a:rPr lang="en-US" altLang="zh-CN" baseline="-25000" dirty="0" err="1" smtClean="0"/>
              <a:t>B</a:t>
            </a:r>
            <a:r>
              <a:rPr lang="en-US" altLang="zh-CN" dirty="0" err="1" smtClean="0"/>
              <a:t>,r</a:t>
            </a:r>
            <a:r>
              <a:rPr lang="en-US" altLang="zh-CN" baseline="-25000" dirty="0" err="1" smtClean="0"/>
              <a:t>A</a:t>
            </a:r>
            <a:r>
              <a:rPr lang="en-US" altLang="zh-CN" dirty="0" smtClean="0"/>
              <a:t>)</a:t>
            </a:r>
          </a:p>
          <a:p>
            <a:pPr>
              <a:buNone/>
            </a:pPr>
            <a:r>
              <a:rPr lang="en-US" altLang="zh-CN" dirty="0" smtClean="0"/>
              <a:t>		A←B: E(</a:t>
            </a:r>
            <a:r>
              <a:rPr lang="en-US" altLang="zh-CN" dirty="0" err="1" smtClean="0"/>
              <a:t>PU</a:t>
            </a:r>
            <a:r>
              <a:rPr lang="en-US" altLang="zh-CN" baseline="-25000" dirty="0" err="1" smtClean="0"/>
              <a:t>A</a:t>
            </a:r>
            <a:r>
              <a:rPr lang="en-US" altLang="zh-CN" dirty="0" err="1" smtClean="0"/>
              <a:t>,r</a:t>
            </a:r>
            <a:r>
              <a:rPr lang="en-US" altLang="zh-CN" baseline="-25000" dirty="0" err="1" smtClean="0"/>
              <a:t>A</a:t>
            </a:r>
            <a:r>
              <a:rPr lang="en-US" altLang="zh-CN" dirty="0" smtClean="0"/>
              <a:t>||</a:t>
            </a:r>
            <a:r>
              <a:rPr lang="en-US" altLang="zh-CN" dirty="0" err="1" smtClean="0"/>
              <a:t>r</a:t>
            </a:r>
            <a:r>
              <a:rPr lang="en-US" altLang="zh-CN" baseline="-25000" dirty="0" err="1" smtClean="0"/>
              <a:t>B</a:t>
            </a:r>
            <a:r>
              <a:rPr lang="en-US" altLang="zh-CN" dirty="0" smtClean="0"/>
              <a:t>)</a:t>
            </a:r>
          </a:p>
          <a:p>
            <a:pPr>
              <a:buNone/>
            </a:pPr>
            <a:r>
              <a:rPr lang="en-US" dirty="0" smtClean="0"/>
              <a:t>		A→B: E(</a:t>
            </a:r>
            <a:r>
              <a:rPr lang="en-US" dirty="0" err="1" smtClean="0"/>
              <a:t>PU</a:t>
            </a:r>
            <a:r>
              <a:rPr lang="en-US" baseline="-25000" dirty="0" err="1" smtClean="0"/>
              <a:t>B</a:t>
            </a:r>
            <a:r>
              <a:rPr lang="en-US" dirty="0" err="1" smtClean="0"/>
              <a:t>,r</a:t>
            </a:r>
            <a:r>
              <a:rPr lang="en-US" baseline="-25000" dirty="0" err="1" smtClean="0"/>
              <a:t>B</a:t>
            </a:r>
            <a:r>
              <a:rPr lang="en-US" dirty="0" smtClean="0"/>
              <a:t>)</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146</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032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zh-CN" altLang="en-US" dirty="0" smtClean="0"/>
              <a:t>数字签名</a:t>
            </a:r>
            <a:r>
              <a:rPr lang="zh-CN" altLang="en-US" dirty="0"/>
              <a:t>的挑战－响应</a:t>
            </a:r>
          </a:p>
        </p:txBody>
      </p:sp>
      <p:sp>
        <p:nvSpPr>
          <p:cNvPr id="3" name="内容占位符 2"/>
          <p:cNvSpPr>
            <a:spLocks noGrp="1"/>
          </p:cNvSpPr>
          <p:nvPr>
            <p:ph idx="1"/>
          </p:nvPr>
        </p:nvSpPr>
        <p:spPr>
          <a:xfrm>
            <a:off x="457200" y="1295400"/>
            <a:ext cx="8507288" cy="5029200"/>
          </a:xfrm>
        </p:spPr>
        <p:txBody>
          <a:bodyPr/>
          <a:lstStyle/>
          <a:p>
            <a:r>
              <a:rPr lang="zh-CN" altLang="en-US" dirty="0" smtClean="0"/>
              <a:t>单向认证</a:t>
            </a:r>
            <a:endParaRPr lang="en-US" altLang="zh-CN" dirty="0" smtClean="0"/>
          </a:p>
          <a:p>
            <a:pPr>
              <a:buNone/>
            </a:pPr>
            <a:r>
              <a:rPr lang="en-US" altLang="zh-CN" sz="2400" dirty="0"/>
              <a:t>	</a:t>
            </a:r>
            <a:r>
              <a:rPr lang="en-US" altLang="zh-CN" sz="2400" dirty="0" smtClean="0"/>
              <a:t>	A→B: </a:t>
            </a:r>
            <a:r>
              <a:rPr lang="en-US" altLang="zh-CN" sz="2400" dirty="0" err="1" smtClean="0"/>
              <a:t>C</a:t>
            </a:r>
            <a:r>
              <a:rPr lang="en-US" altLang="zh-CN" sz="2400" baseline="-25000" dirty="0" err="1" smtClean="0"/>
              <a:t>A</a:t>
            </a:r>
            <a:r>
              <a:rPr lang="en-US" altLang="zh-CN" sz="2400" dirty="0" err="1" smtClean="0"/>
              <a:t>,t</a:t>
            </a:r>
            <a:r>
              <a:rPr lang="en-US" altLang="zh-CN" sz="2400" baseline="-25000" dirty="0" err="1" smtClean="0"/>
              <a:t>A</a:t>
            </a:r>
            <a:r>
              <a:rPr lang="en-US" altLang="zh-CN" sz="2400" dirty="0" err="1" smtClean="0"/>
              <a:t>,S</a:t>
            </a:r>
            <a:r>
              <a:rPr lang="en-US" altLang="zh-CN" sz="2400" baseline="-25000" dirty="0" err="1" smtClean="0"/>
              <a:t>A</a:t>
            </a:r>
            <a:r>
              <a:rPr lang="en-US" altLang="zh-CN" sz="2400" dirty="0" smtClean="0"/>
              <a:t>(</a:t>
            </a:r>
            <a:r>
              <a:rPr lang="en-US" altLang="zh-CN" sz="2400" dirty="0" err="1" smtClean="0"/>
              <a:t>t</a:t>
            </a:r>
            <a:r>
              <a:rPr lang="en-US" altLang="zh-CN" sz="2400" baseline="-25000" dirty="0" err="1" smtClean="0"/>
              <a:t>A</a:t>
            </a:r>
            <a:r>
              <a:rPr lang="en-US" altLang="zh-CN" sz="2400" dirty="0" smtClean="0"/>
              <a:t>)</a:t>
            </a:r>
            <a:r>
              <a:rPr lang="zh-CN" altLang="en-US" sz="2400" dirty="0" smtClean="0"/>
              <a:t>　</a:t>
            </a:r>
            <a:r>
              <a:rPr lang="en-US" altLang="zh-CN" sz="2400" dirty="0" smtClean="0"/>
              <a:t>C</a:t>
            </a:r>
            <a:r>
              <a:rPr lang="en-US" altLang="zh-CN" sz="2400" baseline="-25000" dirty="0" smtClean="0"/>
              <a:t>A</a:t>
            </a:r>
            <a:r>
              <a:rPr lang="zh-CN" altLang="en-US" sz="2400" dirty="0" smtClean="0"/>
              <a:t>是公钥证书，</a:t>
            </a:r>
            <a:r>
              <a:rPr lang="en-US" altLang="zh-CN" sz="2400" dirty="0" smtClean="0"/>
              <a:t>S</a:t>
            </a:r>
            <a:r>
              <a:rPr lang="en-US" altLang="zh-CN" sz="2400" baseline="-25000" dirty="0" smtClean="0"/>
              <a:t>A</a:t>
            </a:r>
            <a:r>
              <a:rPr lang="zh-CN" altLang="en-US" sz="2400" dirty="0" smtClean="0"/>
              <a:t>是数字签名</a:t>
            </a:r>
            <a:endParaRPr lang="en-US" altLang="zh-CN" sz="2400" baseline="-25000" dirty="0" smtClean="0"/>
          </a:p>
          <a:p>
            <a:pPr>
              <a:buNone/>
            </a:pPr>
            <a:r>
              <a:rPr lang="en-US" altLang="zh-CN" sz="2400" dirty="0" smtClean="0"/>
              <a:t>	</a:t>
            </a:r>
            <a:r>
              <a:rPr lang="zh-CN" altLang="en-US" sz="2400" dirty="0" smtClean="0"/>
              <a:t>或</a:t>
            </a:r>
            <a:endParaRPr lang="en-US" altLang="zh-CN" sz="2400" dirty="0" smtClean="0"/>
          </a:p>
          <a:p>
            <a:pPr>
              <a:buNone/>
            </a:pPr>
            <a:r>
              <a:rPr lang="en-US" altLang="zh-CN" sz="2400" dirty="0" smtClean="0"/>
              <a:t>		B→A: </a:t>
            </a:r>
            <a:r>
              <a:rPr lang="en-US" altLang="zh-CN" sz="2400" dirty="0" err="1" smtClean="0"/>
              <a:t>r</a:t>
            </a:r>
            <a:r>
              <a:rPr lang="en-US" altLang="zh-CN" sz="2400" baseline="-25000" dirty="0" err="1" smtClean="0"/>
              <a:t>B</a:t>
            </a:r>
            <a:r>
              <a:rPr lang="en-US" altLang="zh-CN" sz="2400" dirty="0" smtClean="0"/>
              <a:t> </a:t>
            </a:r>
          </a:p>
          <a:p>
            <a:pPr>
              <a:buNone/>
            </a:pPr>
            <a:r>
              <a:rPr lang="en-US" altLang="zh-CN" sz="2400" dirty="0" smtClean="0"/>
              <a:t>		A→B: </a:t>
            </a:r>
            <a:r>
              <a:rPr lang="en-US" altLang="zh-CN" sz="2400" dirty="0" err="1" smtClean="0"/>
              <a:t>C</a:t>
            </a:r>
            <a:r>
              <a:rPr lang="en-US" altLang="zh-CN" sz="2400" baseline="-25000" dirty="0" err="1" smtClean="0"/>
              <a:t>A</a:t>
            </a:r>
            <a:r>
              <a:rPr lang="en-US" altLang="zh-CN" sz="2400" dirty="0" err="1" smtClean="0"/>
              <a:t>,r</a:t>
            </a:r>
            <a:r>
              <a:rPr lang="en-US" altLang="zh-CN" sz="2400" baseline="-25000" dirty="0" err="1" smtClean="0"/>
              <a:t>A</a:t>
            </a:r>
            <a:r>
              <a:rPr lang="en-US" altLang="zh-CN" sz="2400" dirty="0" err="1" smtClean="0"/>
              <a:t>,S</a:t>
            </a:r>
            <a:r>
              <a:rPr lang="en-US" altLang="zh-CN" sz="2400" baseline="-25000" dirty="0" err="1" smtClean="0"/>
              <a:t>A</a:t>
            </a:r>
            <a:r>
              <a:rPr lang="en-US" altLang="zh-CN" sz="2400" dirty="0" smtClean="0"/>
              <a:t>(</a:t>
            </a:r>
            <a:r>
              <a:rPr lang="en-US" altLang="zh-CN" sz="2400" dirty="0" err="1" smtClean="0"/>
              <a:t>r</a:t>
            </a:r>
            <a:r>
              <a:rPr lang="en-US" altLang="zh-CN" sz="2400" baseline="-25000" dirty="0" err="1" smtClean="0"/>
              <a:t>A</a:t>
            </a:r>
            <a:r>
              <a:rPr lang="en-US" altLang="zh-CN" sz="2400" dirty="0" smtClean="0"/>
              <a:t>||</a:t>
            </a:r>
            <a:r>
              <a:rPr lang="en-US" altLang="zh-CN" sz="2400" dirty="0" err="1" smtClean="0"/>
              <a:t>r</a:t>
            </a:r>
            <a:r>
              <a:rPr lang="en-US" altLang="zh-CN" sz="2400" baseline="-25000" dirty="0" err="1" smtClean="0"/>
              <a:t>B</a:t>
            </a:r>
            <a:r>
              <a:rPr lang="en-US" altLang="zh-CN" sz="2400" dirty="0" smtClean="0"/>
              <a:t>)</a:t>
            </a:r>
            <a:r>
              <a:rPr lang="zh-CN" altLang="en-US" sz="2400" dirty="0" smtClean="0"/>
              <a:t>　</a:t>
            </a:r>
            <a:r>
              <a:rPr lang="en-US" altLang="zh-CN" sz="2400" dirty="0" err="1" smtClean="0"/>
              <a:t>r</a:t>
            </a:r>
            <a:r>
              <a:rPr lang="en-US" altLang="zh-CN" sz="2400" baseline="-25000" dirty="0" err="1" smtClean="0"/>
              <a:t>A</a:t>
            </a:r>
            <a:r>
              <a:rPr lang="zh-CN" altLang="en-US" sz="2400" dirty="0" smtClean="0"/>
              <a:t>是为防止选择明文攻击</a:t>
            </a:r>
            <a:endParaRPr lang="en-US" altLang="zh-CN" sz="2400" dirty="0" smtClean="0"/>
          </a:p>
          <a:p>
            <a:pPr lvl="1"/>
            <a:endParaRPr lang="en-US" altLang="zh-CN" dirty="0" smtClean="0"/>
          </a:p>
          <a:p>
            <a:r>
              <a:rPr lang="zh-CN" altLang="en-US" dirty="0" smtClean="0"/>
              <a:t>相互认证</a:t>
            </a:r>
            <a:endParaRPr lang="en-US" altLang="zh-CN" dirty="0" smtClean="0"/>
          </a:p>
          <a:p>
            <a:pPr>
              <a:buNone/>
            </a:pPr>
            <a:r>
              <a:rPr lang="en-US" altLang="zh-CN" sz="2400" dirty="0" smtClean="0"/>
              <a:t>		A←B: </a:t>
            </a:r>
            <a:r>
              <a:rPr lang="en-US" altLang="zh-CN" sz="2400" dirty="0" err="1" smtClean="0"/>
              <a:t>r</a:t>
            </a:r>
            <a:r>
              <a:rPr lang="en-US" altLang="zh-CN" sz="2400" baseline="-25000" dirty="0" err="1" smtClean="0"/>
              <a:t>B</a:t>
            </a:r>
            <a:endParaRPr lang="en-US" altLang="zh-CN" sz="2400" dirty="0" smtClean="0"/>
          </a:p>
          <a:p>
            <a:pPr>
              <a:buNone/>
            </a:pPr>
            <a:r>
              <a:rPr lang="en-US" altLang="zh-CN" sz="2400" dirty="0" smtClean="0"/>
              <a:t>		A</a:t>
            </a:r>
            <a:r>
              <a:rPr lang="en-US" sz="2400" dirty="0" smtClean="0"/>
              <a:t>→</a:t>
            </a:r>
            <a:r>
              <a:rPr lang="en-US" altLang="zh-CN" sz="2400" dirty="0" smtClean="0"/>
              <a:t>B: C</a:t>
            </a:r>
            <a:r>
              <a:rPr lang="en-US" altLang="zh-CN" sz="2400" baseline="-25000" dirty="0" smtClean="0"/>
              <a:t>A</a:t>
            </a:r>
            <a:r>
              <a:rPr lang="en-US" altLang="zh-CN" sz="2400" dirty="0" smtClean="0"/>
              <a:t>, </a:t>
            </a:r>
            <a:r>
              <a:rPr lang="en-US" altLang="zh-CN" sz="2400" dirty="0" err="1" smtClean="0"/>
              <a:t>r</a:t>
            </a:r>
            <a:r>
              <a:rPr lang="en-US" altLang="zh-CN" sz="2400" baseline="-25000" dirty="0" err="1" smtClean="0"/>
              <a:t>A</a:t>
            </a:r>
            <a:r>
              <a:rPr lang="en-US" altLang="zh-CN" sz="2400" dirty="0" smtClean="0"/>
              <a:t>, S</a:t>
            </a:r>
            <a:r>
              <a:rPr lang="en-US" altLang="zh-CN" sz="2400" baseline="-25000" dirty="0" smtClean="0"/>
              <a:t>A</a:t>
            </a:r>
            <a:r>
              <a:rPr lang="en-US" altLang="zh-CN" sz="2400" dirty="0" smtClean="0"/>
              <a:t>(</a:t>
            </a:r>
            <a:r>
              <a:rPr lang="en-US" altLang="zh-CN" sz="2400" dirty="0" err="1" smtClean="0"/>
              <a:t>r</a:t>
            </a:r>
            <a:r>
              <a:rPr lang="en-US" altLang="zh-CN" sz="2400" baseline="-25000" dirty="0" err="1" smtClean="0"/>
              <a:t>A</a:t>
            </a:r>
            <a:r>
              <a:rPr lang="en-US" altLang="zh-CN" sz="2400" dirty="0" smtClean="0"/>
              <a:t>||</a:t>
            </a:r>
            <a:r>
              <a:rPr lang="en-US" altLang="zh-CN" sz="2400" dirty="0" err="1" smtClean="0"/>
              <a:t>r</a:t>
            </a:r>
            <a:r>
              <a:rPr lang="en-US" altLang="zh-CN" sz="2400" baseline="-25000" dirty="0" err="1" smtClean="0"/>
              <a:t>B</a:t>
            </a:r>
            <a:r>
              <a:rPr lang="en-US" altLang="zh-CN" sz="2400" dirty="0" smtClean="0"/>
              <a:t>)</a:t>
            </a:r>
          </a:p>
          <a:p>
            <a:pPr>
              <a:buNone/>
            </a:pPr>
            <a:r>
              <a:rPr lang="en-US" sz="2400" dirty="0" smtClean="0"/>
              <a:t>		A</a:t>
            </a:r>
            <a:r>
              <a:rPr lang="en-US" altLang="zh-CN" sz="2400" dirty="0" smtClean="0"/>
              <a:t>←</a:t>
            </a:r>
            <a:r>
              <a:rPr lang="en-US" sz="2400" dirty="0" smtClean="0"/>
              <a:t>B: </a:t>
            </a:r>
            <a:r>
              <a:rPr lang="en-US" altLang="zh-CN" sz="2400" dirty="0" smtClean="0"/>
              <a:t>C</a:t>
            </a:r>
            <a:r>
              <a:rPr lang="en-US" altLang="zh-CN" sz="2400" baseline="-25000" dirty="0" smtClean="0"/>
              <a:t>B</a:t>
            </a:r>
            <a:r>
              <a:rPr lang="en-US" altLang="zh-CN" sz="2400" dirty="0" smtClean="0"/>
              <a:t>, </a:t>
            </a:r>
            <a:r>
              <a:rPr lang="en-US" altLang="zh-CN" sz="2400" dirty="0" err="1" smtClean="0"/>
              <a:t>r</a:t>
            </a:r>
            <a:r>
              <a:rPr lang="en-US" altLang="zh-CN" sz="2400" baseline="-25000" dirty="0" err="1" smtClean="0"/>
              <a:t>A</a:t>
            </a:r>
            <a:r>
              <a:rPr lang="en-US" altLang="zh-CN" sz="2400" dirty="0" smtClean="0"/>
              <a:t>, S</a:t>
            </a:r>
            <a:r>
              <a:rPr lang="en-US" altLang="zh-CN" sz="2400" baseline="-25000" dirty="0" smtClean="0"/>
              <a:t>A</a:t>
            </a:r>
            <a:r>
              <a:rPr lang="en-US" altLang="zh-CN" sz="2400" dirty="0" smtClean="0"/>
              <a:t>(</a:t>
            </a:r>
            <a:r>
              <a:rPr lang="en-US" altLang="zh-CN" sz="2400" dirty="0" err="1" smtClean="0"/>
              <a:t>r</a:t>
            </a:r>
            <a:r>
              <a:rPr lang="en-US" altLang="zh-CN" sz="2400" baseline="-25000" dirty="0" err="1" smtClean="0"/>
              <a:t>B</a:t>
            </a:r>
            <a:r>
              <a:rPr lang="en-US" altLang="zh-CN" sz="2400" dirty="0" smtClean="0"/>
              <a:t>||</a:t>
            </a:r>
            <a:r>
              <a:rPr lang="en-US" altLang="zh-CN" sz="2400" dirty="0" err="1" smtClean="0"/>
              <a:t>r</a:t>
            </a:r>
            <a:r>
              <a:rPr lang="en-US" altLang="zh-CN" sz="2400" baseline="-25000" dirty="0" err="1" smtClean="0"/>
              <a:t>A</a:t>
            </a:r>
            <a:r>
              <a:rPr lang="en-US" altLang="zh-CN" sz="2400" dirty="0" smtClean="0"/>
              <a:t>)</a:t>
            </a:r>
            <a:endParaRPr lang="zh-CN" altLang="en-US" sz="24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147</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56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手持通行码生成器</a:t>
            </a:r>
            <a:endParaRPr lang="zh-CN" altLang="en-US" dirty="0"/>
          </a:p>
        </p:txBody>
      </p:sp>
      <p:sp>
        <p:nvSpPr>
          <p:cNvPr id="3" name="内容占位符 2"/>
          <p:cNvSpPr>
            <a:spLocks noGrp="1"/>
          </p:cNvSpPr>
          <p:nvPr>
            <p:ph idx="1"/>
          </p:nvPr>
        </p:nvSpPr>
        <p:spPr/>
        <p:txBody>
          <a:bodyPr/>
          <a:lstStyle/>
          <a:p>
            <a:r>
              <a:rPr lang="zh-CN" altLang="en-US" dirty="0" smtClean="0"/>
              <a:t>手持设备，象个计算器</a:t>
            </a:r>
            <a:endParaRPr lang="en-US" altLang="zh-CN" dirty="0" smtClean="0"/>
          </a:p>
          <a:p>
            <a:r>
              <a:rPr lang="zh-CN" altLang="en-US" dirty="0" smtClean="0"/>
              <a:t>生成器中存储有密钥</a:t>
            </a:r>
            <a:endParaRPr lang="en-US" altLang="zh-CN" dirty="0" smtClean="0"/>
          </a:p>
          <a:p>
            <a:r>
              <a:rPr lang="zh-CN" altLang="en-US" dirty="0" smtClean="0"/>
              <a:t>使用过程：</a:t>
            </a:r>
            <a:endParaRPr lang="en-US" altLang="zh-CN" dirty="0" smtClean="0"/>
          </a:p>
          <a:p>
            <a:pPr marL="914400" lvl="1" indent="-457200">
              <a:buFont typeface="+mj-lt"/>
              <a:buAutoNum type="arabicPeriod"/>
            </a:pPr>
            <a:r>
              <a:rPr lang="zh-CN" altLang="en-US" dirty="0" smtClean="0"/>
              <a:t>系统给用户一个挑战</a:t>
            </a:r>
            <a:endParaRPr lang="en-US" altLang="zh-CN" dirty="0" smtClean="0"/>
          </a:p>
          <a:p>
            <a:pPr marL="914400" lvl="1" indent="-457200">
              <a:buFont typeface="+mj-lt"/>
              <a:buAutoNum type="arabicPeriod"/>
            </a:pPr>
            <a:r>
              <a:rPr lang="zh-CN" altLang="en-US" dirty="0" smtClean="0"/>
              <a:t>用户将挑战输入生成器</a:t>
            </a:r>
            <a:endParaRPr lang="en-US" altLang="zh-CN" dirty="0" smtClean="0"/>
          </a:p>
          <a:p>
            <a:pPr marL="914400" lvl="1" indent="-457200">
              <a:buFont typeface="+mj-lt"/>
              <a:buAutoNum type="arabicPeriod"/>
            </a:pPr>
            <a:r>
              <a:rPr lang="zh-CN" altLang="en-US" dirty="0" smtClean="0"/>
              <a:t>生成器根据密钥和挑战计算通行码，并显示</a:t>
            </a:r>
            <a:endParaRPr lang="en-US" altLang="zh-CN" dirty="0" smtClean="0"/>
          </a:p>
          <a:p>
            <a:pPr marL="914400" lvl="1" indent="-457200">
              <a:buFont typeface="+mj-lt"/>
              <a:buAutoNum type="arabicPeriod"/>
            </a:pPr>
            <a:r>
              <a:rPr lang="zh-CN" altLang="en-US" dirty="0" smtClean="0"/>
              <a:t>用户将通行码输入系统</a:t>
            </a:r>
            <a:endParaRPr lang="en-US" altLang="zh-CN" dirty="0" smtClean="0"/>
          </a:p>
          <a:p>
            <a:pPr marL="914400" lvl="1" indent="-457200">
              <a:buFont typeface="+mj-lt"/>
              <a:buAutoNum type="arabicPeriod"/>
            </a:pPr>
            <a:r>
              <a:rPr lang="zh-CN" altLang="en-US" dirty="0" smtClean="0"/>
              <a:t>系统根据存储的用户密码也计算一个通行码</a:t>
            </a:r>
            <a:endParaRPr lang="en-US" altLang="zh-CN" dirty="0" smtClean="0"/>
          </a:p>
          <a:p>
            <a:pPr marL="914400" lvl="1" indent="-457200">
              <a:buFont typeface="+mj-lt"/>
              <a:buAutoNum type="arabicPeriod"/>
            </a:pPr>
            <a:r>
              <a:rPr lang="zh-CN" altLang="en-US" dirty="0" smtClean="0"/>
              <a:t>两个通行码若一致，则系统放行用户</a:t>
            </a:r>
            <a:endParaRPr lang="en-US" altLang="zh-CN" dirty="0" smtClean="0"/>
          </a:p>
          <a:p>
            <a:pPr marL="361950" indent="-361950"/>
            <a:r>
              <a:rPr lang="zh-CN" altLang="en-US" dirty="0" smtClean="0"/>
              <a:t>必须给存储在系统中的用户密码提供保密性</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148</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469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32040" y="2780928"/>
            <a:ext cx="165618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noChangeArrowheads="1"/>
          </p:cNvPicPr>
          <p:nvPr/>
        </p:nvPicPr>
        <p:blipFill>
          <a:blip r:embed="rId2" cstate="print"/>
          <a:srcRect/>
          <a:stretch>
            <a:fillRect/>
          </a:stretch>
        </p:blipFill>
        <p:spPr bwMode="auto">
          <a:xfrm>
            <a:off x="4644008" y="3212976"/>
            <a:ext cx="4212562" cy="241655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smtClean="0"/>
              <a:t>可信中继参与的挑战－响应</a:t>
            </a:r>
            <a:endParaRPr lang="zh-CN" altLang="en-US" dirty="0"/>
          </a:p>
        </p:txBody>
      </p:sp>
      <p:sp>
        <p:nvSpPr>
          <p:cNvPr id="3" name="内容占位符 2"/>
          <p:cNvSpPr>
            <a:spLocks noGrp="1"/>
          </p:cNvSpPr>
          <p:nvPr>
            <p:ph idx="1"/>
          </p:nvPr>
        </p:nvSpPr>
        <p:spPr/>
        <p:txBody>
          <a:bodyPr>
            <a:normAutofit lnSpcReduction="10000"/>
          </a:bodyPr>
          <a:lstStyle/>
          <a:p>
            <a:pPr>
              <a:buNone/>
            </a:pPr>
            <a:r>
              <a:rPr lang="en-US" altLang="zh-CN" dirty="0" smtClean="0"/>
              <a:t>1</a:t>
            </a:r>
            <a:r>
              <a:rPr lang="zh-CN" altLang="en-US" dirty="0" smtClean="0"/>
              <a:t>、相互认证</a:t>
            </a:r>
            <a:endParaRPr lang="en-US" altLang="zh-CN" dirty="0" smtClean="0"/>
          </a:p>
          <a:p>
            <a:pPr>
              <a:buNone/>
            </a:pPr>
            <a:r>
              <a:rPr lang="en-US" altLang="zh-CN" dirty="0" smtClean="0"/>
              <a:t>(1) </a:t>
            </a:r>
            <a:r>
              <a:rPr lang="zh-CN" altLang="en-US" dirty="0" smtClean="0"/>
              <a:t>基于对称加密</a:t>
            </a:r>
            <a:endParaRPr lang="en-US" altLang="zh-CN" dirty="0" smtClean="0"/>
          </a:p>
          <a:p>
            <a:r>
              <a:rPr lang="en-US" altLang="zh-CN" sz="2400" dirty="0" smtClean="0"/>
              <a:t>Needham-Schroeder</a:t>
            </a:r>
            <a:r>
              <a:rPr lang="zh-CN" altLang="en-US" sz="2400" dirty="0" smtClean="0"/>
              <a:t>协议：</a:t>
            </a:r>
            <a:endParaRPr lang="en-US" altLang="zh-CN" sz="2400" dirty="0" smtClean="0"/>
          </a:p>
          <a:p>
            <a:pPr marL="914400" lvl="1" indent="-457200">
              <a:buFont typeface="+mj-ea"/>
              <a:buAutoNum type="circleNumDbPlain"/>
              <a:tabLst>
                <a:tab pos="2057400" algn="l"/>
              </a:tabLst>
            </a:pPr>
            <a:r>
              <a:rPr lang="en-US" altLang="zh-CN" sz="2000" dirty="0" smtClean="0"/>
              <a:t>A→KDC:	ID</a:t>
            </a:r>
            <a:r>
              <a:rPr lang="en-US" altLang="zh-CN" sz="2000" baseline="-25000" dirty="0" smtClean="0"/>
              <a:t>A</a:t>
            </a:r>
            <a:r>
              <a:rPr lang="en-US" altLang="zh-CN" sz="2000" dirty="0" smtClean="0"/>
              <a:t> || ID</a:t>
            </a:r>
            <a:r>
              <a:rPr lang="en-US" altLang="zh-CN" sz="2000" baseline="-25000" dirty="0" smtClean="0"/>
              <a:t>B</a:t>
            </a:r>
            <a:r>
              <a:rPr lang="en-US" altLang="zh-CN" sz="2000" dirty="0" smtClean="0"/>
              <a:t> || N</a:t>
            </a:r>
            <a:r>
              <a:rPr lang="en-US" altLang="zh-CN" sz="2000" baseline="-25000" dirty="0" smtClean="0"/>
              <a:t>1</a:t>
            </a:r>
          </a:p>
          <a:p>
            <a:pPr marL="914400" lvl="1" indent="-457200">
              <a:buFont typeface="+mj-ea"/>
              <a:buAutoNum type="circleNumDbPlain"/>
              <a:tabLst>
                <a:tab pos="2057400" algn="l"/>
              </a:tabLst>
            </a:pPr>
            <a:r>
              <a:rPr lang="en-US" altLang="zh-CN" sz="2000" dirty="0" smtClean="0"/>
              <a:t>KDC→A:	E[</a:t>
            </a:r>
            <a:r>
              <a:rPr lang="en-US" altLang="zh-CN" sz="2000" dirty="0" err="1" smtClean="0"/>
              <a:t>K</a:t>
            </a:r>
            <a:r>
              <a:rPr lang="en-US" altLang="zh-CN" sz="2000" baseline="-25000" dirty="0" err="1" smtClean="0"/>
              <a:t>a</a:t>
            </a:r>
            <a:r>
              <a:rPr lang="en-US" altLang="zh-CN" sz="2000" dirty="0" smtClean="0"/>
              <a:t>, K</a:t>
            </a:r>
            <a:r>
              <a:rPr lang="en-US" altLang="zh-CN" sz="2000" baseline="-25000" dirty="0" smtClean="0"/>
              <a:t>s</a:t>
            </a:r>
            <a:r>
              <a:rPr lang="en-US" altLang="zh-CN" sz="2000" dirty="0" smtClean="0"/>
              <a:t> || ID</a:t>
            </a:r>
            <a:r>
              <a:rPr lang="en-US" altLang="zh-CN" sz="2000" baseline="-25000" dirty="0" smtClean="0"/>
              <a:t>B</a:t>
            </a:r>
            <a:r>
              <a:rPr lang="en-US" altLang="zh-CN" sz="2000" dirty="0" smtClean="0"/>
              <a:t> || N</a:t>
            </a:r>
            <a:r>
              <a:rPr lang="en-US" altLang="zh-CN" sz="2000" baseline="-25000" dirty="0" smtClean="0"/>
              <a:t>1</a:t>
            </a:r>
            <a:r>
              <a:rPr lang="en-US" altLang="zh-CN" sz="2000" dirty="0" smtClean="0"/>
              <a:t> || E[K</a:t>
            </a:r>
            <a:r>
              <a:rPr lang="en-US" altLang="zh-CN" sz="2000" baseline="-25000" dirty="0" smtClean="0"/>
              <a:t>b</a:t>
            </a:r>
            <a:r>
              <a:rPr lang="en-US" altLang="zh-CN" sz="2000" dirty="0" smtClean="0"/>
              <a:t>, K</a:t>
            </a:r>
            <a:r>
              <a:rPr lang="en-US" altLang="zh-CN" sz="2000" baseline="-25000" dirty="0" smtClean="0"/>
              <a:t>s</a:t>
            </a:r>
            <a:r>
              <a:rPr lang="en-US" altLang="zh-CN" sz="2000" dirty="0" smtClean="0"/>
              <a:t> || ID</a:t>
            </a:r>
            <a:r>
              <a:rPr lang="en-US" altLang="zh-CN" sz="2000" baseline="-25000" dirty="0" smtClean="0"/>
              <a:t>A</a:t>
            </a:r>
            <a:r>
              <a:rPr lang="en-US" altLang="zh-CN" sz="2000" dirty="0" smtClean="0"/>
              <a:t>]]</a:t>
            </a:r>
          </a:p>
          <a:p>
            <a:pPr marL="914400" lvl="1" indent="-457200">
              <a:buFont typeface="+mj-ea"/>
              <a:buAutoNum type="circleNumDbPlain"/>
              <a:tabLst>
                <a:tab pos="2057400" algn="l"/>
              </a:tabLst>
            </a:pPr>
            <a:r>
              <a:rPr lang="en-US" altLang="zh-CN" sz="2000" dirty="0" smtClean="0"/>
              <a:t>A→B:	E(K</a:t>
            </a:r>
            <a:r>
              <a:rPr lang="en-US" altLang="zh-CN" sz="2000" baseline="-25000" dirty="0" smtClean="0"/>
              <a:t>b</a:t>
            </a:r>
            <a:r>
              <a:rPr lang="en-US" altLang="zh-CN" sz="2000" dirty="0" smtClean="0"/>
              <a:t>, K</a:t>
            </a:r>
            <a:r>
              <a:rPr lang="en-US" altLang="zh-CN" sz="2000" baseline="-25000" dirty="0" smtClean="0"/>
              <a:t>s</a:t>
            </a:r>
            <a:r>
              <a:rPr lang="en-US" altLang="zh-CN" sz="2000" dirty="0" smtClean="0"/>
              <a:t> || ID</a:t>
            </a:r>
            <a:r>
              <a:rPr lang="en-US" altLang="zh-CN" sz="2000" baseline="-25000" dirty="0" smtClean="0"/>
              <a:t>A</a:t>
            </a:r>
            <a:r>
              <a:rPr lang="en-US" altLang="zh-CN" sz="2000" dirty="0" smtClean="0"/>
              <a:t>)</a:t>
            </a:r>
          </a:p>
          <a:p>
            <a:pPr marL="914400" lvl="1" indent="-457200">
              <a:buFont typeface="+mj-ea"/>
              <a:buAutoNum type="circleNumDbPlain"/>
              <a:tabLst>
                <a:tab pos="2057400" algn="l"/>
              </a:tabLst>
            </a:pPr>
            <a:r>
              <a:rPr lang="en-US" altLang="zh-CN" sz="2000" dirty="0" smtClean="0"/>
              <a:t>B</a:t>
            </a:r>
            <a:r>
              <a:rPr lang="en-US" sz="2000" dirty="0" smtClean="0"/>
              <a:t>→A:	E(K</a:t>
            </a:r>
            <a:r>
              <a:rPr lang="en-US" sz="2000" baseline="-25000" dirty="0" smtClean="0"/>
              <a:t>s</a:t>
            </a:r>
            <a:r>
              <a:rPr lang="en-US" sz="2000" dirty="0" smtClean="0"/>
              <a:t>, </a:t>
            </a:r>
            <a:r>
              <a:rPr lang="en-US" altLang="zh-CN" sz="2000" dirty="0" smtClean="0"/>
              <a:t>N</a:t>
            </a:r>
            <a:r>
              <a:rPr lang="en-US" altLang="zh-CN" sz="2000" baseline="-25000" dirty="0" smtClean="0"/>
              <a:t>2</a:t>
            </a:r>
            <a:r>
              <a:rPr lang="en-US" altLang="zh-CN" sz="2000" dirty="0" smtClean="0"/>
              <a:t>)</a:t>
            </a:r>
          </a:p>
          <a:p>
            <a:pPr marL="914400" lvl="1" indent="-457200">
              <a:buFont typeface="+mj-ea"/>
              <a:buAutoNum type="circleNumDbPlain"/>
              <a:tabLst>
                <a:tab pos="2057400" algn="l"/>
              </a:tabLst>
            </a:pPr>
            <a:r>
              <a:rPr lang="en-US" altLang="zh-CN" sz="2000" dirty="0" smtClean="0"/>
              <a:t>A→B:	E(K</a:t>
            </a:r>
            <a:r>
              <a:rPr lang="en-US" altLang="zh-CN" sz="2000" baseline="-25000" dirty="0" smtClean="0"/>
              <a:t>s</a:t>
            </a:r>
            <a:r>
              <a:rPr lang="en-US" altLang="zh-CN" sz="2000" dirty="0" smtClean="0"/>
              <a:t>, f(N</a:t>
            </a:r>
            <a:r>
              <a:rPr lang="en-US" altLang="zh-CN" sz="2000" baseline="-25000" dirty="0" smtClean="0"/>
              <a:t>2</a:t>
            </a:r>
            <a:r>
              <a:rPr lang="en-US" altLang="zh-CN" sz="2000" dirty="0" smtClean="0"/>
              <a:t>))</a:t>
            </a:r>
          </a:p>
          <a:p>
            <a:pPr lvl="1"/>
            <a:endParaRPr lang="en-US" altLang="zh-CN" dirty="0" smtClean="0"/>
          </a:p>
          <a:p>
            <a:pPr marL="631825" lvl="1" algn="l"/>
            <a:r>
              <a:rPr lang="zh-CN" altLang="en-US" dirty="0" smtClean="0"/>
              <a:t>假定攻击者已知一个旧会</a:t>
            </a:r>
            <a:r>
              <a:rPr lang="en-US" altLang="zh-CN" dirty="0" smtClean="0"/>
              <a:t/>
            </a:r>
            <a:br>
              <a:rPr lang="en-US" altLang="zh-CN" dirty="0" smtClean="0"/>
            </a:br>
            <a:r>
              <a:rPr lang="zh-CN" altLang="en-US" dirty="0" smtClean="0"/>
              <a:t>话密钥，它可以从第</a:t>
            </a:r>
            <a:r>
              <a:rPr lang="en-US" altLang="zh-CN" dirty="0" smtClean="0"/>
              <a:t>③</a:t>
            </a:r>
            <a:r>
              <a:rPr lang="zh-CN" altLang="en-US" dirty="0" smtClean="0"/>
              <a:t>步</a:t>
            </a:r>
            <a:r>
              <a:rPr lang="en-US" altLang="zh-CN" dirty="0" smtClean="0"/>
              <a:t/>
            </a:r>
            <a:br>
              <a:rPr lang="en-US" altLang="zh-CN" dirty="0" smtClean="0"/>
            </a:br>
            <a:r>
              <a:rPr lang="zh-CN" altLang="en-US" dirty="0" smtClean="0"/>
              <a:t>开始假冒</a:t>
            </a:r>
            <a:r>
              <a:rPr lang="en-US" altLang="zh-CN" dirty="0" smtClean="0"/>
              <a:t>A</a:t>
            </a:r>
            <a:r>
              <a:rPr lang="zh-CN" altLang="en-US" dirty="0" smtClean="0"/>
              <a:t>并重放</a:t>
            </a:r>
            <a:endParaRPr lang="en-US" altLang="zh-CN" dirty="0" smtClean="0"/>
          </a:p>
          <a:p>
            <a:pPr marL="890588" lvl="2"/>
            <a:r>
              <a:rPr lang="en-US" altLang="zh-CN" dirty="0" smtClean="0"/>
              <a:t>Denning</a:t>
            </a:r>
            <a:r>
              <a:rPr lang="zh-CN" altLang="en-US" dirty="0" smtClean="0"/>
              <a:t>方法，</a:t>
            </a:r>
            <a:r>
              <a:rPr lang="en-US" altLang="zh-CN" dirty="0" err="1" smtClean="0"/>
              <a:t>Neuman</a:t>
            </a:r>
            <a:r>
              <a:rPr lang="zh-CN" altLang="en-US" dirty="0" smtClean="0"/>
              <a:t>方法</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149</a:t>
            </a:fld>
            <a:endParaRPr lang="en-US" altLang="zh-CN" dirty="0"/>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138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第二节 消息认证的实现</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15</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Tree>
    <p:extLst>
      <p:ext uri="{BB962C8B-B14F-4D97-AF65-F5344CB8AC3E}">
        <p14:creationId xmlns:p14="http://schemas.microsoft.com/office/powerpoint/2010/main" val="90812433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292080" y="1988840"/>
            <a:ext cx="2088232"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cs typeface="Times New Roman" pitchFamily="18" charset="0"/>
              </a:rPr>
              <a:t>Denning</a:t>
            </a:r>
            <a:r>
              <a:rPr lang="zh-CN" altLang="en-US" dirty="0" smtClean="0">
                <a:cs typeface="Times New Roman" pitchFamily="18" charset="0"/>
              </a:rPr>
              <a:t>方法</a:t>
            </a:r>
            <a:endParaRPr lang="en-US" altLang="zh-CN" dirty="0" smtClean="0">
              <a:cs typeface="Times New Roman" pitchFamily="18" charset="0"/>
            </a:endParaRPr>
          </a:p>
          <a:p>
            <a:pPr marL="914400" lvl="1" indent="-457200">
              <a:buFont typeface="+mj-ea"/>
              <a:buAutoNum type="circleNumDbPlain"/>
              <a:tabLst>
                <a:tab pos="2246313" algn="l"/>
              </a:tabLst>
            </a:pPr>
            <a:r>
              <a:rPr lang="en-AU" altLang="zh-CN" dirty="0" smtClean="0">
                <a:cs typeface="Times New Roman" pitchFamily="18" charset="0"/>
              </a:rPr>
              <a:t>A→KDC:	ID</a:t>
            </a:r>
            <a:r>
              <a:rPr lang="en-AU" altLang="zh-CN" baseline="-25000" dirty="0" smtClean="0">
                <a:cs typeface="Times New Roman" pitchFamily="18" charset="0"/>
              </a:rPr>
              <a:t>A</a:t>
            </a:r>
            <a:r>
              <a:rPr lang="en-AU" altLang="zh-CN" dirty="0" smtClean="0">
                <a:cs typeface="Times New Roman" pitchFamily="18" charset="0"/>
              </a:rPr>
              <a:t> || ID</a:t>
            </a:r>
            <a:r>
              <a:rPr lang="en-AU" altLang="zh-CN" baseline="-25000" dirty="0" smtClean="0">
                <a:cs typeface="Times New Roman" pitchFamily="18" charset="0"/>
              </a:rPr>
              <a:t>B</a:t>
            </a:r>
            <a:endParaRPr lang="en-AU" altLang="zh-CN" dirty="0" smtClean="0">
              <a:cs typeface="Times New Roman" pitchFamily="18" charset="0"/>
            </a:endParaRPr>
          </a:p>
          <a:p>
            <a:pPr marL="914400" lvl="1" indent="-457200">
              <a:buFont typeface="+mj-ea"/>
              <a:buAutoNum type="circleNumDbPlain"/>
              <a:tabLst>
                <a:tab pos="2246313" algn="l"/>
              </a:tabLst>
            </a:pPr>
            <a:r>
              <a:rPr lang="en-AU" altLang="zh-CN" dirty="0" smtClean="0">
                <a:cs typeface="Times New Roman" pitchFamily="18" charset="0"/>
              </a:rPr>
              <a:t>KDC→A:	E[</a:t>
            </a:r>
            <a:r>
              <a:rPr lang="en-AU" altLang="zh-CN" dirty="0" err="1" smtClean="0">
                <a:cs typeface="Times New Roman" pitchFamily="18" charset="0"/>
              </a:rPr>
              <a:t>K</a:t>
            </a:r>
            <a:r>
              <a:rPr lang="en-AU" altLang="zh-CN" baseline="-25000" dirty="0" err="1" smtClean="0">
                <a:cs typeface="Times New Roman" pitchFamily="18" charset="0"/>
              </a:rPr>
              <a:t>a</a:t>
            </a:r>
            <a:r>
              <a:rPr lang="en-AU" altLang="zh-CN" dirty="0" smtClean="0">
                <a:cs typeface="Times New Roman" pitchFamily="18" charset="0"/>
              </a:rPr>
              <a:t>, K</a:t>
            </a:r>
            <a:r>
              <a:rPr lang="en-AU" altLang="zh-CN" baseline="-25000" dirty="0" smtClean="0">
                <a:cs typeface="Times New Roman" pitchFamily="18" charset="0"/>
              </a:rPr>
              <a:t>s</a:t>
            </a:r>
            <a:r>
              <a:rPr lang="en-AU" altLang="zh-CN" dirty="0" smtClean="0">
                <a:cs typeface="Times New Roman" pitchFamily="18" charset="0"/>
              </a:rPr>
              <a:t> || ID</a:t>
            </a:r>
            <a:r>
              <a:rPr lang="en-AU" altLang="zh-CN" baseline="-25000" dirty="0" smtClean="0">
                <a:cs typeface="Times New Roman" pitchFamily="18" charset="0"/>
              </a:rPr>
              <a:t>B</a:t>
            </a:r>
            <a:r>
              <a:rPr lang="en-AU" altLang="zh-CN" dirty="0" smtClean="0">
                <a:cs typeface="Times New Roman" pitchFamily="18" charset="0"/>
              </a:rPr>
              <a:t> ||T|| E</a:t>
            </a:r>
            <a:r>
              <a:rPr lang="en-US" altLang="zh-CN" dirty="0" smtClean="0">
                <a:cs typeface="Times New Roman" pitchFamily="18" charset="0"/>
              </a:rPr>
              <a:t>[K</a:t>
            </a:r>
            <a:r>
              <a:rPr lang="en-US" altLang="zh-CN" baseline="-25000" dirty="0" smtClean="0">
                <a:cs typeface="Times New Roman" pitchFamily="18" charset="0"/>
              </a:rPr>
              <a:t>b</a:t>
            </a:r>
            <a:r>
              <a:rPr lang="en-US" altLang="zh-CN" dirty="0" smtClean="0">
                <a:cs typeface="Times New Roman" pitchFamily="18" charset="0"/>
              </a:rPr>
              <a:t>, </a:t>
            </a:r>
            <a:r>
              <a:rPr lang="en-AU" altLang="zh-CN" dirty="0" smtClean="0">
                <a:cs typeface="Times New Roman" pitchFamily="18" charset="0"/>
              </a:rPr>
              <a:t>K</a:t>
            </a:r>
            <a:r>
              <a:rPr lang="en-AU" altLang="zh-CN" baseline="-25000" dirty="0" smtClean="0">
                <a:cs typeface="Times New Roman" pitchFamily="18" charset="0"/>
              </a:rPr>
              <a:t>s</a:t>
            </a:r>
            <a:r>
              <a:rPr lang="en-AU" altLang="zh-CN" dirty="0" smtClean="0">
                <a:cs typeface="Times New Roman" pitchFamily="18" charset="0"/>
              </a:rPr>
              <a:t>||ID</a:t>
            </a:r>
            <a:r>
              <a:rPr lang="en-AU" altLang="zh-CN" baseline="-25000" dirty="0" smtClean="0">
                <a:cs typeface="Times New Roman" pitchFamily="18" charset="0"/>
              </a:rPr>
              <a:t>A</a:t>
            </a:r>
            <a:r>
              <a:rPr lang="en-AU" altLang="zh-CN" dirty="0" smtClean="0">
                <a:cs typeface="Times New Roman" pitchFamily="18" charset="0"/>
              </a:rPr>
              <a:t>||T]]</a:t>
            </a:r>
          </a:p>
          <a:p>
            <a:pPr marL="914400" lvl="1" indent="-457200">
              <a:buFont typeface="+mj-ea"/>
              <a:buAutoNum type="circleNumDbPlain"/>
              <a:tabLst>
                <a:tab pos="2246313" algn="l"/>
              </a:tabLst>
            </a:pPr>
            <a:r>
              <a:rPr lang="en-AU" altLang="zh-CN" dirty="0" smtClean="0">
                <a:cs typeface="Times New Roman" pitchFamily="18" charset="0"/>
              </a:rPr>
              <a:t>A→B:	E[K</a:t>
            </a:r>
            <a:r>
              <a:rPr lang="en-AU" altLang="zh-CN" baseline="-25000" dirty="0" smtClean="0">
                <a:cs typeface="Times New Roman" pitchFamily="18" charset="0"/>
              </a:rPr>
              <a:t>b</a:t>
            </a:r>
            <a:r>
              <a:rPr lang="en-AU" altLang="zh-CN" dirty="0" smtClean="0">
                <a:cs typeface="Times New Roman" pitchFamily="18" charset="0"/>
              </a:rPr>
              <a:t>, K</a:t>
            </a:r>
            <a:r>
              <a:rPr lang="en-AU" altLang="zh-CN" baseline="-25000" dirty="0" smtClean="0">
                <a:cs typeface="Times New Roman" pitchFamily="18" charset="0"/>
              </a:rPr>
              <a:t>s</a:t>
            </a:r>
            <a:r>
              <a:rPr lang="en-AU" altLang="zh-CN" dirty="0" smtClean="0">
                <a:cs typeface="Times New Roman" pitchFamily="18" charset="0"/>
              </a:rPr>
              <a:t> ||ID</a:t>
            </a:r>
            <a:r>
              <a:rPr lang="en-AU" altLang="zh-CN" baseline="-25000" dirty="0" smtClean="0">
                <a:cs typeface="Times New Roman" pitchFamily="18" charset="0"/>
              </a:rPr>
              <a:t>A </a:t>
            </a:r>
            <a:r>
              <a:rPr lang="en-AU" altLang="zh-CN" dirty="0" smtClean="0">
                <a:cs typeface="Times New Roman" pitchFamily="18" charset="0"/>
              </a:rPr>
              <a:t>||T]</a:t>
            </a:r>
          </a:p>
          <a:p>
            <a:pPr marL="914400" lvl="1" indent="-457200">
              <a:buFont typeface="+mj-ea"/>
              <a:buAutoNum type="circleNumDbPlain"/>
              <a:tabLst>
                <a:tab pos="2246313" algn="l"/>
              </a:tabLst>
            </a:pPr>
            <a:r>
              <a:rPr lang="en-AU" altLang="zh-CN" dirty="0" smtClean="0">
                <a:cs typeface="Times New Roman" pitchFamily="18" charset="0"/>
              </a:rPr>
              <a:t>B→A:	E[K</a:t>
            </a:r>
            <a:r>
              <a:rPr lang="en-AU" altLang="zh-CN" baseline="-25000" dirty="0" smtClean="0">
                <a:cs typeface="Times New Roman" pitchFamily="18" charset="0"/>
              </a:rPr>
              <a:t>s</a:t>
            </a:r>
            <a:r>
              <a:rPr lang="en-AU" altLang="zh-CN" dirty="0" smtClean="0">
                <a:cs typeface="Times New Roman" pitchFamily="18" charset="0"/>
              </a:rPr>
              <a:t>, N</a:t>
            </a:r>
            <a:r>
              <a:rPr lang="en-AU" altLang="zh-CN" baseline="-25000" dirty="0" smtClean="0">
                <a:cs typeface="Times New Roman" pitchFamily="18" charset="0"/>
              </a:rPr>
              <a:t>1</a:t>
            </a:r>
            <a:r>
              <a:rPr lang="en-AU" altLang="zh-CN" dirty="0" smtClean="0">
                <a:cs typeface="Times New Roman" pitchFamily="18" charset="0"/>
              </a:rPr>
              <a:t>]</a:t>
            </a:r>
          </a:p>
          <a:p>
            <a:pPr marL="914400" lvl="1" indent="-457200">
              <a:buFont typeface="+mj-ea"/>
              <a:buAutoNum type="circleNumDbPlain"/>
              <a:tabLst>
                <a:tab pos="2246313" algn="l"/>
              </a:tabLst>
            </a:pPr>
            <a:r>
              <a:rPr lang="en-AU" altLang="zh-CN" dirty="0" smtClean="0">
                <a:cs typeface="Times New Roman" pitchFamily="18" charset="0"/>
              </a:rPr>
              <a:t>A→B:	E[K</a:t>
            </a:r>
            <a:r>
              <a:rPr lang="en-AU" altLang="zh-CN" baseline="-25000" dirty="0" smtClean="0">
                <a:cs typeface="Times New Roman" pitchFamily="18" charset="0"/>
              </a:rPr>
              <a:t>s</a:t>
            </a:r>
            <a:r>
              <a:rPr lang="en-AU" altLang="zh-CN" dirty="0" smtClean="0">
                <a:cs typeface="Times New Roman" pitchFamily="18" charset="0"/>
              </a:rPr>
              <a:t>, f(N</a:t>
            </a:r>
            <a:r>
              <a:rPr lang="en-AU" altLang="zh-CN" baseline="-25000" dirty="0" smtClean="0">
                <a:cs typeface="Times New Roman" pitchFamily="18" charset="0"/>
              </a:rPr>
              <a:t>1</a:t>
            </a:r>
            <a:r>
              <a:rPr lang="en-AU" altLang="zh-CN" dirty="0" smtClean="0">
                <a:cs typeface="Times New Roman" pitchFamily="18" charset="0"/>
              </a:rPr>
              <a:t>)]</a:t>
            </a:r>
          </a:p>
          <a:p>
            <a:pPr lvl="1"/>
            <a:endParaRPr lang="en-US" altLang="zh-CN" dirty="0" smtClean="0">
              <a:cs typeface="Times New Roman" pitchFamily="18" charset="0"/>
            </a:endParaRPr>
          </a:p>
          <a:p>
            <a:pPr lvl="1"/>
            <a:r>
              <a:rPr lang="en-US" altLang="zh-CN" dirty="0" smtClean="0">
                <a:cs typeface="Times New Roman" pitchFamily="18" charset="0"/>
              </a:rPr>
              <a:t>A</a:t>
            </a:r>
            <a:r>
              <a:rPr lang="zh-CN" altLang="en-US" dirty="0" smtClean="0">
                <a:cs typeface="Times New Roman" pitchFamily="18" charset="0"/>
              </a:rPr>
              <a:t>和</a:t>
            </a:r>
            <a:r>
              <a:rPr lang="en-US" altLang="zh-CN" dirty="0" smtClean="0">
                <a:cs typeface="Times New Roman" pitchFamily="18" charset="0"/>
              </a:rPr>
              <a:t>B</a:t>
            </a:r>
            <a:r>
              <a:rPr lang="zh-CN" altLang="en-US" dirty="0" smtClean="0">
                <a:cs typeface="Times New Roman" pitchFamily="18" charset="0"/>
              </a:rPr>
              <a:t>通过下式来验证及时性：</a:t>
            </a:r>
            <a:endParaRPr lang="en-US" altLang="zh-CN" dirty="0" smtClean="0">
              <a:cs typeface="Times New Roman" pitchFamily="18" charset="0"/>
            </a:endParaRPr>
          </a:p>
          <a:p>
            <a:pPr lvl="1">
              <a:buNone/>
            </a:pPr>
            <a:r>
              <a:rPr lang="en-US" altLang="zh-CN" dirty="0" smtClean="0">
                <a:cs typeface="Times New Roman" pitchFamily="18" charset="0"/>
              </a:rPr>
              <a:t>			|Clock – T| &lt; </a:t>
            </a:r>
            <a:r>
              <a:rPr lang="el-GR" altLang="zh-CN" dirty="0" smtClean="0">
                <a:cs typeface="Times New Roman" pitchFamily="18" charset="0"/>
              </a:rPr>
              <a:t>Δ</a:t>
            </a:r>
            <a:r>
              <a:rPr lang="en-US" altLang="zh-CN" dirty="0" smtClean="0">
                <a:cs typeface="Times New Roman" pitchFamily="18" charset="0"/>
              </a:rPr>
              <a:t>t</a:t>
            </a:r>
            <a:r>
              <a:rPr lang="en-US" altLang="zh-CN" baseline="-25000" dirty="0" smtClean="0">
                <a:cs typeface="Times New Roman" pitchFamily="18" charset="0"/>
              </a:rPr>
              <a:t>1</a:t>
            </a:r>
            <a:r>
              <a:rPr lang="en-US" altLang="zh-CN" dirty="0" smtClean="0">
                <a:cs typeface="Times New Roman" pitchFamily="18" charset="0"/>
              </a:rPr>
              <a:t> + </a:t>
            </a:r>
            <a:r>
              <a:rPr lang="el-GR" altLang="zh-CN" dirty="0" smtClean="0">
                <a:cs typeface="Times New Roman" pitchFamily="18" charset="0"/>
              </a:rPr>
              <a:t>Δ</a:t>
            </a:r>
            <a:r>
              <a:rPr lang="en-US" altLang="zh-CN" dirty="0" smtClean="0">
                <a:cs typeface="Times New Roman" pitchFamily="18" charset="0"/>
              </a:rPr>
              <a:t>t</a:t>
            </a:r>
            <a:r>
              <a:rPr lang="en-US" altLang="zh-CN" baseline="-25000" dirty="0" smtClean="0">
                <a:cs typeface="Times New Roman" pitchFamily="18" charset="0"/>
              </a:rPr>
              <a:t>2</a:t>
            </a:r>
            <a:endParaRPr lang="en-US" altLang="zh-CN" dirty="0" smtClean="0">
              <a:cs typeface="Times New Roman" pitchFamily="18" charset="0"/>
            </a:endParaRPr>
          </a:p>
          <a:p>
            <a:pPr lvl="1">
              <a:buNone/>
            </a:pPr>
            <a:r>
              <a:rPr lang="en-US" altLang="zh-CN" dirty="0" smtClean="0">
                <a:cs typeface="Times New Roman" pitchFamily="18" charset="0"/>
              </a:rPr>
              <a:t>	</a:t>
            </a:r>
            <a:r>
              <a:rPr lang="el-GR" altLang="zh-CN" dirty="0" smtClean="0">
                <a:cs typeface="Times New Roman" pitchFamily="18" charset="0"/>
              </a:rPr>
              <a:t>Δ</a:t>
            </a:r>
            <a:r>
              <a:rPr lang="en-US" altLang="zh-CN" dirty="0" smtClean="0">
                <a:cs typeface="Times New Roman" pitchFamily="18" charset="0"/>
              </a:rPr>
              <a:t>t</a:t>
            </a:r>
            <a:r>
              <a:rPr lang="en-US" altLang="zh-CN" baseline="-25000" dirty="0" smtClean="0">
                <a:cs typeface="Times New Roman" pitchFamily="18" charset="0"/>
              </a:rPr>
              <a:t>1</a:t>
            </a:r>
            <a:r>
              <a:rPr lang="zh-CN" altLang="en-US" dirty="0" smtClean="0">
                <a:cs typeface="Times New Roman" pitchFamily="18" charset="0"/>
              </a:rPr>
              <a:t>：</a:t>
            </a:r>
            <a:r>
              <a:rPr lang="en-US" altLang="zh-CN" dirty="0" smtClean="0">
                <a:cs typeface="Times New Roman" pitchFamily="18" charset="0"/>
              </a:rPr>
              <a:t>KDC</a:t>
            </a:r>
            <a:r>
              <a:rPr lang="zh-CN" altLang="en-US" dirty="0" smtClean="0">
                <a:cs typeface="Times New Roman" pitchFamily="18" charset="0"/>
              </a:rPr>
              <a:t>与本地的时钟差</a:t>
            </a:r>
            <a:endParaRPr lang="en-US" altLang="zh-CN" dirty="0" smtClean="0">
              <a:cs typeface="Times New Roman" pitchFamily="18" charset="0"/>
            </a:endParaRPr>
          </a:p>
          <a:p>
            <a:pPr lvl="1">
              <a:buNone/>
            </a:pPr>
            <a:r>
              <a:rPr lang="en-US" altLang="zh-CN" dirty="0" smtClean="0">
                <a:cs typeface="Times New Roman" pitchFamily="18" charset="0"/>
              </a:rPr>
              <a:t>	</a:t>
            </a:r>
            <a:r>
              <a:rPr lang="el-GR" altLang="zh-CN" dirty="0" smtClean="0">
                <a:cs typeface="Times New Roman" pitchFamily="18" charset="0"/>
              </a:rPr>
              <a:t>Δ</a:t>
            </a:r>
            <a:r>
              <a:rPr lang="en-US" altLang="zh-CN" dirty="0" smtClean="0">
                <a:cs typeface="Times New Roman" pitchFamily="18" charset="0"/>
              </a:rPr>
              <a:t>t</a:t>
            </a:r>
            <a:r>
              <a:rPr lang="en-US" altLang="zh-CN" baseline="-25000" dirty="0" smtClean="0">
                <a:cs typeface="Times New Roman" pitchFamily="18" charset="0"/>
              </a:rPr>
              <a:t>2</a:t>
            </a:r>
            <a:r>
              <a:rPr lang="zh-CN" altLang="en-US" dirty="0" smtClean="0">
                <a:cs typeface="Times New Roman" pitchFamily="18" charset="0"/>
              </a:rPr>
              <a:t>：网络延时</a:t>
            </a:r>
            <a:endParaRPr lang="en-US" altLang="zh-CN" dirty="0" smtClean="0">
              <a:cs typeface="Times New Roman" pitchFamily="18" charset="0"/>
            </a:endParaRPr>
          </a:p>
          <a:p>
            <a:pPr lvl="1"/>
            <a:r>
              <a:rPr lang="zh-CN" altLang="en-US" dirty="0" smtClean="0">
                <a:cs typeface="Times New Roman" pitchFamily="18" charset="0"/>
              </a:rPr>
              <a:t>问题：过于依赖时钟同步</a:t>
            </a:r>
            <a:endParaRPr lang="zh-CN" altLang="en-US" dirty="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150</a:t>
            </a:fld>
            <a:endParaRPr lang="en-US" altLang="zh-CN" dirty="0"/>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66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652120" y="2564904"/>
            <a:ext cx="216024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71800" y="2564904"/>
            <a:ext cx="2664296"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771800" y="3010399"/>
            <a:ext cx="216024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71800" y="4319990"/>
            <a:ext cx="216024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950822" y="2132856"/>
            <a:ext cx="2304256"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124744"/>
            <a:ext cx="8579296" cy="5199856"/>
          </a:xfrm>
        </p:spPr>
        <p:txBody>
          <a:bodyPr/>
          <a:lstStyle/>
          <a:p>
            <a:r>
              <a:rPr lang="en-US" altLang="zh-CN" dirty="0" err="1" smtClean="0"/>
              <a:t>Neuman</a:t>
            </a:r>
            <a:r>
              <a:rPr lang="zh-CN" altLang="en-US" dirty="0" smtClean="0"/>
              <a:t>方法</a:t>
            </a:r>
            <a:endParaRPr lang="en-US" altLang="zh-CN" dirty="0" smtClean="0"/>
          </a:p>
          <a:p>
            <a:pPr marL="914400" lvl="1" indent="-457200">
              <a:buFont typeface="+mj-ea"/>
              <a:buAutoNum type="circleNumDbPlain"/>
              <a:tabLst>
                <a:tab pos="2246313" algn="l"/>
              </a:tabLst>
            </a:pPr>
            <a:r>
              <a:rPr lang="en-AU" altLang="zh-CN" dirty="0" smtClean="0">
                <a:ea typeface="宋体" pitchFamily="2" charset="-122"/>
              </a:rPr>
              <a:t>A</a:t>
            </a:r>
            <a:r>
              <a:rPr lang="en-AU" altLang="zh-CN" dirty="0" smtClean="0">
                <a:ea typeface="宋体" pitchFamily="2" charset="-122"/>
                <a:cs typeface="Arial" pitchFamily="34" charset="0"/>
              </a:rPr>
              <a:t>→</a:t>
            </a:r>
            <a:r>
              <a:rPr lang="en-AU" altLang="zh-CN" dirty="0" smtClean="0">
                <a:ea typeface="宋体" pitchFamily="2" charset="-122"/>
              </a:rPr>
              <a:t>B:	ID</a:t>
            </a:r>
            <a:r>
              <a:rPr lang="en-AU" altLang="zh-CN" baseline="-25000" dirty="0" smtClean="0">
                <a:ea typeface="宋体" pitchFamily="2" charset="-122"/>
              </a:rPr>
              <a:t>A</a:t>
            </a:r>
            <a:r>
              <a:rPr lang="en-AU" altLang="zh-CN" dirty="0" smtClean="0">
                <a:ea typeface="宋体" pitchFamily="2" charset="-122"/>
              </a:rPr>
              <a:t>||N</a:t>
            </a:r>
            <a:r>
              <a:rPr lang="en-AU" altLang="zh-CN" baseline="-25000" dirty="0" smtClean="0">
                <a:ea typeface="宋体" pitchFamily="2" charset="-122"/>
              </a:rPr>
              <a:t>A</a:t>
            </a:r>
            <a:endParaRPr lang="en-AU" altLang="zh-CN" dirty="0" smtClean="0">
              <a:ea typeface="宋体" pitchFamily="2" charset="-122"/>
            </a:endParaRPr>
          </a:p>
          <a:p>
            <a:pPr marL="914400" lvl="1" indent="-457200">
              <a:buFont typeface="+mj-ea"/>
              <a:buAutoNum type="circleNumDbPlain"/>
              <a:tabLst>
                <a:tab pos="2246313" algn="l"/>
              </a:tabLst>
            </a:pPr>
            <a:r>
              <a:rPr lang="en-AU" altLang="zh-CN" dirty="0" smtClean="0">
                <a:ea typeface="宋体" pitchFamily="2" charset="-122"/>
              </a:rPr>
              <a:t>B→KDC:	ID</a:t>
            </a:r>
            <a:r>
              <a:rPr lang="en-AU" altLang="zh-CN" baseline="-25000" dirty="0" smtClean="0">
                <a:ea typeface="宋体" pitchFamily="2" charset="-122"/>
              </a:rPr>
              <a:t>B</a:t>
            </a:r>
            <a:r>
              <a:rPr lang="en-AU" altLang="zh-CN" dirty="0" smtClean="0">
                <a:ea typeface="宋体" pitchFamily="2" charset="-122"/>
              </a:rPr>
              <a:t>||N</a:t>
            </a:r>
            <a:r>
              <a:rPr lang="en-AU" altLang="zh-CN" baseline="-25000" dirty="0" smtClean="0">
                <a:ea typeface="宋体" pitchFamily="2" charset="-122"/>
              </a:rPr>
              <a:t>B</a:t>
            </a:r>
            <a:r>
              <a:rPr lang="en-AU" altLang="zh-CN" dirty="0" smtClean="0">
                <a:ea typeface="宋体" pitchFamily="2" charset="-122"/>
              </a:rPr>
              <a:t>||E[</a:t>
            </a:r>
            <a:r>
              <a:rPr lang="en-AU" altLang="zh-CN" dirty="0" err="1" smtClean="0">
                <a:ea typeface="宋体" pitchFamily="2" charset="-122"/>
              </a:rPr>
              <a:t>K</a:t>
            </a:r>
            <a:r>
              <a:rPr lang="en-AU" altLang="zh-CN" baseline="-25000" dirty="0" err="1" smtClean="0">
                <a:ea typeface="宋体" pitchFamily="2" charset="-122"/>
              </a:rPr>
              <a:t>b</a:t>
            </a:r>
            <a:r>
              <a:rPr lang="en-AU" altLang="zh-CN" dirty="0" err="1" smtClean="0">
                <a:ea typeface="宋体" pitchFamily="2" charset="-122"/>
              </a:rPr>
              <a:t>,ID</a:t>
            </a:r>
            <a:r>
              <a:rPr lang="en-AU" altLang="zh-CN" baseline="-25000" dirty="0" err="1" smtClean="0">
                <a:ea typeface="宋体" pitchFamily="2" charset="-122"/>
              </a:rPr>
              <a:t>A</a:t>
            </a:r>
            <a:r>
              <a:rPr lang="en-AU" altLang="zh-CN" dirty="0" smtClean="0">
                <a:ea typeface="宋体" pitchFamily="2" charset="-122"/>
              </a:rPr>
              <a:t>||N</a:t>
            </a:r>
            <a:r>
              <a:rPr lang="en-AU" altLang="zh-CN" baseline="-25000" dirty="0" smtClean="0">
                <a:ea typeface="宋体" pitchFamily="2" charset="-122"/>
              </a:rPr>
              <a:t>A</a:t>
            </a:r>
            <a:r>
              <a:rPr lang="en-AU" altLang="zh-CN" dirty="0" smtClean="0">
                <a:ea typeface="宋体" pitchFamily="2" charset="-122"/>
              </a:rPr>
              <a:t>||T</a:t>
            </a:r>
            <a:r>
              <a:rPr lang="en-AU" altLang="zh-CN" baseline="-25000" dirty="0" smtClean="0">
                <a:ea typeface="宋体" pitchFamily="2" charset="-122"/>
              </a:rPr>
              <a:t>b</a:t>
            </a:r>
            <a:r>
              <a:rPr lang="en-AU" altLang="zh-CN" dirty="0" smtClean="0">
                <a:ea typeface="宋体" pitchFamily="2" charset="-122"/>
              </a:rPr>
              <a:t>]</a:t>
            </a:r>
          </a:p>
          <a:p>
            <a:pPr marL="914400" lvl="1" indent="-457200">
              <a:buFont typeface="+mj-ea"/>
              <a:buAutoNum type="circleNumDbPlain"/>
              <a:tabLst>
                <a:tab pos="2246313" algn="l"/>
              </a:tabLst>
            </a:pPr>
            <a:r>
              <a:rPr lang="en-AU" altLang="zh-CN" dirty="0" smtClean="0">
                <a:ea typeface="宋体" pitchFamily="2" charset="-122"/>
              </a:rPr>
              <a:t>KDC→A:	E[</a:t>
            </a:r>
            <a:r>
              <a:rPr lang="en-AU" altLang="zh-CN" dirty="0" err="1" smtClean="0">
                <a:ea typeface="宋体" pitchFamily="2" charset="-122"/>
              </a:rPr>
              <a:t>K</a:t>
            </a:r>
            <a:r>
              <a:rPr lang="en-AU" altLang="zh-CN" baseline="-25000" dirty="0" err="1" smtClean="0">
                <a:ea typeface="宋体" pitchFamily="2" charset="-122"/>
              </a:rPr>
              <a:t>a</a:t>
            </a:r>
            <a:r>
              <a:rPr lang="en-AU" altLang="zh-CN" dirty="0" err="1" smtClean="0">
                <a:ea typeface="宋体" pitchFamily="2" charset="-122"/>
              </a:rPr>
              <a:t>,ID</a:t>
            </a:r>
            <a:r>
              <a:rPr lang="en-AU" altLang="zh-CN" baseline="-25000" dirty="0" err="1" smtClean="0">
                <a:ea typeface="宋体" pitchFamily="2" charset="-122"/>
              </a:rPr>
              <a:t>B</a:t>
            </a:r>
            <a:r>
              <a:rPr lang="en-AU" altLang="zh-CN" dirty="0" smtClean="0">
                <a:ea typeface="宋体" pitchFamily="2" charset="-122"/>
              </a:rPr>
              <a:t>||N</a:t>
            </a:r>
            <a:r>
              <a:rPr lang="en-AU" altLang="zh-CN" baseline="-25000" dirty="0" smtClean="0">
                <a:ea typeface="宋体" pitchFamily="2" charset="-122"/>
              </a:rPr>
              <a:t>A</a:t>
            </a:r>
            <a:r>
              <a:rPr lang="en-AU" altLang="zh-CN" dirty="0" smtClean="0">
                <a:ea typeface="宋体" pitchFamily="2" charset="-122"/>
              </a:rPr>
              <a:t>||K</a:t>
            </a:r>
            <a:r>
              <a:rPr lang="en-AU" altLang="zh-CN" baseline="-25000" dirty="0" smtClean="0">
                <a:ea typeface="宋体" pitchFamily="2" charset="-122"/>
              </a:rPr>
              <a:t>s</a:t>
            </a:r>
            <a:r>
              <a:rPr lang="en-AU" altLang="zh-CN" dirty="0" smtClean="0">
                <a:ea typeface="宋体" pitchFamily="2" charset="-122"/>
              </a:rPr>
              <a:t>||T</a:t>
            </a:r>
            <a:r>
              <a:rPr lang="en-AU" altLang="zh-CN" baseline="-25000" dirty="0" smtClean="0">
                <a:ea typeface="宋体" pitchFamily="2" charset="-122"/>
              </a:rPr>
              <a:t>b</a:t>
            </a:r>
            <a:r>
              <a:rPr lang="en-AU" altLang="zh-CN" dirty="0" smtClean="0">
                <a:ea typeface="宋体" pitchFamily="2" charset="-122"/>
              </a:rPr>
              <a:t>]||E[</a:t>
            </a:r>
            <a:r>
              <a:rPr lang="en-AU" altLang="zh-CN" dirty="0" err="1" smtClean="0">
                <a:ea typeface="宋体" pitchFamily="2" charset="-122"/>
              </a:rPr>
              <a:t>K</a:t>
            </a:r>
            <a:r>
              <a:rPr lang="en-AU" altLang="zh-CN" baseline="-25000" dirty="0" err="1" smtClean="0">
                <a:ea typeface="宋体" pitchFamily="2" charset="-122"/>
              </a:rPr>
              <a:t>b</a:t>
            </a:r>
            <a:r>
              <a:rPr lang="en-AU" altLang="zh-CN" dirty="0" err="1" smtClean="0">
                <a:ea typeface="宋体" pitchFamily="2" charset="-122"/>
              </a:rPr>
              <a:t>,ID</a:t>
            </a:r>
            <a:r>
              <a:rPr lang="en-AU" altLang="zh-CN" baseline="-25000" dirty="0" err="1" smtClean="0">
                <a:ea typeface="宋体" pitchFamily="2" charset="-122"/>
              </a:rPr>
              <a:t>A</a:t>
            </a:r>
            <a:r>
              <a:rPr lang="en-AU" altLang="zh-CN" dirty="0" smtClean="0">
                <a:ea typeface="宋体" pitchFamily="2" charset="-122"/>
              </a:rPr>
              <a:t>||K</a:t>
            </a:r>
            <a:r>
              <a:rPr lang="en-AU" altLang="zh-CN" baseline="-25000" dirty="0" smtClean="0">
                <a:ea typeface="宋体" pitchFamily="2" charset="-122"/>
              </a:rPr>
              <a:t>s</a:t>
            </a:r>
            <a:r>
              <a:rPr lang="en-AU" altLang="zh-CN" dirty="0" smtClean="0">
                <a:ea typeface="宋体" pitchFamily="2" charset="-122"/>
              </a:rPr>
              <a:t>||T</a:t>
            </a:r>
            <a:r>
              <a:rPr lang="en-AU" altLang="zh-CN" baseline="-25000" dirty="0" smtClean="0">
                <a:ea typeface="宋体" pitchFamily="2" charset="-122"/>
              </a:rPr>
              <a:t>b</a:t>
            </a:r>
            <a:r>
              <a:rPr lang="en-AU" altLang="zh-CN" dirty="0" smtClean="0">
                <a:ea typeface="宋体" pitchFamily="2" charset="-122"/>
              </a:rPr>
              <a:t>]||N</a:t>
            </a:r>
            <a:r>
              <a:rPr lang="en-AU" altLang="zh-CN" baseline="-25000" dirty="0" smtClean="0">
                <a:ea typeface="宋体" pitchFamily="2" charset="-122"/>
              </a:rPr>
              <a:t>B</a:t>
            </a:r>
            <a:r>
              <a:rPr lang="en-AU" altLang="zh-CN" dirty="0" smtClean="0">
                <a:ea typeface="宋体" pitchFamily="2" charset="-122"/>
              </a:rPr>
              <a:t> </a:t>
            </a:r>
          </a:p>
          <a:p>
            <a:pPr marL="914400" lvl="1" indent="-457200">
              <a:buFont typeface="+mj-ea"/>
              <a:buAutoNum type="circleNumDbPlain"/>
              <a:tabLst>
                <a:tab pos="2246313" algn="l"/>
              </a:tabLst>
            </a:pPr>
            <a:r>
              <a:rPr lang="en-AU" altLang="zh-CN" dirty="0" smtClean="0">
                <a:ea typeface="宋体" pitchFamily="2" charset="-122"/>
              </a:rPr>
              <a:t>A→B:	E[</a:t>
            </a:r>
            <a:r>
              <a:rPr lang="en-AU" altLang="zh-CN" dirty="0" err="1" smtClean="0">
                <a:ea typeface="宋体" pitchFamily="2" charset="-122"/>
              </a:rPr>
              <a:t>K</a:t>
            </a:r>
            <a:r>
              <a:rPr lang="en-AU" altLang="zh-CN" baseline="-25000" dirty="0" err="1" smtClean="0">
                <a:ea typeface="宋体" pitchFamily="2" charset="-122"/>
              </a:rPr>
              <a:t>b</a:t>
            </a:r>
            <a:r>
              <a:rPr lang="en-AU" altLang="zh-CN" dirty="0" err="1" smtClean="0">
                <a:ea typeface="宋体" pitchFamily="2" charset="-122"/>
              </a:rPr>
              <a:t>,ID</a:t>
            </a:r>
            <a:r>
              <a:rPr lang="en-AU" altLang="zh-CN" baseline="-25000" dirty="0" err="1" smtClean="0">
                <a:ea typeface="宋体" pitchFamily="2" charset="-122"/>
              </a:rPr>
              <a:t>A</a:t>
            </a:r>
            <a:r>
              <a:rPr lang="en-AU" altLang="zh-CN" dirty="0" smtClean="0">
                <a:ea typeface="宋体" pitchFamily="2" charset="-122"/>
              </a:rPr>
              <a:t>||K</a:t>
            </a:r>
            <a:r>
              <a:rPr lang="en-AU" altLang="zh-CN" baseline="-25000" dirty="0" smtClean="0">
                <a:ea typeface="宋体" pitchFamily="2" charset="-122"/>
              </a:rPr>
              <a:t>s</a:t>
            </a:r>
            <a:r>
              <a:rPr lang="en-AU" altLang="zh-CN" dirty="0" smtClean="0">
                <a:ea typeface="宋体" pitchFamily="2" charset="-122"/>
              </a:rPr>
              <a:t>||T</a:t>
            </a:r>
            <a:r>
              <a:rPr lang="en-AU" altLang="zh-CN" baseline="-25000" dirty="0" smtClean="0">
                <a:ea typeface="宋体" pitchFamily="2" charset="-122"/>
              </a:rPr>
              <a:t>b</a:t>
            </a:r>
            <a:r>
              <a:rPr lang="en-AU" altLang="zh-CN" dirty="0" smtClean="0">
                <a:ea typeface="宋体" pitchFamily="2" charset="-122"/>
              </a:rPr>
              <a:t>]||E[</a:t>
            </a:r>
            <a:r>
              <a:rPr lang="en-AU" altLang="zh-CN" dirty="0" err="1" smtClean="0">
                <a:ea typeface="宋体" pitchFamily="2" charset="-122"/>
              </a:rPr>
              <a:t>K</a:t>
            </a:r>
            <a:r>
              <a:rPr lang="en-AU" altLang="zh-CN" baseline="-25000" dirty="0" err="1" smtClean="0">
                <a:ea typeface="宋体" pitchFamily="2" charset="-122"/>
              </a:rPr>
              <a:t>s</a:t>
            </a:r>
            <a:r>
              <a:rPr lang="en-AU" altLang="zh-CN" dirty="0" err="1" smtClean="0">
                <a:ea typeface="宋体" pitchFamily="2" charset="-122"/>
              </a:rPr>
              <a:t>,N</a:t>
            </a:r>
            <a:r>
              <a:rPr lang="en-AU" altLang="zh-CN" baseline="-25000" dirty="0" err="1" smtClean="0">
                <a:ea typeface="宋体" pitchFamily="2" charset="-122"/>
              </a:rPr>
              <a:t>B</a:t>
            </a:r>
            <a:r>
              <a:rPr lang="en-AU" altLang="zh-CN" dirty="0" smtClean="0">
                <a:ea typeface="宋体" pitchFamily="2" charset="-122"/>
              </a:rPr>
              <a:t>]</a:t>
            </a:r>
          </a:p>
          <a:p>
            <a:pPr lvl="1">
              <a:buNone/>
            </a:pPr>
            <a:endParaRPr lang="en-US" altLang="zh-CN" dirty="0" smtClean="0"/>
          </a:p>
          <a:p>
            <a:pPr lvl="1">
              <a:buNone/>
            </a:pPr>
            <a:r>
              <a:rPr lang="zh-CN" altLang="en-AU" dirty="0" smtClean="0"/>
              <a:t>在</a:t>
            </a:r>
            <a:r>
              <a:rPr lang="en-US" altLang="zh-CN" dirty="0" smtClean="0"/>
              <a:t>K</a:t>
            </a:r>
            <a:r>
              <a:rPr lang="en-US" altLang="zh-CN" baseline="-25000" dirty="0" smtClean="0"/>
              <a:t>s</a:t>
            </a:r>
            <a:r>
              <a:rPr lang="zh-CN" altLang="en-AU" dirty="0" smtClean="0"/>
              <a:t>有效时限内，</a:t>
            </a:r>
            <a:r>
              <a:rPr lang="en-AU" altLang="zh-CN" dirty="0" smtClean="0"/>
              <a:t>A</a:t>
            </a:r>
            <a:r>
              <a:rPr lang="zh-CN" altLang="en-AU" dirty="0" smtClean="0"/>
              <a:t>与</a:t>
            </a:r>
            <a:r>
              <a:rPr lang="en-AU" altLang="zh-CN" dirty="0" smtClean="0"/>
              <a:t>B</a:t>
            </a:r>
            <a:r>
              <a:rPr lang="zh-CN" altLang="en-AU" dirty="0" smtClean="0"/>
              <a:t>建立新的会话：</a:t>
            </a:r>
          </a:p>
          <a:p>
            <a:pPr marL="914400" lvl="1" indent="-457200">
              <a:buFont typeface="+mj-ea"/>
              <a:buAutoNum type="circleNumDbPlain"/>
              <a:tabLst>
                <a:tab pos="2246313" algn="l"/>
              </a:tabLst>
            </a:pPr>
            <a:r>
              <a:rPr lang="en-AU" altLang="zh-CN" dirty="0" smtClean="0">
                <a:ea typeface="宋体" pitchFamily="2" charset="-122"/>
              </a:rPr>
              <a:t>A→B:	E[</a:t>
            </a:r>
            <a:r>
              <a:rPr lang="en-AU" altLang="zh-CN" dirty="0" err="1" smtClean="0">
                <a:ea typeface="宋体" pitchFamily="2" charset="-122"/>
              </a:rPr>
              <a:t>K</a:t>
            </a:r>
            <a:r>
              <a:rPr lang="en-AU" altLang="zh-CN" baseline="-25000" dirty="0" err="1" smtClean="0">
                <a:ea typeface="宋体" pitchFamily="2" charset="-122"/>
              </a:rPr>
              <a:t>b</a:t>
            </a:r>
            <a:r>
              <a:rPr lang="en-AU" altLang="zh-CN" dirty="0" err="1" smtClean="0">
                <a:ea typeface="宋体" pitchFamily="2" charset="-122"/>
              </a:rPr>
              <a:t>,ID</a:t>
            </a:r>
            <a:r>
              <a:rPr lang="en-AU" altLang="zh-CN" baseline="-25000" dirty="0" err="1" smtClean="0">
                <a:ea typeface="宋体" pitchFamily="2" charset="-122"/>
              </a:rPr>
              <a:t>A</a:t>
            </a:r>
            <a:r>
              <a:rPr lang="en-AU" altLang="zh-CN" dirty="0" smtClean="0">
                <a:ea typeface="宋体" pitchFamily="2" charset="-122"/>
              </a:rPr>
              <a:t>||K</a:t>
            </a:r>
            <a:r>
              <a:rPr lang="en-AU" altLang="zh-CN" baseline="-25000" dirty="0" smtClean="0">
                <a:ea typeface="宋体" pitchFamily="2" charset="-122"/>
              </a:rPr>
              <a:t>s</a:t>
            </a:r>
            <a:r>
              <a:rPr lang="en-AU" altLang="zh-CN" dirty="0" smtClean="0">
                <a:ea typeface="宋体" pitchFamily="2" charset="-122"/>
              </a:rPr>
              <a:t>||T</a:t>
            </a:r>
            <a:r>
              <a:rPr lang="en-AU" altLang="zh-CN" baseline="-25000" dirty="0" smtClean="0">
                <a:ea typeface="宋体" pitchFamily="2" charset="-122"/>
              </a:rPr>
              <a:t>b</a:t>
            </a:r>
            <a:r>
              <a:rPr lang="en-AU" altLang="zh-CN" dirty="0" smtClean="0">
                <a:ea typeface="宋体" pitchFamily="2" charset="-122"/>
              </a:rPr>
              <a:t>]||</a:t>
            </a:r>
            <a:r>
              <a:rPr lang="en-AU" altLang="zh-CN" dirty="0" err="1" smtClean="0">
                <a:ea typeface="宋体" pitchFamily="2" charset="-122"/>
              </a:rPr>
              <a:t>N'</a:t>
            </a:r>
            <a:r>
              <a:rPr lang="en-AU" altLang="zh-CN" baseline="-25000" dirty="0" err="1" smtClean="0">
                <a:ea typeface="宋体" pitchFamily="2" charset="-122"/>
              </a:rPr>
              <a:t>a</a:t>
            </a:r>
            <a:endParaRPr lang="en-AU" altLang="zh-CN" dirty="0" smtClean="0">
              <a:ea typeface="宋体" pitchFamily="2" charset="-122"/>
            </a:endParaRPr>
          </a:p>
          <a:p>
            <a:pPr marL="914400" lvl="1" indent="-457200">
              <a:buFont typeface="+mj-ea"/>
              <a:buAutoNum type="circleNumDbPlain"/>
              <a:tabLst>
                <a:tab pos="2246313" algn="l"/>
              </a:tabLst>
            </a:pPr>
            <a:r>
              <a:rPr lang="en-AU" altLang="zh-CN" dirty="0" smtClean="0">
                <a:ea typeface="宋体" pitchFamily="2" charset="-122"/>
              </a:rPr>
              <a:t>B→A:	</a:t>
            </a:r>
            <a:r>
              <a:rPr lang="en-AU" altLang="zh-CN" dirty="0" err="1" smtClean="0">
                <a:ea typeface="宋体" pitchFamily="2" charset="-122"/>
              </a:rPr>
              <a:t>N'</a:t>
            </a:r>
            <a:r>
              <a:rPr lang="en-AU" altLang="zh-CN" baseline="-25000" dirty="0" err="1" smtClean="0">
                <a:ea typeface="宋体" pitchFamily="2" charset="-122"/>
              </a:rPr>
              <a:t>b</a:t>
            </a:r>
            <a:r>
              <a:rPr lang="en-AU" altLang="zh-CN" dirty="0" smtClean="0">
                <a:ea typeface="宋体" pitchFamily="2" charset="-122"/>
              </a:rPr>
              <a:t>||E[</a:t>
            </a:r>
            <a:r>
              <a:rPr lang="en-AU" altLang="zh-CN" dirty="0" err="1" smtClean="0">
                <a:ea typeface="宋体" pitchFamily="2" charset="-122"/>
              </a:rPr>
              <a:t>K</a:t>
            </a:r>
            <a:r>
              <a:rPr lang="en-AU" altLang="zh-CN" baseline="-25000" dirty="0" err="1" smtClean="0">
                <a:ea typeface="宋体" pitchFamily="2" charset="-122"/>
              </a:rPr>
              <a:t>s</a:t>
            </a:r>
            <a:r>
              <a:rPr lang="en-AU" altLang="zh-CN" dirty="0" err="1" smtClean="0">
                <a:ea typeface="宋体" pitchFamily="2" charset="-122"/>
              </a:rPr>
              <a:t>,N'</a:t>
            </a:r>
            <a:r>
              <a:rPr lang="en-AU" altLang="zh-CN" baseline="-25000" dirty="0" err="1" smtClean="0">
                <a:ea typeface="宋体" pitchFamily="2" charset="-122"/>
              </a:rPr>
              <a:t>a</a:t>
            </a:r>
            <a:r>
              <a:rPr lang="en-AU" altLang="zh-CN" dirty="0" smtClean="0">
                <a:ea typeface="宋体" pitchFamily="2" charset="-122"/>
              </a:rPr>
              <a:t>]</a:t>
            </a:r>
          </a:p>
          <a:p>
            <a:pPr marL="914400" lvl="1" indent="-457200">
              <a:buFont typeface="+mj-ea"/>
              <a:buAutoNum type="circleNumDbPlain"/>
              <a:tabLst>
                <a:tab pos="2246313" algn="l"/>
              </a:tabLst>
            </a:pPr>
            <a:r>
              <a:rPr lang="en-AU" altLang="zh-CN" dirty="0" smtClean="0">
                <a:ea typeface="宋体" pitchFamily="2" charset="-122"/>
              </a:rPr>
              <a:t>A→B:	E[</a:t>
            </a:r>
            <a:r>
              <a:rPr lang="en-AU" altLang="zh-CN" dirty="0" err="1" smtClean="0">
                <a:ea typeface="宋体" pitchFamily="2" charset="-122"/>
              </a:rPr>
              <a:t>K</a:t>
            </a:r>
            <a:r>
              <a:rPr lang="en-AU" altLang="zh-CN" baseline="-25000" dirty="0" err="1" smtClean="0">
                <a:ea typeface="宋体" pitchFamily="2" charset="-122"/>
              </a:rPr>
              <a:t>s</a:t>
            </a:r>
            <a:r>
              <a:rPr lang="en-AU" altLang="zh-CN" dirty="0" err="1" smtClean="0">
                <a:ea typeface="宋体" pitchFamily="2" charset="-122"/>
              </a:rPr>
              <a:t>,N'</a:t>
            </a:r>
            <a:r>
              <a:rPr lang="en-AU" altLang="zh-CN" baseline="-25000" dirty="0" err="1" smtClean="0">
                <a:ea typeface="宋体" pitchFamily="2" charset="-122"/>
              </a:rPr>
              <a:t>b</a:t>
            </a:r>
            <a:r>
              <a:rPr lang="en-AU" altLang="zh-CN" dirty="0" smtClean="0">
                <a:ea typeface="宋体" pitchFamily="2" charset="-122"/>
              </a:rPr>
              <a:t>]</a:t>
            </a:r>
            <a:endParaRPr lang="zh-CN" altLang="en-AU" dirty="0" smtClean="0">
              <a:ea typeface="宋体" pitchFamily="2" charset="-122"/>
            </a:endParaRPr>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151</a:t>
            </a:fld>
            <a:endParaRPr lang="en-US" altLang="zh-CN" dirty="0"/>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125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339752" y="3140968"/>
            <a:ext cx="252028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220072" y="3140968"/>
            <a:ext cx="252028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39752" y="3586463"/>
            <a:ext cx="252028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0072" y="3586463"/>
            <a:ext cx="252028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39752" y="4018511"/>
            <a:ext cx="252028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24744"/>
            <a:ext cx="8507288" cy="5199856"/>
          </a:xfrm>
        </p:spPr>
        <p:txBody>
          <a:bodyPr/>
          <a:lstStyle/>
          <a:p>
            <a:pPr>
              <a:buNone/>
            </a:pPr>
            <a:r>
              <a:rPr lang="en-US" altLang="zh-CN" dirty="0" smtClean="0">
                <a:cs typeface="Times New Roman" pitchFamily="18" charset="0"/>
              </a:rPr>
              <a:t>(2) </a:t>
            </a:r>
            <a:r>
              <a:rPr lang="zh-CN" altLang="en-US" dirty="0" smtClean="0">
                <a:cs typeface="Times New Roman" pitchFamily="18" charset="0"/>
              </a:rPr>
              <a:t>基于公钥密码</a:t>
            </a:r>
            <a:endParaRPr lang="en-US" altLang="zh-CN" dirty="0" smtClean="0">
              <a:cs typeface="Times New Roman" pitchFamily="18" charset="0"/>
            </a:endParaRPr>
          </a:p>
          <a:p>
            <a:r>
              <a:rPr lang="zh-CN" altLang="en-US" dirty="0" smtClean="0">
                <a:cs typeface="Times New Roman" pitchFamily="18" charset="0"/>
              </a:rPr>
              <a:t>使用认证服务器来提供可信的公钥</a:t>
            </a:r>
            <a:endParaRPr lang="en-US" altLang="zh-CN" dirty="0" smtClean="0">
              <a:cs typeface="Times New Roman" pitchFamily="18" charset="0"/>
            </a:endParaRPr>
          </a:p>
          <a:p>
            <a:r>
              <a:rPr lang="en-US" altLang="zh-CN" dirty="0" smtClean="0">
                <a:cs typeface="Times New Roman" pitchFamily="18" charset="0"/>
              </a:rPr>
              <a:t>Denning</a:t>
            </a:r>
            <a:r>
              <a:rPr lang="zh-CN" altLang="en-US" dirty="0" smtClean="0">
                <a:cs typeface="Times New Roman" pitchFamily="18" charset="0"/>
              </a:rPr>
              <a:t>方法</a:t>
            </a:r>
            <a:endParaRPr lang="en-US" altLang="zh-CN" dirty="0" smtClean="0">
              <a:cs typeface="Times New Roman" pitchFamily="18" charset="0"/>
            </a:endParaRPr>
          </a:p>
          <a:p>
            <a:pPr marL="720000" lvl="1" indent="-432000">
              <a:buFont typeface="+mj-ea"/>
              <a:buAutoNum type="circleNumDbPlain"/>
              <a:tabLst>
                <a:tab pos="1789113" algn="l"/>
              </a:tabLst>
            </a:pPr>
            <a:r>
              <a:rPr lang="en-AU" altLang="zh-CN" dirty="0" smtClean="0">
                <a:cs typeface="Times New Roman" pitchFamily="18" charset="0"/>
              </a:rPr>
              <a:t>A→AS:	ID</a:t>
            </a:r>
            <a:r>
              <a:rPr lang="en-AU" altLang="zh-CN" baseline="-25000" dirty="0" smtClean="0">
                <a:cs typeface="Times New Roman" pitchFamily="18" charset="0"/>
              </a:rPr>
              <a:t>A</a:t>
            </a:r>
            <a:r>
              <a:rPr lang="en-AU" altLang="zh-CN" dirty="0" smtClean="0">
                <a:cs typeface="Times New Roman" pitchFamily="18" charset="0"/>
              </a:rPr>
              <a:t> || ID</a:t>
            </a:r>
            <a:r>
              <a:rPr lang="en-AU" altLang="zh-CN" baseline="-25000" dirty="0" smtClean="0">
                <a:cs typeface="Times New Roman" pitchFamily="18" charset="0"/>
              </a:rPr>
              <a:t>B</a:t>
            </a:r>
            <a:endParaRPr lang="en-AU" altLang="zh-CN" dirty="0" smtClean="0">
              <a:cs typeface="Times New Roman" pitchFamily="18" charset="0"/>
            </a:endParaRPr>
          </a:p>
          <a:p>
            <a:pPr marL="720000" lvl="1" indent="-432000">
              <a:buFont typeface="+mj-ea"/>
              <a:buAutoNum type="circleNumDbPlain"/>
              <a:tabLst>
                <a:tab pos="1789113" algn="l"/>
              </a:tabLst>
            </a:pPr>
            <a:r>
              <a:rPr lang="en-AU" altLang="zh-CN" dirty="0" smtClean="0">
                <a:cs typeface="Times New Roman" pitchFamily="18" charset="0"/>
              </a:rPr>
              <a:t>AS→A:	E(</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,ID</a:t>
            </a:r>
            <a:r>
              <a:rPr lang="en-AU" altLang="zh-CN" baseline="-25000" dirty="0" err="1" smtClean="0">
                <a:cs typeface="Times New Roman" pitchFamily="18" charset="0"/>
              </a:rPr>
              <a:t>A</a:t>
            </a:r>
            <a:r>
              <a:rPr lang="en-AU" altLang="zh-CN" dirty="0" smtClean="0">
                <a:cs typeface="Times New Roman" pitchFamily="18" charset="0"/>
              </a:rPr>
              <a:t>||</a:t>
            </a:r>
            <a:r>
              <a:rPr lang="en-AU" altLang="zh-CN" dirty="0" err="1" smtClean="0">
                <a:cs typeface="Times New Roman" pitchFamily="18" charset="0"/>
              </a:rPr>
              <a:t>PU</a:t>
            </a:r>
            <a:r>
              <a:rPr lang="en-AU" altLang="zh-CN" baseline="-25000" dirty="0" err="1" smtClean="0">
                <a:cs typeface="Times New Roman" pitchFamily="18" charset="0"/>
              </a:rPr>
              <a:t>a</a:t>
            </a:r>
            <a:r>
              <a:rPr lang="en-AU" altLang="zh-CN" dirty="0" smtClean="0">
                <a:cs typeface="Times New Roman" pitchFamily="18" charset="0"/>
              </a:rPr>
              <a:t>||T) || E(</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,ID</a:t>
            </a:r>
            <a:r>
              <a:rPr lang="en-AU" altLang="zh-CN" baseline="-25000" dirty="0" err="1" smtClean="0">
                <a:cs typeface="Times New Roman" pitchFamily="18" charset="0"/>
              </a:rPr>
              <a:t>B</a:t>
            </a:r>
            <a:r>
              <a:rPr lang="en-AU" altLang="zh-CN" dirty="0" smtClean="0">
                <a:cs typeface="Times New Roman" pitchFamily="18" charset="0"/>
              </a:rPr>
              <a:t>||</a:t>
            </a:r>
            <a:r>
              <a:rPr lang="en-AU" altLang="zh-CN" dirty="0" err="1" smtClean="0">
                <a:cs typeface="Times New Roman" pitchFamily="18" charset="0"/>
              </a:rPr>
              <a:t>PU</a:t>
            </a:r>
            <a:r>
              <a:rPr lang="en-AU" altLang="zh-CN" baseline="-25000" dirty="0" err="1" smtClean="0">
                <a:cs typeface="Times New Roman" pitchFamily="18" charset="0"/>
              </a:rPr>
              <a:t>b</a:t>
            </a:r>
            <a:r>
              <a:rPr lang="en-AU" altLang="zh-CN" dirty="0" smtClean="0">
                <a:cs typeface="Times New Roman" pitchFamily="18" charset="0"/>
              </a:rPr>
              <a:t>||T</a:t>
            </a:r>
            <a:r>
              <a:rPr lang="en-AU" altLang="zh-CN" dirty="0">
                <a:cs typeface="Times New Roman" pitchFamily="18" charset="0"/>
              </a:rPr>
              <a:t>)</a:t>
            </a:r>
            <a:endParaRPr lang="en-AU" altLang="zh-CN" dirty="0" smtClean="0">
              <a:cs typeface="Times New Roman" pitchFamily="18" charset="0"/>
            </a:endParaRPr>
          </a:p>
          <a:p>
            <a:pPr marL="720000" lvl="1" indent="-432000">
              <a:buFont typeface="+mj-ea"/>
              <a:buAutoNum type="circleNumDbPlain"/>
              <a:tabLst>
                <a:tab pos="1789113" algn="l"/>
              </a:tabLst>
            </a:pPr>
            <a:r>
              <a:rPr lang="en-AU" altLang="zh-CN" dirty="0" smtClean="0">
                <a:cs typeface="Times New Roman" pitchFamily="18" charset="0"/>
              </a:rPr>
              <a:t>A→B:	E(</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,ID</a:t>
            </a:r>
            <a:r>
              <a:rPr lang="en-AU" altLang="zh-CN" baseline="-25000" dirty="0" err="1" smtClean="0">
                <a:cs typeface="Times New Roman" pitchFamily="18" charset="0"/>
              </a:rPr>
              <a:t>A</a:t>
            </a:r>
            <a:r>
              <a:rPr lang="en-AU" altLang="zh-CN" dirty="0" err="1" smtClean="0">
                <a:cs typeface="Times New Roman" pitchFamily="18" charset="0"/>
              </a:rPr>
              <a:t>‖PU</a:t>
            </a:r>
            <a:r>
              <a:rPr lang="en-AU" altLang="zh-CN" baseline="-25000" dirty="0" err="1" smtClean="0">
                <a:cs typeface="Times New Roman" pitchFamily="18" charset="0"/>
              </a:rPr>
              <a:t>a</a:t>
            </a:r>
            <a:r>
              <a:rPr lang="en-AU" altLang="zh-CN" dirty="0" smtClean="0">
                <a:cs typeface="Times New Roman" pitchFamily="18" charset="0"/>
              </a:rPr>
              <a:t>||T) || E(</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,ID</a:t>
            </a:r>
            <a:r>
              <a:rPr lang="en-AU" altLang="zh-CN" baseline="-25000" dirty="0" err="1" smtClean="0">
                <a:cs typeface="Times New Roman" pitchFamily="18" charset="0"/>
              </a:rPr>
              <a:t>B</a:t>
            </a:r>
            <a:r>
              <a:rPr lang="en-AU" altLang="zh-CN" dirty="0" smtClean="0">
                <a:cs typeface="Times New Roman" pitchFamily="18" charset="0"/>
              </a:rPr>
              <a:t>||</a:t>
            </a:r>
            <a:r>
              <a:rPr lang="en-AU" altLang="zh-CN" dirty="0" err="1" smtClean="0">
                <a:cs typeface="Times New Roman" pitchFamily="18" charset="0"/>
              </a:rPr>
              <a:t>PU</a:t>
            </a:r>
            <a:r>
              <a:rPr lang="en-AU" altLang="zh-CN" baseline="-25000" dirty="0" err="1" smtClean="0">
                <a:cs typeface="Times New Roman" pitchFamily="18" charset="0"/>
              </a:rPr>
              <a:t>b</a:t>
            </a:r>
            <a:r>
              <a:rPr lang="en-AU" altLang="zh-CN" dirty="0" smtClean="0">
                <a:cs typeface="Times New Roman" pitchFamily="18" charset="0"/>
              </a:rPr>
              <a:t>||T) ||</a:t>
            </a:r>
          </a:p>
          <a:p>
            <a:pPr marL="288000" lvl="1" indent="0">
              <a:buNone/>
              <a:tabLst>
                <a:tab pos="1789113" algn="l"/>
              </a:tabLst>
            </a:pPr>
            <a:r>
              <a:rPr lang="en-AU" altLang="zh-CN" dirty="0" smtClean="0">
                <a:cs typeface="Times New Roman" pitchFamily="18" charset="0"/>
              </a:rPr>
              <a:t>	E(</a:t>
            </a:r>
            <a:r>
              <a:rPr lang="en-AU" altLang="zh-CN" dirty="0" err="1" smtClean="0">
                <a:cs typeface="Times New Roman" pitchFamily="18" charset="0"/>
              </a:rPr>
              <a:t>PU</a:t>
            </a:r>
            <a:r>
              <a:rPr lang="en-AU" altLang="zh-CN" baseline="-25000" dirty="0" err="1" smtClean="0">
                <a:cs typeface="Times New Roman" pitchFamily="18" charset="0"/>
              </a:rPr>
              <a:t>b</a:t>
            </a:r>
            <a:r>
              <a:rPr lang="en-AU" altLang="zh-CN" dirty="0" err="1" smtClean="0">
                <a:cs typeface="Times New Roman" pitchFamily="18" charset="0"/>
              </a:rPr>
              <a:t>,E</a:t>
            </a:r>
            <a:r>
              <a:rPr lang="en-AU" altLang="zh-CN" dirty="0" smtClean="0">
                <a:cs typeface="Times New Roman" pitchFamily="18" charset="0"/>
              </a:rPr>
              <a:t>(</a:t>
            </a:r>
            <a:r>
              <a:rPr lang="en-AU" altLang="zh-CN" dirty="0" err="1" smtClean="0">
                <a:cs typeface="Times New Roman" pitchFamily="18" charset="0"/>
              </a:rPr>
              <a:t>PR</a:t>
            </a:r>
            <a:r>
              <a:rPr lang="en-AU" altLang="zh-CN" baseline="-25000" dirty="0" err="1" smtClean="0">
                <a:cs typeface="Times New Roman" pitchFamily="18" charset="0"/>
              </a:rPr>
              <a:t>a</a:t>
            </a:r>
            <a:r>
              <a:rPr lang="en-AU" altLang="zh-CN" dirty="0" err="1" smtClean="0">
                <a:cs typeface="Times New Roman" pitchFamily="18" charset="0"/>
              </a:rPr>
              <a:t>,K</a:t>
            </a:r>
            <a:r>
              <a:rPr lang="en-AU" altLang="zh-CN" baseline="-25000" dirty="0" err="1" smtClean="0">
                <a:cs typeface="Times New Roman" pitchFamily="18" charset="0"/>
              </a:rPr>
              <a:t>s</a:t>
            </a:r>
            <a:r>
              <a:rPr lang="en-AU" altLang="zh-CN" dirty="0" smtClean="0">
                <a:cs typeface="Times New Roman" pitchFamily="18" charset="0"/>
              </a:rPr>
              <a:t>||T))</a:t>
            </a:r>
          </a:p>
          <a:p>
            <a:pPr lvl="1"/>
            <a:endParaRPr lang="en-US" altLang="zh-CN" dirty="0" smtClean="0">
              <a:cs typeface="Times New Roman" pitchFamily="18" charset="0"/>
            </a:endParaRPr>
          </a:p>
          <a:p>
            <a:pPr lvl="1"/>
            <a:r>
              <a:rPr lang="zh-CN" altLang="en-US" dirty="0" smtClean="0">
                <a:cs typeface="Times New Roman" pitchFamily="18" charset="0"/>
              </a:rPr>
              <a:t>会话密钥由</a:t>
            </a:r>
            <a:r>
              <a:rPr lang="en-US" altLang="zh-CN" dirty="0" smtClean="0">
                <a:cs typeface="Times New Roman" pitchFamily="18" charset="0"/>
              </a:rPr>
              <a:t>A</a:t>
            </a:r>
            <a:r>
              <a:rPr lang="zh-CN" altLang="en-US" dirty="0" smtClean="0">
                <a:cs typeface="Times New Roman" pitchFamily="18" charset="0"/>
              </a:rPr>
              <a:t>选择，与</a:t>
            </a:r>
            <a:r>
              <a:rPr lang="en-US" altLang="zh-CN" dirty="0" smtClean="0">
                <a:cs typeface="Times New Roman" pitchFamily="18" charset="0"/>
              </a:rPr>
              <a:t>AS</a:t>
            </a:r>
            <a:r>
              <a:rPr lang="zh-CN" altLang="en-US" dirty="0" smtClean="0">
                <a:cs typeface="Times New Roman" pitchFamily="18" charset="0"/>
              </a:rPr>
              <a:t>无关</a:t>
            </a:r>
            <a:endParaRPr lang="en-US" altLang="zh-CN" dirty="0" smtClean="0">
              <a:cs typeface="Times New Roman" pitchFamily="18" charset="0"/>
            </a:endParaRPr>
          </a:p>
          <a:p>
            <a:pPr lvl="1"/>
            <a:r>
              <a:rPr lang="zh-CN" altLang="en-US" dirty="0" smtClean="0">
                <a:cs typeface="Times New Roman" pitchFamily="18" charset="0"/>
              </a:rPr>
              <a:t>使用时间戳来防止重放攻击</a:t>
            </a:r>
            <a:endParaRPr lang="en-US" altLang="zh-CN" dirty="0" smtClean="0">
              <a:cs typeface="Times New Roman" pitchFamily="18" charset="0"/>
            </a:endParaRPr>
          </a:p>
          <a:p>
            <a:pPr lvl="1"/>
            <a:r>
              <a:rPr lang="zh-CN" altLang="en-US" dirty="0" smtClean="0">
                <a:cs typeface="Times New Roman" pitchFamily="18" charset="0"/>
              </a:rPr>
              <a:t>需要时钟同步</a:t>
            </a:r>
            <a:endParaRPr lang="en-AU" altLang="zh-CN" dirty="0" smtClean="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152</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03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483768" y="3239870"/>
            <a:ext cx="208823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47864" y="3645024"/>
            <a:ext cx="2232248"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508104" y="3244643"/>
            <a:ext cx="2232248"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347864" y="5260867"/>
            <a:ext cx="280831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83768" y="2047401"/>
            <a:ext cx="201622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508104" y="4855713"/>
            <a:ext cx="280831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83768" y="4855713"/>
            <a:ext cx="201622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24744"/>
            <a:ext cx="8291264" cy="5199856"/>
          </a:xfrm>
        </p:spPr>
        <p:txBody>
          <a:bodyPr>
            <a:normAutofit fontScale="92500"/>
          </a:bodyPr>
          <a:lstStyle/>
          <a:p>
            <a:r>
              <a:rPr lang="en-US" altLang="zh-CN" dirty="0" smtClean="0"/>
              <a:t>Woo-Lam</a:t>
            </a:r>
            <a:r>
              <a:rPr lang="zh-CN" altLang="en-US" dirty="0" smtClean="0"/>
              <a:t>方法</a:t>
            </a:r>
            <a:endParaRPr lang="en-US" altLang="zh-CN" dirty="0" smtClean="0"/>
          </a:p>
          <a:p>
            <a:pPr marL="914400" lvl="1" indent="-457200">
              <a:buFont typeface="+mj-ea"/>
              <a:buAutoNum type="circleNumDbPlain"/>
              <a:tabLst>
                <a:tab pos="1976438" algn="l"/>
              </a:tabLst>
            </a:pPr>
            <a:r>
              <a:rPr lang="en-US" altLang="zh-CN" dirty="0" smtClean="0"/>
              <a:t>A</a:t>
            </a:r>
            <a:r>
              <a:rPr lang="en-AU" altLang="zh-CN" dirty="0" smtClean="0">
                <a:cs typeface="Times New Roman" pitchFamily="18" charset="0"/>
              </a:rPr>
              <a:t>→AS:	ID</a:t>
            </a:r>
            <a:r>
              <a:rPr lang="en-AU" altLang="zh-CN" baseline="-25000" dirty="0" smtClean="0">
                <a:cs typeface="Times New Roman" pitchFamily="18" charset="0"/>
              </a:rPr>
              <a:t>A</a:t>
            </a:r>
            <a:r>
              <a:rPr lang="en-AU" altLang="zh-CN" dirty="0" smtClean="0">
                <a:cs typeface="Times New Roman" pitchFamily="18" charset="0"/>
              </a:rPr>
              <a:t>||ID</a:t>
            </a:r>
            <a:r>
              <a:rPr lang="en-AU" altLang="zh-CN" baseline="-25000" dirty="0" smtClean="0">
                <a:cs typeface="Times New Roman" pitchFamily="18" charset="0"/>
              </a:rPr>
              <a:t>B</a:t>
            </a:r>
          </a:p>
          <a:p>
            <a:pPr marL="914400" lvl="1" indent="-457200">
              <a:buFont typeface="+mj-ea"/>
              <a:buAutoNum type="circleNumDbPlain"/>
              <a:tabLst>
                <a:tab pos="1976438" algn="l"/>
              </a:tabLst>
            </a:pPr>
            <a:r>
              <a:rPr lang="en-US" altLang="zh-CN" dirty="0" smtClean="0"/>
              <a:t>AS</a:t>
            </a:r>
            <a:r>
              <a:rPr lang="en-AU" altLang="zh-CN" dirty="0" smtClean="0">
                <a:cs typeface="Times New Roman" pitchFamily="18" charset="0"/>
              </a:rPr>
              <a:t>→</a:t>
            </a:r>
            <a:r>
              <a:rPr lang="en-US" altLang="zh-CN" dirty="0" smtClean="0">
                <a:cs typeface="Times New Roman" pitchFamily="18" charset="0"/>
              </a:rPr>
              <a:t>A:	E(</a:t>
            </a:r>
            <a:r>
              <a:rPr lang="en-US" altLang="zh-CN" dirty="0" err="1" smtClean="0">
                <a:cs typeface="Times New Roman" pitchFamily="18" charset="0"/>
              </a:rPr>
              <a:t>PR</a:t>
            </a:r>
            <a:r>
              <a:rPr lang="en-US" altLang="zh-CN" baseline="-25000" dirty="0" err="1" smtClean="0">
                <a:cs typeface="Times New Roman" pitchFamily="18" charset="0"/>
              </a:rPr>
              <a:t>as</a:t>
            </a:r>
            <a:r>
              <a:rPr lang="en-US" altLang="zh-CN" dirty="0" err="1" smtClean="0">
                <a:cs typeface="Times New Roman" pitchFamily="18" charset="0"/>
              </a:rPr>
              <a:t>,ID</a:t>
            </a:r>
            <a:r>
              <a:rPr lang="en-US" altLang="zh-CN" baseline="-25000" dirty="0" err="1" smtClean="0">
                <a:cs typeface="Times New Roman" pitchFamily="18" charset="0"/>
              </a:rPr>
              <a:t>B</a:t>
            </a:r>
            <a:r>
              <a:rPr lang="en-US" altLang="zh-CN" dirty="0" smtClean="0">
                <a:cs typeface="Times New Roman" pitchFamily="18" charset="0"/>
              </a:rPr>
              <a:t>||PU</a:t>
            </a:r>
            <a:r>
              <a:rPr lang="en-US" altLang="zh-CN" baseline="-25000" dirty="0" smtClean="0">
                <a:cs typeface="Times New Roman" pitchFamily="18" charset="0"/>
              </a:rPr>
              <a:t>b</a:t>
            </a:r>
            <a:r>
              <a:rPr lang="en-US" altLang="zh-CN" dirty="0" smtClean="0">
                <a:cs typeface="Times New Roman" pitchFamily="18" charset="0"/>
              </a:rPr>
              <a:t>)</a:t>
            </a:r>
          </a:p>
          <a:p>
            <a:pPr marL="914400" lvl="1" indent="-457200">
              <a:buFont typeface="+mj-ea"/>
              <a:buAutoNum type="circleNumDbPlain"/>
              <a:tabLst>
                <a:tab pos="1976438" algn="l"/>
              </a:tabLst>
            </a:pPr>
            <a:r>
              <a:rPr lang="en-US" altLang="zh-CN" dirty="0" smtClean="0">
                <a:cs typeface="Times New Roman" pitchFamily="18" charset="0"/>
              </a:rPr>
              <a:t>A</a:t>
            </a:r>
            <a:r>
              <a:rPr lang="en-AU" altLang="zh-CN" dirty="0" smtClean="0">
                <a:cs typeface="Times New Roman" pitchFamily="18" charset="0"/>
              </a:rPr>
              <a:t>→B:	E(</a:t>
            </a:r>
            <a:r>
              <a:rPr lang="en-AU" altLang="zh-CN" dirty="0" err="1" smtClean="0">
                <a:cs typeface="Times New Roman" pitchFamily="18" charset="0"/>
              </a:rPr>
              <a:t>PU</a:t>
            </a:r>
            <a:r>
              <a:rPr lang="en-AU" altLang="zh-CN" baseline="-25000" dirty="0" err="1" smtClean="0">
                <a:cs typeface="Times New Roman" pitchFamily="18" charset="0"/>
              </a:rPr>
              <a:t>b</a:t>
            </a:r>
            <a:r>
              <a:rPr lang="en-AU" altLang="zh-CN" dirty="0" err="1" smtClean="0">
                <a:cs typeface="Times New Roman" pitchFamily="18" charset="0"/>
              </a:rPr>
              <a:t>,N</a:t>
            </a:r>
            <a:r>
              <a:rPr lang="en-AU" altLang="zh-CN" baseline="-25000" dirty="0" err="1" smtClean="0">
                <a:cs typeface="Times New Roman" pitchFamily="18" charset="0"/>
              </a:rPr>
              <a:t>a</a:t>
            </a:r>
            <a:r>
              <a:rPr lang="en-AU" altLang="zh-CN" dirty="0" smtClean="0">
                <a:cs typeface="Times New Roman" pitchFamily="18" charset="0"/>
              </a:rPr>
              <a:t>||ID</a:t>
            </a:r>
            <a:r>
              <a:rPr lang="en-AU" altLang="zh-CN" baseline="-25000" dirty="0" smtClean="0">
                <a:cs typeface="Times New Roman" pitchFamily="18" charset="0"/>
              </a:rPr>
              <a:t>A</a:t>
            </a:r>
            <a:r>
              <a:rPr lang="en-AU" altLang="zh-CN" dirty="0" smtClean="0">
                <a:cs typeface="Times New Roman" pitchFamily="18" charset="0"/>
              </a:rPr>
              <a:t>)</a:t>
            </a:r>
          </a:p>
          <a:p>
            <a:pPr marL="914400" lvl="1" indent="-457200">
              <a:buFont typeface="+mj-ea"/>
              <a:buAutoNum type="circleNumDbPlain"/>
              <a:tabLst>
                <a:tab pos="1976438" algn="l"/>
              </a:tabLst>
            </a:pPr>
            <a:r>
              <a:rPr lang="en-AU" altLang="zh-CN" dirty="0" smtClean="0">
                <a:cs typeface="Times New Roman" pitchFamily="18" charset="0"/>
              </a:rPr>
              <a:t>B→AS:	ID</a:t>
            </a:r>
            <a:r>
              <a:rPr lang="en-AU" altLang="zh-CN" baseline="-25000" dirty="0" smtClean="0">
                <a:cs typeface="Times New Roman" pitchFamily="18" charset="0"/>
              </a:rPr>
              <a:t>A</a:t>
            </a:r>
            <a:r>
              <a:rPr lang="en-AU" altLang="zh-CN" dirty="0" smtClean="0">
                <a:cs typeface="Times New Roman" pitchFamily="18" charset="0"/>
              </a:rPr>
              <a:t>||ID</a:t>
            </a:r>
            <a:r>
              <a:rPr lang="en-AU" altLang="zh-CN" baseline="-25000" dirty="0" smtClean="0">
                <a:cs typeface="Times New Roman" pitchFamily="18" charset="0"/>
              </a:rPr>
              <a:t>B</a:t>
            </a:r>
            <a:r>
              <a:rPr lang="en-AU" altLang="zh-CN" dirty="0" smtClean="0">
                <a:cs typeface="Times New Roman" pitchFamily="18" charset="0"/>
              </a:rPr>
              <a:t>||E(</a:t>
            </a:r>
            <a:r>
              <a:rPr lang="en-AU" altLang="zh-CN" dirty="0" err="1" smtClean="0">
                <a:cs typeface="Times New Roman" pitchFamily="18" charset="0"/>
              </a:rPr>
              <a:t>PU</a:t>
            </a:r>
            <a:r>
              <a:rPr lang="en-AU" altLang="zh-CN" baseline="-25000" dirty="0" err="1" smtClean="0">
                <a:cs typeface="Times New Roman" pitchFamily="18" charset="0"/>
              </a:rPr>
              <a:t>as</a:t>
            </a:r>
            <a:r>
              <a:rPr lang="en-AU" altLang="zh-CN" dirty="0" err="1" smtClean="0">
                <a:cs typeface="Times New Roman" pitchFamily="18" charset="0"/>
              </a:rPr>
              <a:t>,N</a:t>
            </a:r>
            <a:r>
              <a:rPr lang="en-AU" altLang="zh-CN" baseline="-25000" dirty="0" err="1" smtClean="0">
                <a:cs typeface="Times New Roman" pitchFamily="18" charset="0"/>
              </a:rPr>
              <a:t>a</a:t>
            </a:r>
            <a:r>
              <a:rPr lang="en-AU" altLang="zh-CN" dirty="0" smtClean="0">
                <a:cs typeface="Times New Roman" pitchFamily="18" charset="0"/>
              </a:rPr>
              <a:t>)</a:t>
            </a:r>
          </a:p>
          <a:p>
            <a:pPr marL="914400" lvl="1" indent="-457200">
              <a:buFont typeface="+mj-ea"/>
              <a:buAutoNum type="circleNumDbPlain"/>
              <a:tabLst>
                <a:tab pos="1976438" algn="l"/>
              </a:tabLst>
            </a:pPr>
            <a:r>
              <a:rPr lang="en-US" altLang="zh-CN" dirty="0" smtClean="0"/>
              <a:t>AS</a:t>
            </a:r>
            <a:r>
              <a:rPr lang="en-AU" altLang="zh-CN" dirty="0" smtClean="0">
                <a:cs typeface="Times New Roman" pitchFamily="18" charset="0"/>
              </a:rPr>
              <a:t>→B:	E(</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,ID</a:t>
            </a:r>
            <a:r>
              <a:rPr lang="en-AU" altLang="zh-CN" baseline="-25000" dirty="0" err="1" smtClean="0">
                <a:cs typeface="Times New Roman" pitchFamily="18" charset="0"/>
              </a:rPr>
              <a:t>A</a:t>
            </a:r>
            <a:r>
              <a:rPr lang="en-AU" altLang="zh-CN" dirty="0" smtClean="0">
                <a:cs typeface="Times New Roman" pitchFamily="18" charset="0"/>
              </a:rPr>
              <a:t>||</a:t>
            </a:r>
            <a:r>
              <a:rPr lang="en-AU" altLang="zh-CN" dirty="0" err="1" smtClean="0">
                <a:cs typeface="Times New Roman" pitchFamily="18" charset="0"/>
              </a:rPr>
              <a:t>PU</a:t>
            </a:r>
            <a:r>
              <a:rPr lang="en-AU" altLang="zh-CN" baseline="-25000" dirty="0" err="1" smtClean="0">
                <a:cs typeface="Times New Roman" pitchFamily="18" charset="0"/>
              </a:rPr>
              <a:t>a</a:t>
            </a:r>
            <a:r>
              <a:rPr lang="en-AU" altLang="zh-CN" dirty="0" smtClean="0">
                <a:cs typeface="Times New Roman" pitchFamily="18" charset="0"/>
              </a:rPr>
              <a:t>)||E(</a:t>
            </a:r>
            <a:r>
              <a:rPr lang="en-AU" altLang="zh-CN" dirty="0" err="1" smtClean="0">
                <a:cs typeface="Times New Roman" pitchFamily="18" charset="0"/>
              </a:rPr>
              <a:t>PU</a:t>
            </a:r>
            <a:r>
              <a:rPr lang="en-AU" altLang="zh-CN" baseline="-25000" dirty="0" err="1" smtClean="0">
                <a:cs typeface="Times New Roman" pitchFamily="18" charset="0"/>
              </a:rPr>
              <a:t>b</a:t>
            </a:r>
            <a:r>
              <a:rPr lang="en-AU" altLang="zh-CN" dirty="0" err="1" smtClean="0">
                <a:cs typeface="Times New Roman" pitchFamily="18" charset="0"/>
              </a:rPr>
              <a:t>,E</a:t>
            </a:r>
            <a:r>
              <a:rPr lang="en-AU" altLang="zh-CN" dirty="0" smtClean="0">
                <a:cs typeface="Times New Roman" pitchFamily="18" charset="0"/>
              </a:rPr>
              <a:t>(</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,N</a:t>
            </a:r>
            <a:r>
              <a:rPr lang="en-AU" altLang="zh-CN" baseline="-25000" dirty="0" err="1" smtClean="0">
                <a:cs typeface="Times New Roman" pitchFamily="18" charset="0"/>
              </a:rPr>
              <a:t>a</a:t>
            </a:r>
            <a:r>
              <a:rPr lang="en-AU" altLang="zh-CN" dirty="0" smtClean="0">
                <a:cs typeface="Times New Roman" pitchFamily="18" charset="0"/>
              </a:rPr>
              <a:t>||K</a:t>
            </a:r>
            <a:r>
              <a:rPr lang="en-AU" altLang="zh-CN" baseline="-25000" dirty="0" smtClean="0">
                <a:cs typeface="Times New Roman" pitchFamily="18" charset="0"/>
              </a:rPr>
              <a:t>s</a:t>
            </a:r>
            <a:r>
              <a:rPr lang="en-AU" altLang="zh-CN" dirty="0" smtClean="0">
                <a:cs typeface="Times New Roman" pitchFamily="18" charset="0"/>
              </a:rPr>
              <a:t>||ID</a:t>
            </a:r>
            <a:r>
              <a:rPr lang="en-AU" altLang="zh-CN" baseline="-25000" dirty="0" smtClean="0">
                <a:cs typeface="Times New Roman" pitchFamily="18" charset="0"/>
              </a:rPr>
              <a:t>B</a:t>
            </a:r>
            <a:r>
              <a:rPr lang="en-AU" altLang="zh-CN" dirty="0" smtClean="0">
                <a:cs typeface="Times New Roman" pitchFamily="18" charset="0"/>
              </a:rPr>
              <a:t>))</a:t>
            </a:r>
          </a:p>
          <a:p>
            <a:pPr marL="914400" lvl="1" indent="-457200">
              <a:buFont typeface="+mj-ea"/>
              <a:buAutoNum type="circleNumDbPlain"/>
              <a:tabLst>
                <a:tab pos="1976438" algn="l"/>
              </a:tabLst>
            </a:pPr>
            <a:r>
              <a:rPr lang="en-US" altLang="zh-CN" dirty="0" smtClean="0"/>
              <a:t>B</a:t>
            </a:r>
            <a:r>
              <a:rPr lang="en-AU" altLang="zh-CN" dirty="0" smtClean="0">
                <a:cs typeface="Times New Roman" pitchFamily="18" charset="0"/>
              </a:rPr>
              <a:t>→A:	E(</a:t>
            </a:r>
            <a:r>
              <a:rPr lang="en-AU" altLang="zh-CN" dirty="0" err="1" smtClean="0">
                <a:cs typeface="Times New Roman" pitchFamily="18" charset="0"/>
              </a:rPr>
              <a:t>PU</a:t>
            </a:r>
            <a:r>
              <a:rPr lang="en-AU" altLang="zh-CN" baseline="-25000" dirty="0" err="1" smtClean="0">
                <a:cs typeface="Times New Roman" pitchFamily="18" charset="0"/>
              </a:rPr>
              <a:t>a</a:t>
            </a:r>
            <a:r>
              <a:rPr lang="en-AU" altLang="zh-CN" dirty="0" err="1" smtClean="0">
                <a:cs typeface="Times New Roman" pitchFamily="18" charset="0"/>
              </a:rPr>
              <a:t>,E</a:t>
            </a:r>
            <a:r>
              <a:rPr lang="en-AU" altLang="zh-CN" dirty="0" smtClean="0">
                <a:cs typeface="Times New Roman" pitchFamily="18" charset="0"/>
              </a:rPr>
              <a:t>(</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,N</a:t>
            </a:r>
            <a:r>
              <a:rPr lang="en-AU" altLang="zh-CN" baseline="-25000" dirty="0" err="1" smtClean="0">
                <a:cs typeface="Times New Roman" pitchFamily="18" charset="0"/>
              </a:rPr>
              <a:t>a</a:t>
            </a:r>
            <a:r>
              <a:rPr lang="en-AU" altLang="zh-CN" dirty="0" smtClean="0">
                <a:cs typeface="Times New Roman" pitchFamily="18" charset="0"/>
              </a:rPr>
              <a:t>||K</a:t>
            </a:r>
            <a:r>
              <a:rPr lang="en-AU" altLang="zh-CN" baseline="-25000" dirty="0" smtClean="0">
                <a:cs typeface="Times New Roman" pitchFamily="18" charset="0"/>
              </a:rPr>
              <a:t>s</a:t>
            </a:r>
            <a:r>
              <a:rPr lang="en-AU" altLang="zh-CN" dirty="0" smtClean="0">
                <a:cs typeface="Times New Roman" pitchFamily="18" charset="0"/>
              </a:rPr>
              <a:t>||ID</a:t>
            </a:r>
            <a:r>
              <a:rPr lang="en-AU" altLang="zh-CN" baseline="-25000" dirty="0" smtClean="0">
                <a:cs typeface="Times New Roman" pitchFamily="18" charset="0"/>
              </a:rPr>
              <a:t>B</a:t>
            </a:r>
            <a:r>
              <a:rPr lang="en-AU" altLang="zh-CN" dirty="0" smtClean="0">
                <a:cs typeface="Times New Roman" pitchFamily="18" charset="0"/>
              </a:rPr>
              <a:t>)||</a:t>
            </a:r>
            <a:r>
              <a:rPr lang="en-AU" altLang="zh-CN" dirty="0" err="1" smtClean="0">
                <a:cs typeface="Times New Roman" pitchFamily="18" charset="0"/>
              </a:rPr>
              <a:t>N</a:t>
            </a:r>
            <a:r>
              <a:rPr lang="en-AU" altLang="zh-CN" baseline="-25000" dirty="0" err="1" smtClean="0">
                <a:cs typeface="Times New Roman" pitchFamily="18" charset="0"/>
              </a:rPr>
              <a:t>b</a:t>
            </a:r>
            <a:r>
              <a:rPr lang="en-AU" altLang="zh-CN" dirty="0" smtClean="0">
                <a:cs typeface="Times New Roman" pitchFamily="18" charset="0"/>
              </a:rPr>
              <a:t>)</a:t>
            </a:r>
          </a:p>
          <a:p>
            <a:pPr marL="914400" lvl="1" indent="-457200">
              <a:buFont typeface="+mj-ea"/>
              <a:buAutoNum type="circleNumDbPlain"/>
              <a:tabLst>
                <a:tab pos="1976438" algn="l"/>
              </a:tabLst>
            </a:pPr>
            <a:r>
              <a:rPr lang="en-AU" altLang="zh-CN" dirty="0" smtClean="0">
                <a:cs typeface="Times New Roman" pitchFamily="18" charset="0"/>
              </a:rPr>
              <a:t>A→B:	E(</a:t>
            </a:r>
            <a:r>
              <a:rPr lang="en-AU" altLang="zh-CN" dirty="0" err="1" smtClean="0">
                <a:cs typeface="Times New Roman" pitchFamily="18" charset="0"/>
              </a:rPr>
              <a:t>K</a:t>
            </a:r>
            <a:r>
              <a:rPr lang="en-AU" altLang="zh-CN" baseline="-25000" dirty="0" err="1" smtClean="0">
                <a:cs typeface="Times New Roman" pitchFamily="18" charset="0"/>
              </a:rPr>
              <a:t>s</a:t>
            </a:r>
            <a:r>
              <a:rPr lang="en-AU" altLang="zh-CN" dirty="0" err="1" smtClean="0">
                <a:cs typeface="Times New Roman" pitchFamily="18" charset="0"/>
              </a:rPr>
              <a:t>,N</a:t>
            </a:r>
            <a:r>
              <a:rPr lang="en-AU" altLang="zh-CN" baseline="-25000" dirty="0" err="1" smtClean="0">
                <a:cs typeface="Times New Roman" pitchFamily="18" charset="0"/>
              </a:rPr>
              <a:t>b</a:t>
            </a:r>
            <a:r>
              <a:rPr lang="en-AU" altLang="zh-CN" dirty="0" smtClean="0">
                <a:cs typeface="Times New Roman" pitchFamily="18" charset="0"/>
              </a:rPr>
              <a:t>)</a:t>
            </a:r>
          </a:p>
          <a:p>
            <a:pPr lvl="1"/>
            <a:r>
              <a:rPr lang="zh-CN" altLang="en-US" dirty="0" smtClean="0"/>
              <a:t>修改：抗第</a:t>
            </a:r>
            <a:r>
              <a:rPr lang="en-US" altLang="zh-CN" dirty="0" smtClean="0"/>
              <a:t>5</a:t>
            </a:r>
            <a:r>
              <a:rPr lang="zh-CN" altLang="en-US" dirty="0" smtClean="0"/>
              <a:t>步时可能的交织攻击</a:t>
            </a:r>
            <a:endParaRPr lang="en-US" altLang="zh-CN" dirty="0" smtClean="0"/>
          </a:p>
          <a:p>
            <a:pPr marL="914400" lvl="1" indent="-457200">
              <a:buFont typeface="+mj-ea"/>
              <a:buAutoNum type="circleNumDbPlain" startAt="5"/>
              <a:tabLst>
                <a:tab pos="1976438" algn="l"/>
              </a:tabLst>
            </a:pPr>
            <a:r>
              <a:rPr lang="en-US" altLang="zh-CN" dirty="0" smtClean="0"/>
              <a:t>AS</a:t>
            </a:r>
            <a:r>
              <a:rPr lang="en-AU" altLang="zh-CN" dirty="0" smtClean="0">
                <a:cs typeface="Times New Roman" pitchFamily="18" charset="0"/>
              </a:rPr>
              <a:t>→B:	E(</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,ID</a:t>
            </a:r>
            <a:r>
              <a:rPr lang="en-AU" altLang="zh-CN" baseline="-25000" dirty="0" err="1" smtClean="0">
                <a:cs typeface="Times New Roman" pitchFamily="18" charset="0"/>
              </a:rPr>
              <a:t>A</a:t>
            </a:r>
            <a:r>
              <a:rPr lang="en-AU" altLang="zh-CN" dirty="0" smtClean="0">
                <a:cs typeface="Times New Roman" pitchFamily="18" charset="0"/>
              </a:rPr>
              <a:t>||</a:t>
            </a:r>
            <a:r>
              <a:rPr lang="en-AU" altLang="zh-CN" dirty="0" err="1" smtClean="0">
                <a:cs typeface="Times New Roman" pitchFamily="18" charset="0"/>
              </a:rPr>
              <a:t>PU</a:t>
            </a:r>
            <a:r>
              <a:rPr lang="en-AU" altLang="zh-CN" baseline="-25000" dirty="0" err="1" smtClean="0">
                <a:cs typeface="Times New Roman" pitchFamily="18" charset="0"/>
              </a:rPr>
              <a:t>a</a:t>
            </a:r>
            <a:r>
              <a:rPr lang="en-AU" altLang="zh-CN" dirty="0" smtClean="0">
                <a:cs typeface="Times New Roman" pitchFamily="18" charset="0"/>
              </a:rPr>
              <a:t>)||E(</a:t>
            </a:r>
            <a:r>
              <a:rPr lang="en-AU" altLang="zh-CN" dirty="0" err="1" smtClean="0">
                <a:cs typeface="Times New Roman" pitchFamily="18" charset="0"/>
              </a:rPr>
              <a:t>PU</a:t>
            </a:r>
            <a:r>
              <a:rPr lang="en-AU" altLang="zh-CN" baseline="-25000" dirty="0" err="1" smtClean="0">
                <a:cs typeface="Times New Roman" pitchFamily="18" charset="0"/>
              </a:rPr>
              <a:t>b</a:t>
            </a:r>
            <a:r>
              <a:rPr lang="en-AU" altLang="zh-CN" dirty="0" err="1" smtClean="0">
                <a:cs typeface="Times New Roman" pitchFamily="18" charset="0"/>
              </a:rPr>
              <a:t>,E</a:t>
            </a:r>
            <a:r>
              <a:rPr lang="en-AU" altLang="zh-CN" dirty="0" smtClean="0">
                <a:cs typeface="Times New Roman" pitchFamily="18" charset="0"/>
              </a:rPr>
              <a:t>(</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,N</a:t>
            </a:r>
            <a:r>
              <a:rPr lang="en-AU" altLang="zh-CN" baseline="-25000" dirty="0" err="1" smtClean="0">
                <a:cs typeface="Times New Roman" pitchFamily="18" charset="0"/>
              </a:rPr>
              <a:t>a</a:t>
            </a:r>
            <a:r>
              <a:rPr lang="en-AU" altLang="zh-CN" dirty="0" smtClean="0">
                <a:cs typeface="Times New Roman" pitchFamily="18" charset="0"/>
              </a:rPr>
              <a:t>||K</a:t>
            </a:r>
            <a:r>
              <a:rPr lang="en-AU" altLang="zh-CN" baseline="-25000" dirty="0" smtClean="0">
                <a:cs typeface="Times New Roman" pitchFamily="18" charset="0"/>
              </a:rPr>
              <a:t>s</a:t>
            </a:r>
            <a:r>
              <a:rPr lang="en-AU" altLang="zh-CN" dirty="0" smtClean="0">
                <a:cs typeface="Times New Roman" pitchFamily="18" charset="0"/>
              </a:rPr>
              <a:t>||</a:t>
            </a:r>
            <a:r>
              <a:rPr lang="en-AU" altLang="zh-CN" dirty="0" smtClean="0">
                <a:solidFill>
                  <a:srgbClr val="FF0000"/>
                </a:solidFill>
                <a:cs typeface="Times New Roman" pitchFamily="18" charset="0"/>
              </a:rPr>
              <a:t>ID</a:t>
            </a:r>
            <a:r>
              <a:rPr lang="en-AU" altLang="zh-CN" baseline="-25000" dirty="0" smtClean="0">
                <a:solidFill>
                  <a:srgbClr val="FF0000"/>
                </a:solidFill>
                <a:cs typeface="Times New Roman" pitchFamily="18" charset="0"/>
              </a:rPr>
              <a:t>A</a:t>
            </a:r>
            <a:r>
              <a:rPr lang="en-AU" altLang="zh-CN" dirty="0" smtClean="0">
                <a:cs typeface="Times New Roman" pitchFamily="18" charset="0"/>
              </a:rPr>
              <a:t>||ID</a:t>
            </a:r>
            <a:r>
              <a:rPr lang="en-AU" altLang="zh-CN" baseline="-25000" dirty="0" smtClean="0">
                <a:cs typeface="Times New Roman" pitchFamily="18" charset="0"/>
              </a:rPr>
              <a:t>B</a:t>
            </a:r>
            <a:r>
              <a:rPr lang="en-AU" altLang="zh-CN" dirty="0" smtClean="0">
                <a:cs typeface="Times New Roman" pitchFamily="18" charset="0"/>
              </a:rPr>
              <a:t>))</a:t>
            </a:r>
          </a:p>
          <a:p>
            <a:pPr marL="914400" lvl="1" indent="-457200">
              <a:buFont typeface="+mj-ea"/>
              <a:buAutoNum type="circleNumDbPlain" startAt="5"/>
              <a:tabLst>
                <a:tab pos="1976438" algn="l"/>
              </a:tabLst>
            </a:pPr>
            <a:r>
              <a:rPr lang="en-US" altLang="zh-CN" dirty="0" smtClean="0"/>
              <a:t>B</a:t>
            </a:r>
            <a:r>
              <a:rPr lang="en-AU" altLang="zh-CN" dirty="0" smtClean="0">
                <a:cs typeface="Times New Roman" pitchFamily="18" charset="0"/>
              </a:rPr>
              <a:t>→A:	E(</a:t>
            </a:r>
            <a:r>
              <a:rPr lang="en-AU" altLang="zh-CN" dirty="0" err="1" smtClean="0">
                <a:cs typeface="Times New Roman" pitchFamily="18" charset="0"/>
              </a:rPr>
              <a:t>PU</a:t>
            </a:r>
            <a:r>
              <a:rPr lang="en-AU" altLang="zh-CN" baseline="-25000" dirty="0" err="1" smtClean="0">
                <a:cs typeface="Times New Roman" pitchFamily="18" charset="0"/>
              </a:rPr>
              <a:t>a</a:t>
            </a:r>
            <a:r>
              <a:rPr lang="en-AU" altLang="zh-CN" dirty="0" err="1" smtClean="0">
                <a:cs typeface="Times New Roman" pitchFamily="18" charset="0"/>
              </a:rPr>
              <a:t>,E</a:t>
            </a:r>
            <a:r>
              <a:rPr lang="en-AU" altLang="zh-CN" dirty="0" smtClean="0">
                <a:cs typeface="Times New Roman" pitchFamily="18" charset="0"/>
              </a:rPr>
              <a:t>(</a:t>
            </a:r>
            <a:r>
              <a:rPr lang="en-AU" altLang="zh-CN" dirty="0" err="1" smtClean="0">
                <a:cs typeface="Times New Roman" pitchFamily="18" charset="0"/>
              </a:rPr>
              <a:t>PR</a:t>
            </a:r>
            <a:r>
              <a:rPr lang="en-AU" altLang="zh-CN" baseline="-25000" dirty="0" err="1" smtClean="0">
                <a:cs typeface="Times New Roman" pitchFamily="18" charset="0"/>
              </a:rPr>
              <a:t>as</a:t>
            </a:r>
            <a:r>
              <a:rPr lang="en-AU" altLang="zh-CN" dirty="0" err="1" smtClean="0">
                <a:cs typeface="Times New Roman" pitchFamily="18" charset="0"/>
              </a:rPr>
              <a:t>,N</a:t>
            </a:r>
            <a:r>
              <a:rPr lang="en-AU" altLang="zh-CN" baseline="-25000" dirty="0" err="1" smtClean="0">
                <a:cs typeface="Times New Roman" pitchFamily="18" charset="0"/>
              </a:rPr>
              <a:t>a</a:t>
            </a:r>
            <a:r>
              <a:rPr lang="en-AU" altLang="zh-CN" dirty="0" smtClean="0">
                <a:cs typeface="Times New Roman" pitchFamily="18" charset="0"/>
              </a:rPr>
              <a:t>||K</a:t>
            </a:r>
            <a:r>
              <a:rPr lang="en-AU" altLang="zh-CN" baseline="-25000" dirty="0" smtClean="0">
                <a:cs typeface="Times New Roman" pitchFamily="18" charset="0"/>
              </a:rPr>
              <a:t>s</a:t>
            </a:r>
            <a:r>
              <a:rPr lang="en-AU" altLang="zh-CN" dirty="0" smtClean="0">
                <a:cs typeface="Times New Roman" pitchFamily="18" charset="0"/>
              </a:rPr>
              <a:t>||</a:t>
            </a:r>
            <a:r>
              <a:rPr lang="en-AU" altLang="zh-CN" dirty="0" smtClean="0">
                <a:solidFill>
                  <a:srgbClr val="FF0000"/>
                </a:solidFill>
                <a:cs typeface="Times New Roman" pitchFamily="18" charset="0"/>
              </a:rPr>
              <a:t>ID</a:t>
            </a:r>
            <a:r>
              <a:rPr lang="en-AU" altLang="zh-CN" baseline="-25000" dirty="0" smtClean="0">
                <a:solidFill>
                  <a:srgbClr val="FF0000"/>
                </a:solidFill>
                <a:cs typeface="Times New Roman" pitchFamily="18" charset="0"/>
              </a:rPr>
              <a:t>A</a:t>
            </a:r>
            <a:r>
              <a:rPr lang="en-AU" altLang="zh-CN" dirty="0" smtClean="0">
                <a:cs typeface="Times New Roman" pitchFamily="18" charset="0"/>
              </a:rPr>
              <a:t>||ID</a:t>
            </a:r>
            <a:r>
              <a:rPr lang="en-AU" altLang="zh-CN" baseline="-25000" dirty="0" smtClean="0">
                <a:cs typeface="Times New Roman" pitchFamily="18" charset="0"/>
              </a:rPr>
              <a:t>B</a:t>
            </a:r>
            <a:r>
              <a:rPr lang="en-AU" altLang="zh-CN" dirty="0" smtClean="0">
                <a:cs typeface="Times New Roman" pitchFamily="18" charset="0"/>
              </a:rPr>
              <a:t>)||</a:t>
            </a:r>
            <a:r>
              <a:rPr lang="en-AU" altLang="zh-CN" dirty="0" err="1" smtClean="0">
                <a:cs typeface="Times New Roman" pitchFamily="18" charset="0"/>
              </a:rPr>
              <a:t>N</a:t>
            </a:r>
            <a:r>
              <a:rPr lang="en-AU" altLang="zh-CN" baseline="-25000" dirty="0" err="1" smtClean="0">
                <a:cs typeface="Times New Roman" pitchFamily="18" charset="0"/>
              </a:rPr>
              <a:t>b</a:t>
            </a:r>
            <a:r>
              <a:rPr lang="en-AU" altLang="zh-CN" dirty="0" smtClean="0">
                <a:cs typeface="Times New Roman" pitchFamily="18" charset="0"/>
              </a:rPr>
              <a:t>)</a:t>
            </a:r>
          </a:p>
          <a:p>
            <a:pPr lvl="1"/>
            <a:r>
              <a:rPr lang="en-US" altLang="zh-CN" dirty="0" smtClean="0"/>
              <a:t>ID</a:t>
            </a:r>
            <a:r>
              <a:rPr lang="en-US" altLang="zh-CN" baseline="-25000" dirty="0" smtClean="0"/>
              <a:t>A</a:t>
            </a:r>
            <a:r>
              <a:rPr lang="zh-CN" altLang="en-US" dirty="0" smtClean="0"/>
              <a:t>的添加将</a:t>
            </a:r>
            <a:r>
              <a:rPr lang="en-US" altLang="zh-CN" dirty="0" smtClean="0"/>
              <a:t>N</a:t>
            </a:r>
            <a:r>
              <a:rPr lang="en-US" altLang="zh-CN" baseline="-25000" dirty="0" smtClean="0"/>
              <a:t>a</a:t>
            </a:r>
            <a:r>
              <a:rPr lang="zh-CN" altLang="en-US" dirty="0" smtClean="0"/>
              <a:t>与</a:t>
            </a:r>
            <a:r>
              <a:rPr lang="en-US" altLang="zh-CN" dirty="0" smtClean="0"/>
              <a:t>ID</a:t>
            </a:r>
            <a:r>
              <a:rPr lang="en-US" altLang="zh-CN" baseline="-25000" dirty="0" smtClean="0"/>
              <a:t>A</a:t>
            </a:r>
            <a:r>
              <a:rPr lang="zh-CN" altLang="en-US" dirty="0" smtClean="0"/>
              <a:t>绑定在一起，说明</a:t>
            </a:r>
            <a:r>
              <a:rPr lang="en-US" altLang="zh-CN" dirty="0" smtClean="0"/>
              <a:t>N</a:t>
            </a:r>
            <a:r>
              <a:rPr lang="en-US" altLang="zh-CN" baseline="-25000" dirty="0" smtClean="0"/>
              <a:t>a</a:t>
            </a:r>
            <a:r>
              <a:rPr lang="zh-CN" altLang="en-US" dirty="0" smtClean="0"/>
              <a:t>是</a:t>
            </a:r>
            <a:r>
              <a:rPr lang="en-US" altLang="zh-CN" dirty="0" smtClean="0"/>
              <a:t>ID</a:t>
            </a:r>
            <a:r>
              <a:rPr lang="en-US" altLang="zh-CN" baseline="-25000" dirty="0" smtClean="0"/>
              <a:t>A</a:t>
            </a:r>
            <a:r>
              <a:rPr lang="zh-CN" altLang="en-US" dirty="0" smtClean="0"/>
              <a:t>的</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153</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164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724128" y="5157192"/>
            <a:ext cx="252028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292080" y="2564904"/>
            <a:ext cx="180020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71800" y="2978732"/>
            <a:ext cx="1800200"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24744"/>
            <a:ext cx="8507288" cy="5199856"/>
          </a:xfrm>
        </p:spPr>
        <p:txBody>
          <a:bodyPr/>
          <a:lstStyle/>
          <a:p>
            <a:pPr>
              <a:lnSpc>
                <a:spcPct val="95000"/>
              </a:lnSpc>
              <a:buNone/>
            </a:pPr>
            <a:r>
              <a:rPr lang="en-US" altLang="zh-CN" dirty="0" smtClean="0"/>
              <a:t>2</a:t>
            </a:r>
            <a:r>
              <a:rPr lang="zh-CN" altLang="en-US" dirty="0" smtClean="0"/>
              <a:t>、单向认证</a:t>
            </a:r>
            <a:endParaRPr lang="en-US" altLang="zh-CN" dirty="0" smtClean="0"/>
          </a:p>
          <a:p>
            <a:pPr>
              <a:lnSpc>
                <a:spcPct val="95000"/>
              </a:lnSpc>
            </a:pPr>
            <a:r>
              <a:rPr lang="zh-CN" altLang="en-US" dirty="0" smtClean="0"/>
              <a:t>基于对称密码</a:t>
            </a:r>
            <a:endParaRPr lang="en-US" altLang="zh-CN" dirty="0" smtClean="0"/>
          </a:p>
          <a:p>
            <a:pPr marL="914400" lvl="1" indent="-457200">
              <a:lnSpc>
                <a:spcPct val="95000"/>
              </a:lnSpc>
              <a:buFont typeface="+mj-ea"/>
              <a:buAutoNum type="circleNumDbPlain"/>
              <a:tabLst>
                <a:tab pos="2246313" algn="l"/>
              </a:tabLst>
            </a:pPr>
            <a:r>
              <a:rPr lang="en-AU" altLang="zh-CN" dirty="0" smtClean="0">
                <a:cs typeface="Times New Roman" pitchFamily="18" charset="0"/>
              </a:rPr>
              <a:t>A→KDC:	ID</a:t>
            </a:r>
            <a:r>
              <a:rPr lang="en-AU" altLang="zh-CN" baseline="-25000" dirty="0" smtClean="0">
                <a:cs typeface="Times New Roman" pitchFamily="18" charset="0"/>
              </a:rPr>
              <a:t>A</a:t>
            </a:r>
            <a:r>
              <a:rPr lang="en-AU" altLang="zh-CN" dirty="0" smtClean="0">
                <a:cs typeface="Times New Roman" pitchFamily="18" charset="0"/>
              </a:rPr>
              <a:t>||ID</a:t>
            </a:r>
            <a:r>
              <a:rPr lang="en-AU" altLang="zh-CN" baseline="-25000" dirty="0" smtClean="0">
                <a:cs typeface="Times New Roman" pitchFamily="18" charset="0"/>
              </a:rPr>
              <a:t>B</a:t>
            </a:r>
            <a:r>
              <a:rPr lang="en-US" altLang="zh-CN" dirty="0" smtClean="0"/>
              <a:t>||N</a:t>
            </a:r>
            <a:r>
              <a:rPr lang="en-US" altLang="zh-CN" baseline="-25000" dirty="0" smtClean="0">
                <a:cs typeface="Times New Roman" pitchFamily="18" charset="0"/>
              </a:rPr>
              <a:t>1</a:t>
            </a:r>
            <a:endParaRPr lang="en-AU" altLang="zh-CN" dirty="0" smtClean="0">
              <a:cs typeface="Times New Roman" pitchFamily="18" charset="0"/>
            </a:endParaRPr>
          </a:p>
          <a:p>
            <a:pPr marL="914400" lvl="1" indent="-457200">
              <a:lnSpc>
                <a:spcPct val="95000"/>
              </a:lnSpc>
              <a:buFont typeface="+mj-ea"/>
              <a:buAutoNum type="circleNumDbPlain"/>
              <a:tabLst>
                <a:tab pos="2246313" algn="l"/>
              </a:tabLst>
            </a:pPr>
            <a:r>
              <a:rPr lang="en-AU" altLang="zh-CN" dirty="0" smtClean="0">
                <a:cs typeface="Times New Roman" pitchFamily="18" charset="0"/>
              </a:rPr>
              <a:t>KDC→A:	E[</a:t>
            </a:r>
            <a:r>
              <a:rPr lang="en-AU" altLang="zh-CN" dirty="0" err="1" smtClean="0">
                <a:cs typeface="Times New Roman" pitchFamily="18" charset="0"/>
              </a:rPr>
              <a:t>K</a:t>
            </a:r>
            <a:r>
              <a:rPr lang="en-AU" altLang="zh-CN" baseline="-25000" dirty="0" err="1" smtClean="0">
                <a:cs typeface="Times New Roman" pitchFamily="18" charset="0"/>
              </a:rPr>
              <a:t>a</a:t>
            </a:r>
            <a:r>
              <a:rPr lang="en-AU" altLang="zh-CN" dirty="0" smtClean="0">
                <a:cs typeface="Times New Roman" pitchFamily="18" charset="0"/>
              </a:rPr>
              <a:t>, K</a:t>
            </a:r>
            <a:r>
              <a:rPr lang="en-AU" altLang="zh-CN" baseline="-25000" dirty="0" smtClean="0">
                <a:cs typeface="Times New Roman" pitchFamily="18" charset="0"/>
              </a:rPr>
              <a:t>s</a:t>
            </a:r>
            <a:r>
              <a:rPr lang="en-AU" altLang="zh-CN" dirty="0" smtClean="0">
                <a:cs typeface="Times New Roman" pitchFamily="18" charset="0"/>
              </a:rPr>
              <a:t>||ID</a:t>
            </a:r>
            <a:r>
              <a:rPr lang="en-AU" altLang="zh-CN" baseline="-25000" dirty="0" smtClean="0">
                <a:cs typeface="Times New Roman" pitchFamily="18" charset="0"/>
              </a:rPr>
              <a:t>B</a:t>
            </a:r>
            <a:r>
              <a:rPr lang="en-AU" altLang="zh-CN" dirty="0" smtClean="0">
                <a:cs typeface="Times New Roman" pitchFamily="18" charset="0"/>
              </a:rPr>
              <a:t>||N</a:t>
            </a:r>
            <a:r>
              <a:rPr lang="en-AU" altLang="zh-CN" baseline="-25000" dirty="0" smtClean="0">
                <a:cs typeface="Times New Roman" pitchFamily="18" charset="0"/>
              </a:rPr>
              <a:t>1</a:t>
            </a:r>
            <a:r>
              <a:rPr lang="en-US" altLang="zh-CN" dirty="0" smtClean="0"/>
              <a:t> </a:t>
            </a:r>
            <a:r>
              <a:rPr lang="en-AU" altLang="zh-CN" dirty="0" smtClean="0">
                <a:cs typeface="Times New Roman" pitchFamily="18" charset="0"/>
              </a:rPr>
              <a:t>|| E</a:t>
            </a:r>
            <a:r>
              <a:rPr lang="en-US" altLang="zh-CN" dirty="0" smtClean="0">
                <a:cs typeface="Times New Roman" pitchFamily="18" charset="0"/>
              </a:rPr>
              <a:t>[K</a:t>
            </a:r>
            <a:r>
              <a:rPr lang="en-US" altLang="zh-CN" baseline="-25000" dirty="0" smtClean="0">
                <a:cs typeface="Times New Roman" pitchFamily="18" charset="0"/>
              </a:rPr>
              <a:t>b</a:t>
            </a:r>
            <a:r>
              <a:rPr lang="en-US" altLang="zh-CN" dirty="0" smtClean="0">
                <a:cs typeface="Times New Roman" pitchFamily="18" charset="0"/>
              </a:rPr>
              <a:t>, </a:t>
            </a:r>
            <a:r>
              <a:rPr lang="en-AU" altLang="zh-CN" dirty="0" smtClean="0">
                <a:cs typeface="Times New Roman" pitchFamily="18" charset="0"/>
              </a:rPr>
              <a:t>K</a:t>
            </a:r>
            <a:r>
              <a:rPr lang="en-AU" altLang="zh-CN" baseline="-25000" dirty="0" smtClean="0">
                <a:cs typeface="Times New Roman" pitchFamily="18" charset="0"/>
              </a:rPr>
              <a:t>s</a:t>
            </a:r>
            <a:r>
              <a:rPr lang="en-AU" altLang="zh-CN" dirty="0" smtClean="0">
                <a:cs typeface="Times New Roman" pitchFamily="18" charset="0"/>
              </a:rPr>
              <a:t>||ID</a:t>
            </a:r>
            <a:r>
              <a:rPr lang="en-AU" altLang="zh-CN" baseline="-25000" dirty="0" smtClean="0">
                <a:cs typeface="Times New Roman" pitchFamily="18" charset="0"/>
              </a:rPr>
              <a:t>A</a:t>
            </a:r>
            <a:r>
              <a:rPr lang="en-AU" altLang="zh-CN" dirty="0" smtClean="0">
                <a:cs typeface="Times New Roman" pitchFamily="18" charset="0"/>
              </a:rPr>
              <a:t>]]</a:t>
            </a:r>
          </a:p>
          <a:p>
            <a:pPr marL="914400" lvl="1" indent="-457200">
              <a:lnSpc>
                <a:spcPct val="95000"/>
              </a:lnSpc>
              <a:buFont typeface="+mj-ea"/>
              <a:buAutoNum type="circleNumDbPlain"/>
              <a:tabLst>
                <a:tab pos="2246313" algn="l"/>
              </a:tabLst>
            </a:pPr>
            <a:r>
              <a:rPr lang="en-AU" altLang="zh-CN" dirty="0" smtClean="0">
                <a:cs typeface="Times New Roman" pitchFamily="18" charset="0"/>
              </a:rPr>
              <a:t>A→B:	E[K</a:t>
            </a:r>
            <a:r>
              <a:rPr lang="en-AU" altLang="zh-CN" baseline="-25000" dirty="0" smtClean="0">
                <a:cs typeface="Times New Roman" pitchFamily="18" charset="0"/>
              </a:rPr>
              <a:t>b</a:t>
            </a:r>
            <a:r>
              <a:rPr lang="en-AU" altLang="zh-CN" dirty="0" smtClean="0">
                <a:cs typeface="Times New Roman" pitchFamily="18" charset="0"/>
              </a:rPr>
              <a:t>, K</a:t>
            </a:r>
            <a:r>
              <a:rPr lang="en-AU" altLang="zh-CN" baseline="-25000" dirty="0" smtClean="0">
                <a:cs typeface="Times New Roman" pitchFamily="18" charset="0"/>
              </a:rPr>
              <a:t>s</a:t>
            </a:r>
            <a:r>
              <a:rPr lang="en-AU" altLang="zh-CN" dirty="0" smtClean="0">
                <a:cs typeface="Times New Roman" pitchFamily="18" charset="0"/>
              </a:rPr>
              <a:t>||ID</a:t>
            </a:r>
            <a:r>
              <a:rPr lang="en-AU" altLang="zh-CN" baseline="-25000" dirty="0" smtClean="0">
                <a:cs typeface="Times New Roman" pitchFamily="18" charset="0"/>
              </a:rPr>
              <a:t>A</a:t>
            </a:r>
            <a:r>
              <a:rPr lang="en-AU" altLang="zh-CN" dirty="0" smtClean="0">
                <a:cs typeface="Times New Roman" pitchFamily="18" charset="0"/>
              </a:rPr>
              <a:t>]</a:t>
            </a:r>
            <a:r>
              <a:rPr lang="en-US" altLang="zh-CN" dirty="0" smtClean="0"/>
              <a:t> </a:t>
            </a:r>
            <a:r>
              <a:rPr lang="en-AU" altLang="zh-CN" dirty="0" smtClean="0">
                <a:cs typeface="Times New Roman" pitchFamily="18" charset="0"/>
              </a:rPr>
              <a:t>||</a:t>
            </a:r>
            <a:r>
              <a:rPr lang="en-US" altLang="zh-CN" dirty="0" smtClean="0"/>
              <a:t> </a:t>
            </a:r>
            <a:r>
              <a:rPr lang="en-AU" altLang="zh-CN" dirty="0" smtClean="0">
                <a:cs typeface="Times New Roman" pitchFamily="18" charset="0"/>
              </a:rPr>
              <a:t>E[</a:t>
            </a:r>
            <a:r>
              <a:rPr lang="en-AU" altLang="zh-CN" dirty="0" err="1" smtClean="0">
                <a:cs typeface="Times New Roman" pitchFamily="18" charset="0"/>
              </a:rPr>
              <a:t>K</a:t>
            </a:r>
            <a:r>
              <a:rPr lang="en-AU" altLang="zh-CN" baseline="-25000" dirty="0" err="1" smtClean="0">
                <a:cs typeface="Times New Roman" pitchFamily="18" charset="0"/>
              </a:rPr>
              <a:t>s</a:t>
            </a:r>
            <a:r>
              <a:rPr lang="en-AU" altLang="zh-CN" dirty="0" err="1" smtClean="0">
                <a:cs typeface="Times New Roman" pitchFamily="18" charset="0"/>
              </a:rPr>
              <a:t>,M</a:t>
            </a:r>
            <a:r>
              <a:rPr lang="en-AU" altLang="zh-CN" dirty="0" smtClean="0">
                <a:cs typeface="Times New Roman" pitchFamily="18" charset="0"/>
              </a:rPr>
              <a:t>]</a:t>
            </a:r>
          </a:p>
          <a:p>
            <a:pPr lvl="1">
              <a:lnSpc>
                <a:spcPct val="95000"/>
              </a:lnSpc>
            </a:pPr>
            <a:r>
              <a:rPr lang="zh-CN" altLang="en-US" dirty="0" smtClean="0"/>
              <a:t>不能防止重放攻击</a:t>
            </a:r>
            <a:endParaRPr lang="en-US" altLang="zh-CN" dirty="0" smtClean="0"/>
          </a:p>
          <a:p>
            <a:pPr>
              <a:lnSpc>
                <a:spcPct val="95000"/>
              </a:lnSpc>
            </a:pPr>
            <a:r>
              <a:rPr lang="zh-CN" altLang="en-US" dirty="0" smtClean="0"/>
              <a:t>基于公钥密码</a:t>
            </a:r>
            <a:endParaRPr lang="en-US" altLang="zh-CN" dirty="0" smtClean="0"/>
          </a:p>
          <a:p>
            <a:pPr lvl="1">
              <a:lnSpc>
                <a:spcPct val="95000"/>
              </a:lnSpc>
            </a:pPr>
            <a:r>
              <a:rPr lang="zh-CN" altLang="en-US" dirty="0" smtClean="0"/>
              <a:t>若关心保密性：</a:t>
            </a:r>
            <a:r>
              <a:rPr lang="en-US" altLang="zh-CN" dirty="0" smtClean="0"/>
              <a:t>A</a:t>
            </a:r>
            <a:r>
              <a:rPr lang="en-AU" altLang="zh-CN" dirty="0" smtClean="0">
                <a:cs typeface="Times New Roman" pitchFamily="18" charset="0"/>
              </a:rPr>
              <a:t>→B: E(</a:t>
            </a:r>
            <a:r>
              <a:rPr lang="en-AU" altLang="zh-CN" dirty="0" err="1" smtClean="0">
                <a:cs typeface="Times New Roman" pitchFamily="18" charset="0"/>
              </a:rPr>
              <a:t>PU</a:t>
            </a:r>
            <a:r>
              <a:rPr lang="en-AU" altLang="zh-CN" baseline="-25000" dirty="0" err="1" smtClean="0">
                <a:cs typeface="Times New Roman" pitchFamily="18" charset="0"/>
              </a:rPr>
              <a:t>b</a:t>
            </a:r>
            <a:r>
              <a:rPr lang="en-AU" altLang="zh-CN" dirty="0" err="1" smtClean="0">
                <a:cs typeface="Times New Roman" pitchFamily="18" charset="0"/>
              </a:rPr>
              <a:t>,K</a:t>
            </a:r>
            <a:r>
              <a:rPr lang="en-AU" altLang="zh-CN" baseline="-25000" dirty="0" err="1" smtClean="0">
                <a:cs typeface="Times New Roman" pitchFamily="18" charset="0"/>
              </a:rPr>
              <a:t>s</a:t>
            </a:r>
            <a:r>
              <a:rPr lang="en-AU" altLang="zh-CN" dirty="0" smtClean="0">
                <a:cs typeface="Times New Roman" pitchFamily="18" charset="0"/>
              </a:rPr>
              <a:t>) || E[</a:t>
            </a:r>
            <a:r>
              <a:rPr lang="en-AU" altLang="zh-CN" dirty="0" err="1" smtClean="0">
                <a:cs typeface="Times New Roman" pitchFamily="18" charset="0"/>
              </a:rPr>
              <a:t>K</a:t>
            </a:r>
            <a:r>
              <a:rPr lang="en-AU" altLang="zh-CN" baseline="-25000" dirty="0" err="1" smtClean="0">
                <a:cs typeface="Times New Roman" pitchFamily="18" charset="0"/>
              </a:rPr>
              <a:t>s</a:t>
            </a:r>
            <a:r>
              <a:rPr lang="en-AU" altLang="zh-CN" dirty="0" err="1" smtClean="0">
                <a:cs typeface="Times New Roman" pitchFamily="18" charset="0"/>
              </a:rPr>
              <a:t>,M</a:t>
            </a:r>
            <a:r>
              <a:rPr lang="en-AU" altLang="zh-CN" dirty="0" smtClean="0">
                <a:cs typeface="Times New Roman" pitchFamily="18" charset="0"/>
              </a:rPr>
              <a:t>]</a:t>
            </a:r>
            <a:endParaRPr lang="en-US" altLang="zh-CN" dirty="0" smtClean="0"/>
          </a:p>
          <a:p>
            <a:pPr lvl="1">
              <a:lnSpc>
                <a:spcPct val="95000"/>
              </a:lnSpc>
            </a:pPr>
            <a:r>
              <a:rPr lang="zh-CN" altLang="en-US" dirty="0" smtClean="0"/>
              <a:t>若关心真实性：</a:t>
            </a:r>
            <a:r>
              <a:rPr lang="en-US" dirty="0" smtClean="0"/>
              <a:t>A</a:t>
            </a:r>
            <a:r>
              <a:rPr lang="en-AU" dirty="0" smtClean="0"/>
              <a:t>→B: M||E(</a:t>
            </a:r>
            <a:r>
              <a:rPr lang="en-AU" dirty="0" err="1" smtClean="0"/>
              <a:t>PR</a:t>
            </a:r>
            <a:r>
              <a:rPr lang="en-AU" baseline="-25000" dirty="0" err="1" smtClean="0"/>
              <a:t>a</a:t>
            </a:r>
            <a:r>
              <a:rPr lang="en-AU" dirty="0" err="1" smtClean="0"/>
              <a:t>,H</a:t>
            </a:r>
            <a:r>
              <a:rPr lang="en-AU" dirty="0" smtClean="0"/>
              <a:t>(M)</a:t>
            </a:r>
            <a:r>
              <a:rPr lang="en-US" dirty="0" smtClean="0"/>
              <a:t>)</a:t>
            </a:r>
            <a:r>
              <a:rPr lang="zh-CN" altLang="en-US" dirty="0" smtClean="0"/>
              <a:t>，或附加证书</a:t>
            </a:r>
            <a:endParaRPr lang="en-US" altLang="zh-CN" dirty="0" smtClean="0"/>
          </a:p>
          <a:p>
            <a:pPr lvl="1">
              <a:lnSpc>
                <a:spcPct val="95000"/>
              </a:lnSpc>
              <a:buNone/>
            </a:pPr>
            <a:r>
              <a:rPr lang="en-US" dirty="0" smtClean="0"/>
              <a:t>				</a:t>
            </a:r>
            <a:r>
              <a:rPr lang="en-US" dirty="0"/>
              <a:t> </a:t>
            </a:r>
            <a:r>
              <a:rPr lang="en-AU" dirty="0" smtClean="0"/>
              <a:t>M||E(</a:t>
            </a:r>
            <a:r>
              <a:rPr lang="en-AU" dirty="0" err="1" smtClean="0"/>
              <a:t>PR</a:t>
            </a:r>
            <a:r>
              <a:rPr lang="en-AU" baseline="-25000" dirty="0" err="1" smtClean="0"/>
              <a:t>a</a:t>
            </a:r>
            <a:r>
              <a:rPr lang="en-AU" dirty="0" err="1" smtClean="0"/>
              <a:t>,H</a:t>
            </a:r>
            <a:r>
              <a:rPr lang="en-AU" dirty="0" smtClean="0"/>
              <a:t>(M))</a:t>
            </a:r>
            <a:r>
              <a:rPr lang="en-US" altLang="zh-CN" dirty="0" smtClean="0"/>
              <a:t>||E(</a:t>
            </a:r>
            <a:r>
              <a:rPr lang="en-US" altLang="zh-CN" dirty="0" err="1" smtClean="0"/>
              <a:t>PR</a:t>
            </a:r>
            <a:r>
              <a:rPr lang="en-US" altLang="zh-CN" baseline="-25000" dirty="0" err="1" smtClean="0"/>
              <a:t>as</a:t>
            </a:r>
            <a:r>
              <a:rPr lang="en-US" altLang="zh-CN" dirty="0" err="1" smtClean="0"/>
              <a:t>,T</a:t>
            </a:r>
            <a:r>
              <a:rPr lang="en-US" altLang="zh-CN" dirty="0" smtClean="0"/>
              <a:t>||ID</a:t>
            </a:r>
            <a:r>
              <a:rPr lang="en-US" altLang="zh-CN" baseline="-25000" dirty="0" smtClean="0"/>
              <a:t>A</a:t>
            </a:r>
            <a:r>
              <a:rPr lang="en-US" altLang="zh-CN" dirty="0" smtClean="0"/>
              <a:t>||</a:t>
            </a:r>
            <a:r>
              <a:rPr lang="en-US" altLang="zh-CN" dirty="0" err="1" smtClean="0"/>
              <a:t>PU</a:t>
            </a:r>
            <a:r>
              <a:rPr lang="en-US" altLang="zh-CN" baseline="-25000" dirty="0" err="1" smtClean="0"/>
              <a:t>a</a:t>
            </a:r>
            <a:r>
              <a:rPr lang="en-US" altLang="zh-CN" dirty="0"/>
              <a:t>)</a:t>
            </a:r>
            <a:endParaRPr lang="en-US" dirty="0" smtClean="0"/>
          </a:p>
          <a:p>
            <a:pPr lvl="1">
              <a:lnSpc>
                <a:spcPct val="95000"/>
              </a:lnSpc>
            </a:pPr>
            <a:r>
              <a:rPr lang="zh-CN" altLang="en-US" dirty="0" smtClean="0"/>
              <a:t>为避免他人替换签名：</a:t>
            </a:r>
            <a:r>
              <a:rPr lang="en-US" dirty="0" smtClean="0"/>
              <a:t>A</a:t>
            </a:r>
            <a:r>
              <a:rPr lang="en-AU" dirty="0" smtClean="0"/>
              <a:t>→B: E(</a:t>
            </a:r>
            <a:r>
              <a:rPr lang="en-AU" dirty="0" err="1" smtClean="0"/>
              <a:t>PU</a:t>
            </a:r>
            <a:r>
              <a:rPr lang="en-AU" baseline="-25000" dirty="0" err="1" smtClean="0"/>
              <a:t>b</a:t>
            </a:r>
            <a:r>
              <a:rPr lang="en-AU" dirty="0" err="1" smtClean="0"/>
              <a:t>,M</a:t>
            </a:r>
            <a:r>
              <a:rPr lang="en-AU" dirty="0" smtClean="0"/>
              <a:t>||E(</a:t>
            </a:r>
            <a:r>
              <a:rPr lang="en-AU" dirty="0" err="1" smtClean="0"/>
              <a:t>PR</a:t>
            </a:r>
            <a:r>
              <a:rPr lang="en-AU" baseline="-25000" dirty="0" err="1" smtClean="0"/>
              <a:t>a</a:t>
            </a:r>
            <a:r>
              <a:rPr lang="en-AU" dirty="0" err="1" smtClean="0"/>
              <a:t>,H</a:t>
            </a:r>
            <a:r>
              <a:rPr lang="en-AU" dirty="0" smtClean="0"/>
              <a:t>(M)</a:t>
            </a:r>
            <a:r>
              <a:rPr lang="en-US" dirty="0" smtClean="0"/>
              <a:t>))</a:t>
            </a:r>
            <a:endParaRPr lang="en-US" altLang="zh-CN" dirty="0" smtClean="0"/>
          </a:p>
          <a:p>
            <a:pPr lvl="1">
              <a:lnSpc>
                <a:spcPct val="95000"/>
              </a:lnSpc>
            </a:pP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154</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672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四、零知识的身份认证</a:t>
            </a:r>
            <a:endParaRPr lang="zh-CN" altLang="en-US" dirty="0"/>
          </a:p>
        </p:txBody>
      </p:sp>
      <p:sp>
        <p:nvSpPr>
          <p:cNvPr id="3" name="内容占位符 2"/>
          <p:cNvSpPr>
            <a:spLocks noGrp="1"/>
          </p:cNvSpPr>
          <p:nvPr>
            <p:ph idx="1"/>
          </p:nvPr>
        </p:nvSpPr>
        <p:spPr>
          <a:xfrm>
            <a:off x="457200" y="1124744"/>
            <a:ext cx="8363272" cy="5199856"/>
          </a:xfrm>
        </p:spPr>
        <p:txBody>
          <a:bodyPr/>
          <a:lstStyle/>
          <a:p>
            <a:r>
              <a:rPr lang="zh-CN" altLang="en-US" dirty="0" smtClean="0"/>
              <a:t>零知识（</a:t>
            </a:r>
            <a:r>
              <a:rPr lang="en-US" altLang="zh-CN" dirty="0" smtClean="0"/>
              <a:t>ZK</a:t>
            </a:r>
            <a:r>
              <a:rPr lang="zh-CN" altLang="en-US" dirty="0" smtClean="0"/>
              <a:t>）协议：声称者在不泄漏他所掌握的秘密的情况下，向验证者证明他是否拥有该秘密</a:t>
            </a:r>
            <a:endParaRPr lang="en-US" altLang="zh-CN" dirty="0" smtClean="0"/>
          </a:p>
          <a:p>
            <a:pPr lvl="1"/>
            <a:r>
              <a:rPr lang="zh-CN" altLang="en-US" dirty="0" smtClean="0"/>
              <a:t>即证明一个断言的真实性。除了它的真实性之外，不泄漏任何关于断言本身的信息</a:t>
            </a:r>
            <a:endParaRPr lang="en-US" altLang="zh-CN" dirty="0" smtClean="0"/>
          </a:p>
          <a:p>
            <a:r>
              <a:rPr lang="zh-CN" altLang="en-US" dirty="0" smtClean="0"/>
              <a:t>与公钥技术相比，</a:t>
            </a:r>
            <a:endParaRPr lang="en-US" altLang="zh-CN" dirty="0" smtClean="0"/>
          </a:p>
          <a:p>
            <a:pPr lvl="1"/>
            <a:r>
              <a:rPr lang="zh-CN" altLang="en-US" dirty="0" smtClean="0"/>
              <a:t>不降低安全性</a:t>
            </a:r>
            <a:endParaRPr lang="en-US" altLang="zh-CN" dirty="0" smtClean="0"/>
          </a:p>
          <a:p>
            <a:pPr lvl="1"/>
            <a:r>
              <a:rPr lang="zh-CN" altLang="en-US" dirty="0" smtClean="0"/>
              <a:t>许多</a:t>
            </a:r>
            <a:r>
              <a:rPr lang="en-US" altLang="zh-CN" dirty="0" smtClean="0"/>
              <a:t>ZK</a:t>
            </a:r>
            <a:r>
              <a:rPr lang="zh-CN" altLang="en-US" dirty="0" smtClean="0"/>
              <a:t>避免加密，提供政治上的优点（不受出口限制）</a:t>
            </a:r>
            <a:endParaRPr lang="en-US" altLang="zh-CN" dirty="0" smtClean="0"/>
          </a:p>
          <a:p>
            <a:pPr lvl="1"/>
            <a:r>
              <a:rPr lang="zh-CN" altLang="en-US" dirty="0" smtClean="0"/>
              <a:t>计算开销通常更高</a:t>
            </a:r>
            <a:endParaRPr lang="en-US" altLang="zh-CN" dirty="0" smtClean="0"/>
          </a:p>
          <a:p>
            <a:pPr lvl="1"/>
            <a:r>
              <a:rPr lang="zh-CN" altLang="en-US" dirty="0" smtClean="0"/>
              <a:t>同样依赖于未经证明的难题</a:t>
            </a:r>
            <a:endParaRPr lang="en-US" altLang="zh-CN" dirty="0" smtClean="0"/>
          </a:p>
          <a:p>
            <a:pPr lvl="1"/>
            <a:r>
              <a:rPr lang="zh-CN" altLang="en-US" dirty="0" smtClean="0"/>
              <a:t>往往是近似的，而非真正的零知识在实际中应用</a:t>
            </a:r>
            <a:endParaRPr lang="en-US" altLang="zh-CN" dirty="0" smtClean="0"/>
          </a:p>
          <a:p>
            <a:pPr lvl="2"/>
            <a:r>
              <a:rPr lang="zh-CN" altLang="en-US" dirty="0" smtClean="0"/>
              <a:t>因为效率的参数选择或其他技术因素</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155</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06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sp>
        <p:nvSpPr>
          <p:cNvPr id="3" name="内容占位符 2"/>
          <p:cNvSpPr>
            <a:spLocks noGrp="1"/>
          </p:cNvSpPr>
          <p:nvPr>
            <p:ph idx="1"/>
          </p:nvPr>
        </p:nvSpPr>
        <p:spPr/>
        <p:txBody>
          <a:bodyPr>
            <a:normAutofit lnSpcReduction="10000"/>
          </a:bodyPr>
          <a:lstStyle/>
          <a:p>
            <a:r>
              <a:rPr lang="zh-CN" altLang="en-US" sz="2400" dirty="0" smtClean="0"/>
              <a:t>零知识证明≠挑战响应认证</a:t>
            </a:r>
            <a:endParaRPr lang="en-US" altLang="zh-CN" sz="2400" dirty="0" smtClean="0"/>
          </a:p>
          <a:p>
            <a:pPr lvl="1"/>
            <a:r>
              <a:rPr lang="en-US" altLang="zh-CN" sz="2000" dirty="0" smtClean="0"/>
              <a:t>Alice</a:t>
            </a:r>
            <a:r>
              <a:rPr lang="zh-CN" altLang="en-US" sz="2000" dirty="0" smtClean="0"/>
              <a:t>可以用</a:t>
            </a:r>
            <a:r>
              <a:rPr lang="en-US" altLang="zh-CN" sz="2000" dirty="0" smtClean="0"/>
              <a:t>PR</a:t>
            </a:r>
            <a:r>
              <a:rPr lang="en-US" altLang="zh-CN" sz="2000" baseline="-25000" dirty="0" smtClean="0"/>
              <a:t>A</a:t>
            </a:r>
            <a:r>
              <a:rPr lang="zh-CN" altLang="en-US" sz="2000" dirty="0" smtClean="0"/>
              <a:t>解密</a:t>
            </a:r>
            <a:r>
              <a:rPr lang="en-US" altLang="zh-CN" sz="2000" dirty="0" smtClean="0"/>
              <a:t>Bob</a:t>
            </a:r>
            <a:r>
              <a:rPr lang="zh-CN" altLang="en-US" sz="2000" dirty="0" smtClean="0"/>
              <a:t>用</a:t>
            </a:r>
            <a:r>
              <a:rPr lang="en-US" altLang="zh-CN" sz="2000" dirty="0" smtClean="0"/>
              <a:t>PU</a:t>
            </a:r>
            <a:r>
              <a:rPr lang="en-US" altLang="zh-CN" sz="2000" baseline="-25000" dirty="0" smtClean="0"/>
              <a:t>A</a:t>
            </a:r>
            <a:r>
              <a:rPr lang="zh-CN" altLang="en-US" sz="2000" dirty="0" smtClean="0"/>
              <a:t>加密的随机数</a:t>
            </a:r>
            <a:r>
              <a:rPr lang="en-US" altLang="zh-CN" sz="2000" dirty="0" smtClean="0"/>
              <a:t>N</a:t>
            </a:r>
            <a:r>
              <a:rPr lang="zh-CN" altLang="en-US" sz="2000" dirty="0" smtClean="0"/>
              <a:t>来证明自己</a:t>
            </a:r>
            <a:endParaRPr lang="en-US" altLang="zh-CN" sz="2000" dirty="0" smtClean="0"/>
          </a:p>
          <a:p>
            <a:pPr marL="1008000" lvl="2"/>
            <a:r>
              <a:rPr lang="zh-CN" altLang="en-US" dirty="0" smtClean="0"/>
              <a:t>这是挑战响应认证，但不是零知识证明</a:t>
            </a:r>
            <a:endParaRPr lang="en-US" altLang="zh-CN" dirty="0" smtClean="0"/>
          </a:p>
          <a:p>
            <a:pPr marL="1008000" lvl="2"/>
            <a:r>
              <a:rPr lang="en-US" dirty="0" smtClean="0"/>
              <a:t>PU</a:t>
            </a:r>
            <a:r>
              <a:rPr lang="en-US" baseline="-25000" dirty="0" smtClean="0"/>
              <a:t>A</a:t>
            </a:r>
            <a:r>
              <a:rPr lang="en-US" dirty="0" smtClean="0"/>
              <a:t>(N)</a:t>
            </a:r>
            <a:r>
              <a:rPr lang="zh-CN" altLang="en-US" dirty="0" smtClean="0"/>
              <a:t>和</a:t>
            </a:r>
            <a:r>
              <a:rPr lang="en-US" altLang="zh-CN" dirty="0" smtClean="0"/>
              <a:t>N</a:t>
            </a:r>
            <a:r>
              <a:rPr lang="zh-CN" altLang="en-US" dirty="0" smtClean="0"/>
              <a:t>之间，蕴含了关于私钥</a:t>
            </a:r>
            <a:r>
              <a:rPr lang="en-US" altLang="zh-CN" dirty="0" smtClean="0"/>
              <a:t>PR</a:t>
            </a:r>
            <a:r>
              <a:rPr lang="en-US" altLang="zh-CN" baseline="-25000" dirty="0" smtClean="0"/>
              <a:t>A</a:t>
            </a:r>
            <a:r>
              <a:rPr lang="zh-CN" altLang="en-US" dirty="0" smtClean="0"/>
              <a:t>的信息，虽然利用这个信息恢复</a:t>
            </a:r>
            <a:r>
              <a:rPr lang="en-US" altLang="zh-CN" dirty="0" smtClean="0"/>
              <a:t>PR</a:t>
            </a:r>
            <a:r>
              <a:rPr lang="en-US" altLang="zh-CN" baseline="-25000" dirty="0" smtClean="0"/>
              <a:t>A</a:t>
            </a:r>
            <a:r>
              <a:rPr lang="zh-CN" altLang="en-US" dirty="0" smtClean="0"/>
              <a:t>在数学上是个难题，但信息仍是泄露了</a:t>
            </a:r>
            <a:endParaRPr lang="en-US" altLang="zh-CN" dirty="0" smtClean="0"/>
          </a:p>
          <a:p>
            <a:pPr lvl="2"/>
            <a:endParaRPr lang="en-US" dirty="0" smtClean="0"/>
          </a:p>
          <a:p>
            <a:r>
              <a:rPr lang="zh-CN" altLang="en-US" sz="2400" dirty="0" smtClean="0"/>
              <a:t>例：“芝麻开门”的咒语</a:t>
            </a:r>
            <a:r>
              <a:rPr lang="en-US" altLang="zh-CN" sz="2400" dirty="0" smtClean="0"/>
              <a:t>——</a:t>
            </a:r>
            <a:r>
              <a:rPr lang="zh-CN" altLang="en-US" sz="2400" dirty="0" smtClean="0"/>
              <a:t>零知识证明</a:t>
            </a:r>
            <a:endParaRPr lang="en-US" altLang="zh-CN" sz="2400" dirty="0" smtClean="0"/>
          </a:p>
          <a:p>
            <a:endParaRPr lang="en-US" dirty="0" smtClean="0"/>
          </a:p>
          <a:p>
            <a:endParaRPr lang="en-US" dirty="0" smtClean="0"/>
          </a:p>
          <a:p>
            <a:endParaRPr lang="en-US" dirty="0" smtClean="0"/>
          </a:p>
          <a:p>
            <a:pPr lvl="1"/>
            <a:endParaRPr lang="en-US" dirty="0" smtClean="0"/>
          </a:p>
          <a:p>
            <a:pPr lvl="1"/>
            <a:endParaRPr lang="en-US" dirty="0" smtClean="0"/>
          </a:p>
          <a:p>
            <a:pPr lvl="1"/>
            <a:r>
              <a:rPr lang="zh-CN" altLang="en-US" sz="2000" dirty="0" smtClean="0"/>
              <a:t>洞穴中的摄影机：无法区分真假记录</a:t>
            </a:r>
            <a:r>
              <a:rPr lang="en-US" altLang="zh-CN" sz="2000" dirty="0" smtClean="0"/>
              <a:t> </a:t>
            </a:r>
            <a:r>
              <a:rPr lang="zh-CN" altLang="en-US" sz="2000" dirty="0" smtClean="0"/>
              <a:t>，不能向第三方证明</a:t>
            </a:r>
            <a:endParaRPr lang="en-US" sz="2000" dirty="0"/>
          </a:p>
        </p:txBody>
      </p:sp>
      <p:grpSp>
        <p:nvGrpSpPr>
          <p:cNvPr id="24" name="组合 23"/>
          <p:cNvGrpSpPr/>
          <p:nvPr/>
        </p:nvGrpSpPr>
        <p:grpSpPr>
          <a:xfrm>
            <a:off x="2843808" y="3645024"/>
            <a:ext cx="3096344" cy="1901503"/>
            <a:chOff x="3347864" y="3841303"/>
            <a:chExt cx="3096344" cy="1901503"/>
          </a:xfrm>
        </p:grpSpPr>
        <p:sp>
          <p:nvSpPr>
            <p:cNvPr id="13" name="矩形 12"/>
            <p:cNvSpPr/>
            <p:nvPr/>
          </p:nvSpPr>
          <p:spPr>
            <a:xfrm>
              <a:off x="3347864" y="3933054"/>
              <a:ext cx="3096344" cy="1809752"/>
            </a:xfrm>
            <a:prstGeom prst="rect">
              <a:avLst/>
            </a:prstGeom>
            <a:pattFill prst="horz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17" name="任意多边形 16"/>
            <p:cNvSpPr/>
            <p:nvPr/>
          </p:nvSpPr>
          <p:spPr>
            <a:xfrm>
              <a:off x="3947769" y="3933054"/>
              <a:ext cx="1896533" cy="1515533"/>
            </a:xfrm>
            <a:custGeom>
              <a:avLst/>
              <a:gdLst>
                <a:gd name="connsiteX0" fmla="*/ 1371600 w 1896533"/>
                <a:gd name="connsiteY0" fmla="*/ 0 h 1515533"/>
                <a:gd name="connsiteX1" fmla="*/ 1380067 w 1896533"/>
                <a:gd name="connsiteY1" fmla="*/ 287867 h 1515533"/>
                <a:gd name="connsiteX2" fmla="*/ 872067 w 1896533"/>
                <a:gd name="connsiteY2" fmla="*/ 296333 h 1515533"/>
                <a:gd name="connsiteX3" fmla="*/ 880533 w 1896533"/>
                <a:gd name="connsiteY3" fmla="*/ 719667 h 1515533"/>
                <a:gd name="connsiteX4" fmla="*/ 0 w 1896533"/>
                <a:gd name="connsiteY4" fmla="*/ 719667 h 1515533"/>
                <a:gd name="connsiteX5" fmla="*/ 8467 w 1896533"/>
                <a:gd name="connsiteY5" fmla="*/ 1515533 h 1515533"/>
                <a:gd name="connsiteX6" fmla="*/ 1896533 w 1896533"/>
                <a:gd name="connsiteY6" fmla="*/ 1515533 h 1515533"/>
                <a:gd name="connsiteX7" fmla="*/ 1879600 w 1896533"/>
                <a:gd name="connsiteY7" fmla="*/ 711200 h 1515533"/>
                <a:gd name="connsiteX8" fmla="*/ 1092200 w 1896533"/>
                <a:gd name="connsiteY8" fmla="*/ 711200 h 1515533"/>
                <a:gd name="connsiteX9" fmla="*/ 1100667 w 1896533"/>
                <a:gd name="connsiteY9" fmla="*/ 508000 h 1515533"/>
                <a:gd name="connsiteX10" fmla="*/ 1608667 w 1896533"/>
                <a:gd name="connsiteY10" fmla="*/ 508000 h 1515533"/>
                <a:gd name="connsiteX11" fmla="*/ 1600200 w 1896533"/>
                <a:gd name="connsiteY11" fmla="*/ 0 h 1515533"/>
                <a:gd name="connsiteX12" fmla="*/ 1371600 w 1896533"/>
                <a:gd name="connsiteY12" fmla="*/ 0 h 151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533" h="1515533">
                  <a:moveTo>
                    <a:pt x="1371600" y="0"/>
                  </a:moveTo>
                  <a:lnTo>
                    <a:pt x="1380067" y="287867"/>
                  </a:lnTo>
                  <a:lnTo>
                    <a:pt x="872067" y="296333"/>
                  </a:lnTo>
                  <a:lnTo>
                    <a:pt x="880533" y="719667"/>
                  </a:lnTo>
                  <a:lnTo>
                    <a:pt x="0" y="719667"/>
                  </a:lnTo>
                  <a:cubicBezTo>
                    <a:pt x="2822" y="984956"/>
                    <a:pt x="5645" y="1250244"/>
                    <a:pt x="8467" y="1515533"/>
                  </a:cubicBezTo>
                  <a:lnTo>
                    <a:pt x="1896533" y="1515533"/>
                  </a:lnTo>
                  <a:lnTo>
                    <a:pt x="1879600" y="711200"/>
                  </a:lnTo>
                  <a:lnTo>
                    <a:pt x="1092200" y="711200"/>
                  </a:lnTo>
                  <a:lnTo>
                    <a:pt x="1100667" y="508000"/>
                  </a:lnTo>
                  <a:lnTo>
                    <a:pt x="1608667" y="508000"/>
                  </a:lnTo>
                  <a:lnTo>
                    <a:pt x="1600200" y="0"/>
                  </a:lnTo>
                  <a:lnTo>
                    <a:pt x="1371600"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4193958" y="4869160"/>
              <a:ext cx="1404156" cy="391269"/>
            </a:xfrm>
            <a:prstGeom prst="rect">
              <a:avLst/>
            </a:prstGeom>
            <a:pattFill prst="horz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19" name="矩形 18"/>
            <p:cNvSpPr/>
            <p:nvPr/>
          </p:nvSpPr>
          <p:spPr>
            <a:xfrm>
              <a:off x="5334415" y="3924587"/>
              <a:ext cx="201600" cy="72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cxnSp>
          <p:nvCxnSpPr>
            <p:cNvPr id="22" name="直接连接符 21"/>
            <p:cNvCxnSpPr/>
            <p:nvPr/>
          </p:nvCxnSpPr>
          <p:spPr>
            <a:xfrm flipH="1">
              <a:off x="4932039" y="5257066"/>
              <a:ext cx="1" cy="188158"/>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91586" y="3841303"/>
              <a:ext cx="319318" cy="307777"/>
            </a:xfrm>
            <a:prstGeom prst="rect">
              <a:avLst/>
            </a:prstGeom>
            <a:noFill/>
          </p:spPr>
          <p:txBody>
            <a:bodyPr wrap="none" rtlCol="0">
              <a:spAutoFit/>
            </a:bodyPr>
            <a:lstStyle/>
            <a:p>
              <a:r>
                <a:rPr lang="en-US" altLang="zh-CN" sz="1400" b="1" dirty="0" smtClean="0">
                  <a:latin typeface="微软雅黑" panose="020B0503020204020204" pitchFamily="34" charset="-122"/>
                  <a:ea typeface="微软雅黑" panose="020B0503020204020204" pitchFamily="34" charset="-122"/>
                </a:rPr>
                <a:t>A</a:t>
              </a:r>
              <a:endParaRPr lang="zh-CN" altLang="en-US" sz="1400" b="1" dirty="0">
                <a:latin typeface="微软雅黑" panose="020B0503020204020204" pitchFamily="34" charset="-122"/>
                <a:ea typeface="微软雅黑" panose="020B0503020204020204" pitchFamily="34" charset="-122"/>
              </a:endParaRPr>
            </a:p>
          </p:txBody>
        </p:sp>
        <p:sp>
          <p:nvSpPr>
            <p:cNvPr id="25" name="TextBox 24"/>
            <p:cNvSpPr txBox="1"/>
            <p:nvPr/>
          </p:nvSpPr>
          <p:spPr>
            <a:xfrm>
              <a:off x="4794823" y="4561383"/>
              <a:ext cx="308098" cy="307777"/>
            </a:xfrm>
            <a:prstGeom prst="rect">
              <a:avLst/>
            </a:prstGeom>
            <a:noFill/>
          </p:spPr>
          <p:txBody>
            <a:bodyPr wrap="none" rtlCol="0">
              <a:spAutoFit/>
            </a:bodyPr>
            <a:lstStyle/>
            <a:p>
              <a:r>
                <a:rPr lang="en-US" altLang="zh-CN" sz="1400" b="1" dirty="0" smtClean="0">
                  <a:latin typeface="微软雅黑" panose="020B0503020204020204" pitchFamily="34" charset="-122"/>
                  <a:ea typeface="微软雅黑" panose="020B0503020204020204" pitchFamily="34" charset="-122"/>
                </a:rPr>
                <a:t>B</a:t>
              </a:r>
              <a:endParaRPr lang="zh-CN" altLang="en-US" sz="1400" b="1" dirty="0">
                <a:latin typeface="微软雅黑" panose="020B0503020204020204" pitchFamily="34" charset="-122"/>
                <a:ea typeface="微软雅黑" panose="020B0503020204020204" pitchFamily="34" charset="-122"/>
              </a:endParaRPr>
            </a:p>
          </p:txBody>
        </p:sp>
        <p:sp>
          <p:nvSpPr>
            <p:cNvPr id="26" name="TextBox 25"/>
            <p:cNvSpPr txBox="1"/>
            <p:nvPr/>
          </p:nvSpPr>
          <p:spPr>
            <a:xfrm>
              <a:off x="4666321" y="5197256"/>
              <a:ext cx="304892" cy="307777"/>
            </a:xfrm>
            <a:prstGeom prst="rect">
              <a:avLst/>
            </a:prstGeom>
            <a:noFill/>
          </p:spPr>
          <p:txBody>
            <a:bodyPr wrap="none" rtlCol="0">
              <a:spAutoFit/>
            </a:bodyPr>
            <a:lstStyle/>
            <a:p>
              <a:r>
                <a:rPr lang="en-US" altLang="zh-CN" sz="1400" b="1" dirty="0" smtClean="0">
                  <a:latin typeface="微软雅黑" panose="020B0503020204020204" pitchFamily="34" charset="-122"/>
                  <a:ea typeface="微软雅黑" panose="020B0503020204020204" pitchFamily="34" charset="-122"/>
                </a:rPr>
                <a:t>C</a:t>
              </a:r>
              <a:endParaRPr lang="zh-CN" altLang="en-US" sz="1400" b="1" dirty="0">
                <a:latin typeface="微软雅黑" panose="020B0503020204020204" pitchFamily="34" charset="-122"/>
                <a:ea typeface="微软雅黑" panose="020B0503020204020204" pitchFamily="34" charset="-122"/>
              </a:endParaRPr>
            </a:p>
          </p:txBody>
        </p:sp>
        <p:sp>
          <p:nvSpPr>
            <p:cNvPr id="27" name="TextBox 26"/>
            <p:cNvSpPr txBox="1"/>
            <p:nvPr/>
          </p:nvSpPr>
          <p:spPr>
            <a:xfrm>
              <a:off x="4932040" y="5192521"/>
              <a:ext cx="327334" cy="307777"/>
            </a:xfrm>
            <a:prstGeom prst="rect">
              <a:avLst/>
            </a:prstGeom>
            <a:noFill/>
          </p:spPr>
          <p:txBody>
            <a:bodyPr wrap="none" rtlCol="0">
              <a:spAutoFit/>
            </a:bodyPr>
            <a:lstStyle/>
            <a:p>
              <a:r>
                <a:rPr lang="en-US" altLang="zh-CN" sz="1400" b="1" dirty="0">
                  <a:latin typeface="微软雅黑" panose="020B0503020204020204" pitchFamily="34" charset="-122"/>
                  <a:ea typeface="微软雅黑" panose="020B0503020204020204" pitchFamily="34" charset="-122"/>
                </a:rPr>
                <a:t>D</a:t>
              </a:r>
              <a:endParaRPr lang="zh-CN" altLang="en-US" sz="1400" b="1" dirty="0">
                <a:latin typeface="微软雅黑" panose="020B0503020204020204" pitchFamily="34" charset="-122"/>
                <a:ea typeface="微软雅黑" panose="020B0503020204020204" pitchFamily="34" charset="-122"/>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156</a:t>
            </a:fld>
            <a:endParaRPr lang="en-US" altLang="zh-CN" dirty="0"/>
          </a:p>
        </p:txBody>
      </p:sp>
      <p:sp>
        <p:nvSpPr>
          <p:cNvPr id="31" name="流程图: 合并 3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40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Hamiltonian cycle</a:t>
            </a:r>
            <a:endParaRPr lang="en-US" dirty="0"/>
          </a:p>
        </p:txBody>
      </p:sp>
      <p:sp>
        <p:nvSpPr>
          <p:cNvPr id="3" name="内容占位符 2"/>
          <p:cNvSpPr>
            <a:spLocks noGrp="1"/>
          </p:cNvSpPr>
          <p:nvPr>
            <p:ph idx="1"/>
          </p:nvPr>
        </p:nvSpPr>
        <p:spPr/>
        <p:txBody>
          <a:bodyPr/>
          <a:lstStyle/>
          <a:p>
            <a:r>
              <a:rPr lang="zh-CN" altLang="en-US" sz="2400" dirty="0" smtClean="0"/>
              <a:t>通过图中每个顶点一次的回路，称为汉密尔顿回路。</a:t>
            </a:r>
            <a:endParaRPr lang="en-US" altLang="zh-CN" sz="2400" dirty="0" smtClean="0"/>
          </a:p>
          <a:p>
            <a:r>
              <a:rPr lang="en-US" altLang="zh-CN" sz="2400" dirty="0" smtClean="0"/>
              <a:t>Alice</a:t>
            </a:r>
            <a:r>
              <a:rPr lang="zh-CN" altLang="en-US" sz="2400" dirty="0" smtClean="0"/>
              <a:t>欲向</a:t>
            </a:r>
            <a:r>
              <a:rPr lang="en-US" altLang="zh-CN" sz="2400" dirty="0" smtClean="0"/>
              <a:t>Bob</a:t>
            </a:r>
            <a:r>
              <a:rPr lang="zh-CN" altLang="en-US" sz="2400" dirty="0" smtClean="0"/>
              <a:t>证明，她知道图</a:t>
            </a:r>
            <a:r>
              <a:rPr lang="en-US" altLang="zh-CN" sz="2400" dirty="0" smtClean="0"/>
              <a:t>G</a:t>
            </a:r>
            <a:r>
              <a:rPr lang="zh-CN" altLang="en-US" sz="2400" dirty="0" smtClean="0"/>
              <a:t>的一个汉密尔顿回路</a:t>
            </a:r>
            <a:endParaRPr lang="en-US" altLang="zh-CN" sz="2400" dirty="0" smtClean="0"/>
          </a:p>
          <a:p>
            <a:pPr marL="914400" lvl="1" indent="-457200">
              <a:buFont typeface="+mj-lt"/>
              <a:buAutoNum type="arabicParenR"/>
            </a:pPr>
            <a:r>
              <a:rPr lang="en-US" sz="2000" dirty="0" smtClean="0"/>
              <a:t>Alice</a:t>
            </a:r>
            <a:r>
              <a:rPr lang="zh-CN" altLang="en-US" sz="2000" dirty="0" smtClean="0"/>
              <a:t>制作图</a:t>
            </a:r>
            <a:r>
              <a:rPr lang="en-US" altLang="zh-CN" sz="2000" dirty="0" smtClean="0"/>
              <a:t>G</a:t>
            </a:r>
            <a:r>
              <a:rPr lang="zh-CN" altLang="en-US" sz="2000" dirty="0" smtClean="0"/>
              <a:t>的同构图</a:t>
            </a:r>
            <a:r>
              <a:rPr lang="en-US" altLang="zh-CN" sz="2000" dirty="0" smtClean="0"/>
              <a:t>H</a:t>
            </a:r>
            <a:r>
              <a:rPr lang="zh-CN" altLang="en-US" sz="2000" dirty="0" smtClean="0"/>
              <a:t>（</a:t>
            </a:r>
            <a:r>
              <a:rPr lang="en-US" altLang="zh-CN" sz="2000" dirty="0" smtClean="0"/>
              <a:t>G</a:t>
            </a:r>
            <a:r>
              <a:rPr lang="zh-CN" altLang="en-US" sz="2000" dirty="0" smtClean="0"/>
              <a:t>和</a:t>
            </a:r>
            <a:r>
              <a:rPr lang="en-US" altLang="zh-CN" sz="2000" dirty="0" smtClean="0"/>
              <a:t>H</a:t>
            </a:r>
            <a:r>
              <a:rPr lang="zh-CN" altLang="en-US" sz="2000" dirty="0" smtClean="0"/>
              <a:t>仅仅是顶点的名字不同）</a:t>
            </a:r>
            <a:endParaRPr lang="en-US" altLang="zh-CN" sz="2000" dirty="0" smtClean="0"/>
          </a:p>
          <a:p>
            <a:pPr marL="914400" lvl="1" indent="-457200">
              <a:buFont typeface="+mj-lt"/>
              <a:buAutoNum type="arabicParenR"/>
            </a:pPr>
            <a:r>
              <a:rPr lang="en-US" altLang="zh-CN" sz="2000" dirty="0" smtClean="0"/>
              <a:t>Alice</a:t>
            </a:r>
            <a:r>
              <a:rPr lang="zh-CN" altLang="en-US" sz="2000" dirty="0" smtClean="0"/>
              <a:t>向</a:t>
            </a:r>
            <a:r>
              <a:rPr lang="en-US" altLang="zh-CN" sz="2000" dirty="0" smtClean="0"/>
              <a:t>Bob</a:t>
            </a:r>
            <a:r>
              <a:rPr lang="zh-CN" altLang="en-US" sz="2000" dirty="0" smtClean="0"/>
              <a:t>出示</a:t>
            </a:r>
            <a:r>
              <a:rPr lang="en-US" altLang="zh-CN" sz="2000" dirty="0" smtClean="0"/>
              <a:t>H</a:t>
            </a:r>
            <a:r>
              <a:rPr lang="zh-CN" altLang="en-US" sz="2000" dirty="0" smtClean="0"/>
              <a:t>的承诺</a:t>
            </a:r>
            <a:r>
              <a:rPr lang="en-US" altLang="zh-CN" sz="2000" dirty="0" smtClean="0"/>
              <a:t>H'</a:t>
            </a:r>
          </a:p>
          <a:p>
            <a:pPr marL="1163638" lvl="2" indent="-249238"/>
            <a:r>
              <a:rPr lang="zh-CN" altLang="en-US" dirty="0" smtClean="0"/>
              <a:t>承诺，不出示</a:t>
            </a:r>
            <a:r>
              <a:rPr lang="en-US" altLang="zh-CN" dirty="0" smtClean="0"/>
              <a:t>H</a:t>
            </a:r>
            <a:r>
              <a:rPr lang="zh-CN" altLang="en-US" dirty="0" smtClean="0"/>
              <a:t>的情况下声称是</a:t>
            </a:r>
            <a:r>
              <a:rPr lang="en-US" altLang="zh-CN" dirty="0" smtClean="0"/>
              <a:t>H</a:t>
            </a:r>
            <a:r>
              <a:rPr lang="zh-CN" altLang="en-US" dirty="0" smtClean="0"/>
              <a:t>，并能在必要时证明它</a:t>
            </a:r>
            <a:endParaRPr lang="en-US" altLang="zh-CN" dirty="0" smtClean="0"/>
          </a:p>
          <a:p>
            <a:pPr marL="914400" lvl="1" indent="-457200">
              <a:buFont typeface="+mj-lt"/>
              <a:buAutoNum type="arabicParenR"/>
            </a:pPr>
            <a:r>
              <a:rPr lang="en-US" altLang="zh-CN" sz="2000" dirty="0" smtClean="0"/>
              <a:t>Bob</a:t>
            </a:r>
            <a:r>
              <a:rPr lang="zh-CN" altLang="en-US" sz="2000" dirty="0" smtClean="0"/>
              <a:t>要求</a:t>
            </a:r>
            <a:r>
              <a:rPr lang="en-US" altLang="zh-CN" sz="2000" dirty="0" smtClean="0"/>
              <a:t>Alice</a:t>
            </a:r>
            <a:r>
              <a:rPr lang="zh-CN" altLang="en-US" sz="2000" dirty="0" smtClean="0"/>
              <a:t>：</a:t>
            </a:r>
            <a:endParaRPr lang="en-US" altLang="zh-CN" sz="2000" dirty="0" smtClean="0"/>
          </a:p>
          <a:p>
            <a:pPr marL="1163638" lvl="2" indent="-249238">
              <a:buFont typeface="+mj-lt"/>
              <a:buAutoNum type="alphaLcPeriod"/>
            </a:pPr>
            <a:r>
              <a:rPr lang="zh-CN" altLang="en-US" dirty="0" smtClean="0"/>
              <a:t>并证明</a:t>
            </a:r>
            <a:r>
              <a:rPr lang="en-US" altLang="zh-CN" dirty="0" smtClean="0"/>
              <a:t>H</a:t>
            </a:r>
            <a:r>
              <a:rPr lang="zh-CN" altLang="en-US" dirty="0" smtClean="0"/>
              <a:t>与</a:t>
            </a:r>
            <a:r>
              <a:rPr lang="en-US" altLang="zh-CN" dirty="0" smtClean="0"/>
              <a:t>G</a:t>
            </a:r>
            <a:r>
              <a:rPr lang="zh-CN" altLang="en-US" dirty="0" smtClean="0"/>
              <a:t>同构</a:t>
            </a:r>
            <a:endParaRPr lang="en-US" altLang="zh-CN" dirty="0" smtClean="0"/>
          </a:p>
          <a:p>
            <a:pPr marL="1163638" lvl="2" indent="-249238">
              <a:buFont typeface="+mj-lt"/>
              <a:buAutoNum type="alphaLcPeriod"/>
            </a:pPr>
            <a:r>
              <a:rPr lang="zh-CN" altLang="en-US" dirty="0" smtClean="0"/>
              <a:t>或者，出示</a:t>
            </a:r>
            <a:r>
              <a:rPr lang="en-US" altLang="zh-CN" dirty="0" smtClean="0"/>
              <a:t>H</a:t>
            </a:r>
            <a:r>
              <a:rPr lang="zh-CN" altLang="en-US" dirty="0" smtClean="0"/>
              <a:t>的一条汉密尔顿回路</a:t>
            </a:r>
            <a:endParaRPr lang="en-US" altLang="zh-CN" dirty="0" smtClean="0"/>
          </a:p>
          <a:p>
            <a:pPr marL="914400" lvl="1" indent="-457200">
              <a:buFont typeface="+mj-lt"/>
              <a:buAutoNum type="arabicParenR"/>
            </a:pPr>
            <a:r>
              <a:rPr lang="en-US" altLang="zh-CN" sz="2000" dirty="0" smtClean="0"/>
              <a:t>Alice</a:t>
            </a:r>
            <a:r>
              <a:rPr lang="zh-CN" altLang="en-US" sz="2000" dirty="0" smtClean="0"/>
              <a:t>：</a:t>
            </a:r>
            <a:endParaRPr lang="en-US" altLang="zh-CN" sz="2000" dirty="0" smtClean="0"/>
          </a:p>
          <a:p>
            <a:pPr marL="1163638" lvl="2" indent="-306388">
              <a:buFont typeface="+mj-lt"/>
              <a:buAutoNum type="alphaLcPeriod"/>
            </a:pPr>
            <a:r>
              <a:rPr lang="zh-CN" altLang="en-US" dirty="0" smtClean="0"/>
              <a:t>揭示</a:t>
            </a:r>
            <a:r>
              <a:rPr lang="en-US" altLang="zh-CN" dirty="0" smtClean="0"/>
              <a:t>H</a:t>
            </a:r>
            <a:r>
              <a:rPr lang="zh-CN" altLang="en-US" dirty="0" smtClean="0"/>
              <a:t>（由</a:t>
            </a:r>
            <a:r>
              <a:rPr lang="en-US" altLang="zh-CN" dirty="0" smtClean="0"/>
              <a:t>H'</a:t>
            </a:r>
            <a:r>
              <a:rPr lang="zh-CN" altLang="en-US" dirty="0" smtClean="0"/>
              <a:t>恢复</a:t>
            </a:r>
            <a:r>
              <a:rPr lang="en-US" altLang="zh-CN" dirty="0" smtClean="0"/>
              <a:t>H</a:t>
            </a:r>
            <a:r>
              <a:rPr lang="zh-CN" altLang="en-US" dirty="0" smtClean="0"/>
              <a:t>），并证明</a:t>
            </a:r>
            <a:r>
              <a:rPr lang="en-US" altLang="zh-CN" dirty="0" smtClean="0"/>
              <a:t>H</a:t>
            </a:r>
            <a:r>
              <a:rPr lang="zh-CN" altLang="en-US" dirty="0" smtClean="0"/>
              <a:t>与</a:t>
            </a:r>
            <a:r>
              <a:rPr lang="en-US" altLang="zh-CN" dirty="0" smtClean="0"/>
              <a:t>G</a:t>
            </a:r>
            <a:r>
              <a:rPr lang="zh-CN" altLang="en-US" dirty="0" smtClean="0"/>
              <a:t>同构</a:t>
            </a:r>
            <a:endParaRPr lang="en-US" altLang="zh-CN" dirty="0" smtClean="0"/>
          </a:p>
          <a:p>
            <a:pPr marL="1163638" lvl="2" indent="-306388">
              <a:buFont typeface="+mj-lt"/>
              <a:buAutoNum type="alphaLcPeriod"/>
            </a:pPr>
            <a:r>
              <a:rPr lang="zh-CN" altLang="en-US" dirty="0" smtClean="0"/>
              <a:t>揭示</a:t>
            </a:r>
            <a:r>
              <a:rPr lang="en-US" altLang="zh-CN" dirty="0" smtClean="0"/>
              <a:t>H’</a:t>
            </a:r>
            <a:r>
              <a:rPr lang="zh-CN" altLang="en-US" dirty="0" smtClean="0"/>
              <a:t>中汉密尔顿回路所在的边</a:t>
            </a:r>
            <a:endParaRPr lang="en-US" altLang="zh-CN" dirty="0" smtClean="0"/>
          </a:p>
          <a:p>
            <a:pPr lvl="1"/>
            <a:r>
              <a:rPr lang="zh-CN" altLang="en-US" sz="2000" dirty="0" smtClean="0"/>
              <a:t>以上过程反复执行</a:t>
            </a:r>
            <a:r>
              <a:rPr lang="en-US" altLang="zh-CN" sz="2000" dirty="0" smtClean="0"/>
              <a:t>n</a:t>
            </a:r>
            <a:r>
              <a:rPr lang="zh-CN" altLang="en-US" sz="2000" dirty="0" smtClean="0"/>
              <a:t>次</a:t>
            </a:r>
            <a:endParaRPr lang="en-US" sz="20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157</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15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1446913" y="1196752"/>
            <a:ext cx="2182941" cy="1960588"/>
            <a:chOff x="3376080" y="1395635"/>
            <a:chExt cx="2182941" cy="1960588"/>
          </a:xfrm>
        </p:grpSpPr>
        <p:sp>
          <p:nvSpPr>
            <p:cNvPr id="6" name="椭圆 5"/>
            <p:cNvSpPr/>
            <p:nvPr/>
          </p:nvSpPr>
          <p:spPr>
            <a:xfrm>
              <a:off x="4406893" y="1395635"/>
              <a:ext cx="144016" cy="14401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椭圆 6"/>
            <p:cNvSpPr/>
            <p:nvPr/>
          </p:nvSpPr>
          <p:spPr>
            <a:xfrm>
              <a:off x="3376080" y="2132087"/>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8" name="椭圆 7"/>
            <p:cNvSpPr/>
            <p:nvPr/>
          </p:nvSpPr>
          <p:spPr>
            <a:xfrm>
              <a:off x="3808128" y="3212207"/>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椭圆 8"/>
            <p:cNvSpPr/>
            <p:nvPr/>
          </p:nvSpPr>
          <p:spPr>
            <a:xfrm>
              <a:off x="5126973" y="3195835"/>
              <a:ext cx="144016" cy="1440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椭圆 9"/>
            <p:cNvSpPr/>
            <p:nvPr/>
          </p:nvSpPr>
          <p:spPr>
            <a:xfrm>
              <a:off x="5415005" y="2115715"/>
              <a:ext cx="144016" cy="14401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12" name="直接连接符 11"/>
            <p:cNvCxnSpPr>
              <a:stCxn id="6" idx="4"/>
              <a:endCxn id="7" idx="6"/>
            </p:cNvCxnSpPr>
            <p:nvPr/>
          </p:nvCxnSpPr>
          <p:spPr>
            <a:xfrm flipH="1">
              <a:off x="3520096" y="1539651"/>
              <a:ext cx="958805" cy="664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4"/>
              <a:endCxn id="8" idx="7"/>
            </p:cNvCxnSpPr>
            <p:nvPr/>
          </p:nvCxnSpPr>
          <p:spPr>
            <a:xfrm flipH="1">
              <a:off x="3931053" y="1539651"/>
              <a:ext cx="547848" cy="1693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1"/>
              <a:endCxn id="7" idx="6"/>
            </p:cNvCxnSpPr>
            <p:nvPr/>
          </p:nvCxnSpPr>
          <p:spPr>
            <a:xfrm flipH="1" flipV="1">
              <a:off x="3520096" y="2204095"/>
              <a:ext cx="1627968" cy="1012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2"/>
              <a:endCxn id="9" idx="1"/>
            </p:cNvCxnSpPr>
            <p:nvPr/>
          </p:nvCxnSpPr>
          <p:spPr>
            <a:xfrm flipH="1">
              <a:off x="5148064" y="2187723"/>
              <a:ext cx="266941" cy="1029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0" idx="2"/>
              <a:endCxn id="8" idx="7"/>
            </p:cNvCxnSpPr>
            <p:nvPr/>
          </p:nvCxnSpPr>
          <p:spPr>
            <a:xfrm flipH="1">
              <a:off x="3931053" y="2187723"/>
              <a:ext cx="1483952" cy="1045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 idx="4"/>
              <a:endCxn id="10" idx="2"/>
            </p:cNvCxnSpPr>
            <p:nvPr/>
          </p:nvCxnSpPr>
          <p:spPr>
            <a:xfrm>
              <a:off x="4478901" y="1539651"/>
              <a:ext cx="93610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5" name="组合 134"/>
          <p:cNvGrpSpPr/>
          <p:nvPr/>
        </p:nvGrpSpPr>
        <p:grpSpPr>
          <a:xfrm>
            <a:off x="5120871" y="1052736"/>
            <a:ext cx="2002213" cy="2023875"/>
            <a:chOff x="4973787" y="1408853"/>
            <a:chExt cx="2002213" cy="2023875"/>
          </a:xfrm>
        </p:grpSpPr>
        <p:grpSp>
          <p:nvGrpSpPr>
            <p:cNvPr id="102" name="组合 101"/>
            <p:cNvGrpSpPr/>
            <p:nvPr/>
          </p:nvGrpSpPr>
          <p:grpSpPr>
            <a:xfrm>
              <a:off x="4976855" y="1408853"/>
              <a:ext cx="1996884" cy="2016224"/>
              <a:chOff x="1331640" y="3933056"/>
              <a:chExt cx="1996884" cy="2016224"/>
            </a:xfrm>
          </p:grpSpPr>
          <p:sp>
            <p:nvSpPr>
              <p:cNvPr id="63" name="椭圆 62"/>
              <p:cNvSpPr/>
              <p:nvPr/>
            </p:nvSpPr>
            <p:spPr>
              <a:xfrm>
                <a:off x="1331640" y="4797152"/>
                <a:ext cx="144016" cy="14401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64" name="椭圆 63"/>
              <p:cNvSpPr/>
              <p:nvPr/>
            </p:nvSpPr>
            <p:spPr>
              <a:xfrm>
                <a:off x="1709307" y="5805264"/>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65" name="椭圆 64"/>
              <p:cNvSpPr/>
              <p:nvPr/>
            </p:nvSpPr>
            <p:spPr>
              <a:xfrm>
                <a:off x="2242241" y="3933056"/>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6" name="椭圆 65"/>
              <p:cNvSpPr/>
              <p:nvPr/>
            </p:nvSpPr>
            <p:spPr>
              <a:xfrm>
                <a:off x="2896476" y="5805264"/>
                <a:ext cx="144016" cy="1440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67" name="椭圆 66"/>
              <p:cNvSpPr/>
              <p:nvPr/>
            </p:nvSpPr>
            <p:spPr>
              <a:xfrm>
                <a:off x="3184508" y="4797152"/>
                <a:ext cx="144016" cy="14401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68" name="直接连接符 67"/>
              <p:cNvCxnSpPr>
                <a:stCxn id="63" idx="6"/>
                <a:endCxn id="64" idx="0"/>
              </p:cNvCxnSpPr>
              <p:nvPr/>
            </p:nvCxnSpPr>
            <p:spPr>
              <a:xfrm>
                <a:off x="1475656" y="4869160"/>
                <a:ext cx="305659"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3" idx="6"/>
                <a:endCxn id="65" idx="4"/>
              </p:cNvCxnSpPr>
              <p:nvPr/>
            </p:nvCxnSpPr>
            <p:spPr>
              <a:xfrm flipV="1">
                <a:off x="1475656" y="4077072"/>
                <a:ext cx="838593"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6" idx="1"/>
                <a:endCxn id="64" idx="7"/>
              </p:cNvCxnSpPr>
              <p:nvPr/>
            </p:nvCxnSpPr>
            <p:spPr>
              <a:xfrm flipH="1">
                <a:off x="1832232" y="5826355"/>
                <a:ext cx="10853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7" idx="2"/>
                <a:endCxn id="66" idx="1"/>
              </p:cNvCxnSpPr>
              <p:nvPr/>
            </p:nvCxnSpPr>
            <p:spPr>
              <a:xfrm flipH="1">
                <a:off x="2917567" y="4869160"/>
                <a:ext cx="266941" cy="95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7" idx="2"/>
                <a:endCxn id="65" idx="4"/>
              </p:cNvCxnSpPr>
              <p:nvPr/>
            </p:nvCxnSpPr>
            <p:spPr>
              <a:xfrm flipH="1" flipV="1">
                <a:off x="2314249" y="4077072"/>
                <a:ext cx="870259"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3" idx="6"/>
                <a:endCxn id="67" idx="2"/>
              </p:cNvCxnSpPr>
              <p:nvPr/>
            </p:nvCxnSpPr>
            <p:spPr>
              <a:xfrm>
                <a:off x="1475656" y="4869160"/>
                <a:ext cx="170885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3" name="矩形 102"/>
            <p:cNvSpPr/>
            <p:nvPr/>
          </p:nvSpPr>
          <p:spPr>
            <a:xfrm>
              <a:off x="5120871" y="2235088"/>
              <a:ext cx="1708852" cy="181877"/>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5487847" y="3250851"/>
              <a:ext cx="1053844" cy="181877"/>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rot="4427406">
              <a:off x="4823862" y="2752407"/>
              <a:ext cx="888985" cy="198718"/>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rot="6333890">
              <a:off x="6312184" y="2747040"/>
              <a:ext cx="888985" cy="198718"/>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rot="8276863">
              <a:off x="4973787" y="1808217"/>
              <a:ext cx="1116056" cy="204830"/>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rot="13384246">
              <a:off x="5859944" y="1818626"/>
              <a:ext cx="1116056" cy="204830"/>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rot="15137493">
              <a:off x="5348582" y="2326762"/>
              <a:ext cx="1799908" cy="191936"/>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rot="17034290">
              <a:off x="4819731" y="2317270"/>
              <a:ext cx="1799908" cy="191936"/>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rot="1946426">
              <a:off x="4992388" y="2759540"/>
              <a:ext cx="1697721" cy="197961"/>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rot="19563162">
              <a:off x="5349559" y="2744965"/>
              <a:ext cx="1620991" cy="187883"/>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1518921" y="3892986"/>
            <a:ext cx="1996884" cy="2016224"/>
            <a:chOff x="1331640" y="3933056"/>
            <a:chExt cx="1996884" cy="2016224"/>
          </a:xfrm>
        </p:grpSpPr>
        <p:sp>
          <p:nvSpPr>
            <p:cNvPr id="114" name="椭圆 113"/>
            <p:cNvSpPr/>
            <p:nvPr/>
          </p:nvSpPr>
          <p:spPr>
            <a:xfrm>
              <a:off x="1331640" y="4797152"/>
              <a:ext cx="144016" cy="14401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15" name="椭圆 114"/>
            <p:cNvSpPr/>
            <p:nvPr/>
          </p:nvSpPr>
          <p:spPr>
            <a:xfrm>
              <a:off x="1709307" y="5805264"/>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6" name="椭圆 115"/>
            <p:cNvSpPr/>
            <p:nvPr/>
          </p:nvSpPr>
          <p:spPr>
            <a:xfrm>
              <a:off x="2242241" y="3933056"/>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7" name="椭圆 116"/>
            <p:cNvSpPr/>
            <p:nvPr/>
          </p:nvSpPr>
          <p:spPr>
            <a:xfrm>
              <a:off x="2896476" y="5805264"/>
              <a:ext cx="144016" cy="1440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8" name="椭圆 117"/>
            <p:cNvSpPr/>
            <p:nvPr/>
          </p:nvSpPr>
          <p:spPr>
            <a:xfrm>
              <a:off x="3184508" y="4797152"/>
              <a:ext cx="144016" cy="14401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119" name="直接连接符 118"/>
            <p:cNvCxnSpPr>
              <a:stCxn id="114" idx="6"/>
              <a:endCxn id="115" idx="0"/>
            </p:cNvCxnSpPr>
            <p:nvPr/>
          </p:nvCxnSpPr>
          <p:spPr>
            <a:xfrm>
              <a:off x="1475656" y="4869160"/>
              <a:ext cx="305659"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14" idx="6"/>
              <a:endCxn id="116" idx="4"/>
            </p:cNvCxnSpPr>
            <p:nvPr/>
          </p:nvCxnSpPr>
          <p:spPr>
            <a:xfrm flipV="1">
              <a:off x="1475656" y="4077072"/>
              <a:ext cx="838593"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17" idx="1"/>
              <a:endCxn id="115" idx="7"/>
            </p:cNvCxnSpPr>
            <p:nvPr/>
          </p:nvCxnSpPr>
          <p:spPr>
            <a:xfrm flipH="1">
              <a:off x="1832232" y="5826355"/>
              <a:ext cx="10853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18" idx="2"/>
              <a:endCxn id="117" idx="1"/>
            </p:cNvCxnSpPr>
            <p:nvPr/>
          </p:nvCxnSpPr>
          <p:spPr>
            <a:xfrm flipH="1">
              <a:off x="2917567" y="4869160"/>
              <a:ext cx="266941" cy="95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18" idx="2"/>
              <a:endCxn id="116" idx="4"/>
            </p:cNvCxnSpPr>
            <p:nvPr/>
          </p:nvCxnSpPr>
          <p:spPr>
            <a:xfrm flipH="1" flipV="1">
              <a:off x="2314249" y="4077072"/>
              <a:ext cx="870259"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14" idx="6"/>
              <a:endCxn id="118" idx="2"/>
            </p:cNvCxnSpPr>
            <p:nvPr/>
          </p:nvCxnSpPr>
          <p:spPr>
            <a:xfrm>
              <a:off x="1475656" y="4869160"/>
              <a:ext cx="170885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5076056" y="3888906"/>
            <a:ext cx="1996884" cy="2016224"/>
            <a:chOff x="5022075" y="4205677"/>
            <a:chExt cx="1996884" cy="2016224"/>
          </a:xfrm>
        </p:grpSpPr>
        <p:grpSp>
          <p:nvGrpSpPr>
            <p:cNvPr id="137" name="组合 136"/>
            <p:cNvGrpSpPr/>
            <p:nvPr/>
          </p:nvGrpSpPr>
          <p:grpSpPr>
            <a:xfrm>
              <a:off x="5022075" y="4205677"/>
              <a:ext cx="1996884" cy="2016224"/>
              <a:chOff x="1331640" y="3933056"/>
              <a:chExt cx="1996884" cy="2016224"/>
            </a:xfrm>
          </p:grpSpPr>
          <p:sp>
            <p:nvSpPr>
              <p:cNvPr id="148" name="椭圆 147"/>
              <p:cNvSpPr/>
              <p:nvPr/>
            </p:nvSpPr>
            <p:spPr>
              <a:xfrm>
                <a:off x="1331640" y="4797152"/>
                <a:ext cx="144016" cy="14401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49" name="椭圆 148"/>
              <p:cNvSpPr/>
              <p:nvPr/>
            </p:nvSpPr>
            <p:spPr>
              <a:xfrm>
                <a:off x="1709307" y="5805264"/>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50" name="椭圆 149"/>
              <p:cNvSpPr/>
              <p:nvPr/>
            </p:nvSpPr>
            <p:spPr>
              <a:xfrm>
                <a:off x="2242241" y="3933056"/>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51" name="椭圆 150"/>
              <p:cNvSpPr/>
              <p:nvPr/>
            </p:nvSpPr>
            <p:spPr>
              <a:xfrm>
                <a:off x="2896476" y="5805264"/>
                <a:ext cx="144016" cy="1440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2" name="椭圆 151"/>
              <p:cNvSpPr/>
              <p:nvPr/>
            </p:nvSpPr>
            <p:spPr>
              <a:xfrm>
                <a:off x="3184508" y="4797152"/>
                <a:ext cx="144016" cy="14401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153" name="直接连接符 152"/>
              <p:cNvCxnSpPr>
                <a:stCxn id="148" idx="6"/>
                <a:endCxn id="149" idx="0"/>
              </p:cNvCxnSpPr>
              <p:nvPr/>
            </p:nvCxnSpPr>
            <p:spPr>
              <a:xfrm>
                <a:off x="1475656" y="4869160"/>
                <a:ext cx="305659" cy="9361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a:stCxn id="148" idx="6"/>
                <a:endCxn id="150" idx="4"/>
              </p:cNvCxnSpPr>
              <p:nvPr/>
            </p:nvCxnSpPr>
            <p:spPr>
              <a:xfrm flipV="1">
                <a:off x="1475656" y="4077072"/>
                <a:ext cx="838593" cy="792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51" idx="1"/>
                <a:endCxn id="149" idx="7"/>
              </p:cNvCxnSpPr>
              <p:nvPr/>
            </p:nvCxnSpPr>
            <p:spPr>
              <a:xfrm flipH="1">
                <a:off x="1832232" y="5826355"/>
                <a:ext cx="108533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52" idx="2"/>
                <a:endCxn id="151" idx="1"/>
              </p:cNvCxnSpPr>
              <p:nvPr/>
            </p:nvCxnSpPr>
            <p:spPr>
              <a:xfrm flipH="1">
                <a:off x="2917567" y="4869160"/>
                <a:ext cx="266941" cy="9571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152" idx="2"/>
                <a:endCxn id="150" idx="4"/>
              </p:cNvCxnSpPr>
              <p:nvPr/>
            </p:nvCxnSpPr>
            <p:spPr>
              <a:xfrm flipH="1" flipV="1">
                <a:off x="2314249" y="4077072"/>
                <a:ext cx="870259" cy="792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stCxn id="148" idx="6"/>
                <a:endCxn id="152" idx="2"/>
              </p:cNvCxnSpPr>
              <p:nvPr/>
            </p:nvCxnSpPr>
            <p:spPr>
              <a:xfrm>
                <a:off x="1475656" y="4869160"/>
                <a:ext cx="170885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8" name="矩形 137"/>
            <p:cNvSpPr/>
            <p:nvPr/>
          </p:nvSpPr>
          <p:spPr>
            <a:xfrm>
              <a:off x="5166091" y="5031912"/>
              <a:ext cx="1708852" cy="181877"/>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rot="15137493">
              <a:off x="5393802" y="5123586"/>
              <a:ext cx="1799908" cy="191936"/>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rot="17034290">
              <a:off x="4864951" y="5114094"/>
              <a:ext cx="1799908" cy="191936"/>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rot="1946426">
              <a:off x="5037608" y="5556364"/>
              <a:ext cx="1697721" cy="197961"/>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rot="19563162">
              <a:off x="5394779" y="5541789"/>
              <a:ext cx="1620991" cy="187883"/>
            </a:xfrm>
            <a:prstGeom prst="rect">
              <a:avLst/>
            </a:prstGeom>
            <a:pattFill prst="solidDmnd">
              <a:fgClr>
                <a:schemeClr val="accent1"/>
              </a:fgClr>
              <a:bgClr>
                <a:schemeClr val="bg1"/>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0" name="TextBox 159"/>
          <p:cNvSpPr txBox="1"/>
          <p:nvPr/>
        </p:nvSpPr>
        <p:spPr>
          <a:xfrm>
            <a:off x="2152716" y="3140968"/>
            <a:ext cx="69762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原图</a:t>
            </a:r>
          </a:p>
        </p:txBody>
      </p:sp>
      <p:sp>
        <p:nvSpPr>
          <p:cNvPr id="161" name="TextBox 160"/>
          <p:cNvSpPr txBox="1"/>
          <p:nvPr/>
        </p:nvSpPr>
        <p:spPr>
          <a:xfrm>
            <a:off x="5292080" y="3140968"/>
            <a:ext cx="1723549"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承诺的同构图</a:t>
            </a:r>
            <a:endParaRPr lang="zh-CN" altLang="en-US" sz="2000" dirty="0">
              <a:latin typeface="微软雅黑" panose="020B0503020204020204" pitchFamily="34" charset="-122"/>
              <a:ea typeface="微软雅黑" panose="020B0503020204020204" pitchFamily="34" charset="-122"/>
            </a:endParaRPr>
          </a:p>
        </p:txBody>
      </p:sp>
      <p:sp>
        <p:nvSpPr>
          <p:cNvPr id="162" name="TextBox 161"/>
          <p:cNvSpPr txBox="1"/>
          <p:nvPr/>
        </p:nvSpPr>
        <p:spPr>
          <a:xfrm>
            <a:off x="1691680" y="5909210"/>
            <a:ext cx="1723549"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揭示的同构图</a:t>
            </a:r>
            <a:endParaRPr lang="zh-CN" altLang="en-US" sz="2000" dirty="0">
              <a:latin typeface="微软雅黑" panose="020B0503020204020204" pitchFamily="34" charset="-122"/>
              <a:ea typeface="微软雅黑" panose="020B0503020204020204" pitchFamily="34" charset="-122"/>
            </a:endParaRPr>
          </a:p>
        </p:txBody>
      </p:sp>
      <p:sp>
        <p:nvSpPr>
          <p:cNvPr id="163" name="TextBox 162"/>
          <p:cNvSpPr txBox="1"/>
          <p:nvPr/>
        </p:nvSpPr>
        <p:spPr>
          <a:xfrm>
            <a:off x="5364088" y="5909210"/>
            <a:ext cx="146706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揭示的回路</a:t>
            </a:r>
            <a:endParaRPr lang="zh-CN" altLang="en-US" sz="2000" dirty="0">
              <a:latin typeface="微软雅黑" panose="020B0503020204020204" pitchFamily="34" charset="-122"/>
              <a:ea typeface="微软雅黑" panose="020B0503020204020204" pitchFamily="34" charset="-122"/>
            </a:endParaRPr>
          </a:p>
        </p:txBody>
      </p:sp>
      <p:sp>
        <p:nvSpPr>
          <p:cNvPr id="164" name="页脚占位符 16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65" name="灯片编号占位符 164"/>
          <p:cNvSpPr>
            <a:spLocks noGrp="1"/>
          </p:cNvSpPr>
          <p:nvPr>
            <p:ph type="sldNum" sz="quarter" idx="10"/>
          </p:nvPr>
        </p:nvSpPr>
        <p:spPr/>
        <p:txBody>
          <a:bodyPr/>
          <a:lstStyle/>
          <a:p>
            <a:pPr>
              <a:defRPr/>
            </a:pPr>
            <a:fld id="{3B7484B5-1F67-4C82-B7D7-3383E5F545DB}" type="slidenum">
              <a:rPr lang="zh-CN" altLang="en-US" smtClean="0"/>
              <a:pPr>
                <a:defRPr/>
              </a:pPr>
              <a:t>158</a:t>
            </a:fld>
            <a:endParaRPr lang="en-US" altLang="zh-CN" dirty="0"/>
          </a:p>
        </p:txBody>
      </p:sp>
      <p:sp>
        <p:nvSpPr>
          <p:cNvPr id="80" name="流程图: 合并 7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89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500"/>
                                        <p:tgtEl>
                                          <p:spTgt spid="1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3"/>
                                        </p:tgtEl>
                                        <p:attrNameLst>
                                          <p:attrName>style.visibility</p:attrName>
                                        </p:attrNameLst>
                                      </p:cBhvr>
                                      <p:to>
                                        <p:strVal val="visible"/>
                                      </p:to>
                                    </p:set>
                                    <p:animEffect transition="in" filter="fade">
                                      <p:cBhvr>
                                        <p:cTn id="18" dur="500"/>
                                        <p:tgtEl>
                                          <p:spTgt spid="163"/>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163" grpId="0"/>
      <p:bldP spid="8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Fiat-Shamir</a:t>
            </a:r>
            <a:r>
              <a:rPr lang="zh-CN" altLang="en-US" sz="3600" dirty="0" smtClean="0"/>
              <a:t>身份认证协议</a:t>
            </a:r>
            <a:r>
              <a:rPr lang="en-US" altLang="zh-CN" sz="3600" dirty="0" smtClean="0"/>
              <a:t>(</a:t>
            </a:r>
            <a:r>
              <a:rPr lang="zh-CN" altLang="en-US" sz="3600" dirty="0" smtClean="0"/>
              <a:t>基本版本</a:t>
            </a:r>
            <a:r>
              <a:rPr lang="en-US" altLang="zh-CN" sz="3600" dirty="0" smtClean="0"/>
              <a:t>)</a:t>
            </a:r>
            <a:endParaRPr lang="zh-CN" altLang="en-US" sz="3600" dirty="0"/>
          </a:p>
        </p:txBody>
      </p:sp>
      <p:sp>
        <p:nvSpPr>
          <p:cNvPr id="3" name="内容占位符 2"/>
          <p:cNvSpPr>
            <a:spLocks noGrp="1"/>
          </p:cNvSpPr>
          <p:nvPr>
            <p:ph idx="1"/>
          </p:nvPr>
        </p:nvSpPr>
        <p:spPr>
          <a:xfrm>
            <a:off x="457200" y="1124744"/>
            <a:ext cx="8363272" cy="5199856"/>
          </a:xfrm>
        </p:spPr>
        <p:txBody>
          <a:bodyPr/>
          <a:lstStyle/>
          <a:p>
            <a:r>
              <a:rPr lang="en-US" altLang="zh-CN" dirty="0" smtClean="0"/>
              <a:t>Alice</a:t>
            </a:r>
            <a:r>
              <a:rPr lang="zh-CN" altLang="en-US" dirty="0" smtClean="0"/>
              <a:t>向</a:t>
            </a:r>
            <a:r>
              <a:rPr lang="en-US" altLang="zh-CN" dirty="0" smtClean="0"/>
              <a:t>Bob</a:t>
            </a:r>
            <a:r>
              <a:rPr lang="zh-CN" altLang="en-US" dirty="0" smtClean="0"/>
              <a:t>证明拥有知识</a:t>
            </a:r>
            <a:r>
              <a:rPr lang="en-US" altLang="zh-CN" dirty="0" smtClean="0"/>
              <a:t>s</a:t>
            </a:r>
          </a:p>
          <a:p>
            <a:pPr marL="914400" lvl="1" indent="-457200">
              <a:buFont typeface="+mj-lt"/>
              <a:buAutoNum type="arabicPeriod"/>
            </a:pPr>
            <a:r>
              <a:rPr lang="zh-CN" altLang="en-US" dirty="0" smtClean="0"/>
              <a:t>一次设置</a:t>
            </a:r>
            <a:endParaRPr lang="en-US" altLang="zh-CN" dirty="0" smtClean="0"/>
          </a:p>
          <a:p>
            <a:pPr marL="1314450" lvl="2" indent="-457200">
              <a:buFont typeface="+mj-lt"/>
              <a:buAutoNum type="alphaLcParenR"/>
            </a:pPr>
            <a:r>
              <a:rPr lang="zh-CN" altLang="en-US" dirty="0" smtClean="0"/>
              <a:t>可信中心</a:t>
            </a:r>
            <a:r>
              <a:rPr lang="en-US" altLang="zh-CN" dirty="0" smtClean="0"/>
              <a:t>T</a:t>
            </a:r>
            <a:r>
              <a:rPr lang="zh-CN" altLang="en-US" dirty="0" smtClean="0"/>
              <a:t>选择素数</a:t>
            </a:r>
            <a:r>
              <a:rPr lang="en-US" altLang="zh-CN" dirty="0" smtClean="0"/>
              <a:t>p</a:t>
            </a:r>
            <a:r>
              <a:rPr lang="zh-CN" altLang="en-US" dirty="0" smtClean="0"/>
              <a:t>和</a:t>
            </a:r>
            <a:r>
              <a:rPr lang="en-US" altLang="zh-CN" dirty="0" smtClean="0"/>
              <a:t>q</a:t>
            </a:r>
            <a:r>
              <a:rPr lang="zh-CN" altLang="en-US" dirty="0" smtClean="0"/>
              <a:t>，公布</a:t>
            </a:r>
            <a:r>
              <a:rPr lang="en-US" altLang="zh-CN" dirty="0" smtClean="0"/>
              <a:t>n=</a:t>
            </a:r>
            <a:r>
              <a:rPr lang="en-US" altLang="zh-CN" dirty="0" err="1" smtClean="0"/>
              <a:t>pq</a:t>
            </a:r>
            <a:endParaRPr lang="en-US" altLang="zh-CN" dirty="0" smtClean="0"/>
          </a:p>
          <a:p>
            <a:pPr marL="1314450" lvl="2" indent="-457200">
              <a:buFont typeface="+mj-lt"/>
              <a:buAutoNum type="alphaLcParenR"/>
            </a:pPr>
            <a:r>
              <a:rPr lang="zh-CN" altLang="en-US" dirty="0" smtClean="0"/>
              <a:t>每个</a:t>
            </a:r>
            <a:r>
              <a:rPr lang="en-US" altLang="zh-CN" dirty="0" smtClean="0"/>
              <a:t>A</a:t>
            </a:r>
            <a:r>
              <a:rPr lang="zh-CN" altLang="en-US" dirty="0" smtClean="0"/>
              <a:t>选择与</a:t>
            </a:r>
            <a:r>
              <a:rPr lang="en-US" altLang="zh-CN" dirty="0" smtClean="0"/>
              <a:t>n</a:t>
            </a:r>
            <a:r>
              <a:rPr lang="zh-CN" altLang="en-US" dirty="0" smtClean="0"/>
              <a:t>互素的秘密</a:t>
            </a:r>
            <a:r>
              <a:rPr lang="en-US" altLang="zh-CN" dirty="0" smtClean="0"/>
              <a:t>s</a:t>
            </a:r>
            <a:r>
              <a:rPr lang="zh-CN" altLang="en-US" dirty="0" smtClean="0"/>
              <a:t>，计算</a:t>
            </a:r>
            <a:r>
              <a:rPr lang="en-US" altLang="zh-CN" dirty="0" smtClean="0"/>
              <a:t>v=s</a:t>
            </a:r>
            <a:r>
              <a:rPr lang="en-US" altLang="zh-CN" baseline="30000" dirty="0" smtClean="0"/>
              <a:t>2</a:t>
            </a:r>
            <a:r>
              <a:rPr lang="en-US" altLang="zh-CN" dirty="0" smtClean="0"/>
              <a:t> mod n</a:t>
            </a:r>
            <a:r>
              <a:rPr lang="zh-CN" altLang="en-US" dirty="0" smtClean="0"/>
              <a:t>，将</a:t>
            </a:r>
            <a:r>
              <a:rPr lang="en-US" altLang="zh-CN" dirty="0" smtClean="0"/>
              <a:t>v</a:t>
            </a:r>
            <a:r>
              <a:rPr lang="zh-CN" altLang="en-US" dirty="0" smtClean="0"/>
              <a:t>向</a:t>
            </a:r>
            <a:r>
              <a:rPr lang="en-US" altLang="zh-CN" dirty="0" smtClean="0"/>
              <a:t>T</a:t>
            </a:r>
            <a:r>
              <a:rPr lang="zh-CN" altLang="en-US" dirty="0" smtClean="0"/>
              <a:t>注册为自己的公钥</a:t>
            </a:r>
            <a:endParaRPr lang="en-US" altLang="zh-CN" dirty="0" smtClean="0"/>
          </a:p>
          <a:p>
            <a:pPr marL="1169988" lvl="2" indent="-312738"/>
            <a:r>
              <a:rPr lang="zh-CN" altLang="en-US" i="1" dirty="0" smtClean="0"/>
              <a:t>有限域的二次方根运算是个数学难题</a:t>
            </a:r>
            <a:endParaRPr lang="en-US" altLang="zh-CN" dirty="0"/>
          </a:p>
          <a:p>
            <a:pPr marL="1169988" lvl="2" indent="-312738"/>
            <a:endParaRPr lang="en-US" altLang="zh-CN" dirty="0" smtClean="0"/>
          </a:p>
          <a:p>
            <a:pPr marL="914400" lvl="1" indent="-457200">
              <a:buFont typeface="+mj-lt"/>
              <a:buAutoNum type="arabicPeriod"/>
            </a:pPr>
            <a:r>
              <a:rPr lang="zh-CN" altLang="en-US" dirty="0" smtClean="0"/>
              <a:t>协议执行</a:t>
            </a:r>
            <a:r>
              <a:rPr lang="en-US" altLang="zh-CN" dirty="0" smtClean="0"/>
              <a:t>t</a:t>
            </a:r>
            <a:r>
              <a:rPr lang="zh-CN" altLang="en-US" dirty="0" smtClean="0"/>
              <a:t>轮</a:t>
            </a:r>
            <a:endParaRPr lang="en-US" altLang="zh-CN" dirty="0" smtClean="0"/>
          </a:p>
          <a:p>
            <a:pPr marL="1314450" lvl="2" indent="-457200">
              <a:buFont typeface="+mj-lt"/>
              <a:buAutoNum type="alphaLcParenR"/>
            </a:pPr>
            <a:r>
              <a:rPr lang="en-US" altLang="zh-CN" dirty="0" smtClean="0"/>
              <a:t>A</a:t>
            </a:r>
            <a:r>
              <a:rPr lang="zh-CN" altLang="en-US" dirty="0" smtClean="0"/>
              <a:t>选择随机数</a:t>
            </a:r>
            <a:r>
              <a:rPr lang="en-US" altLang="zh-CN" dirty="0" smtClean="0"/>
              <a:t>r</a:t>
            </a:r>
            <a:r>
              <a:rPr lang="zh-CN" altLang="en-US" dirty="0" smtClean="0"/>
              <a:t>，发送</a:t>
            </a:r>
            <a:r>
              <a:rPr lang="en-US" altLang="zh-CN" dirty="0" smtClean="0"/>
              <a:t>x=r</a:t>
            </a:r>
            <a:r>
              <a:rPr lang="en-US" altLang="zh-CN" baseline="30000" dirty="0" smtClean="0"/>
              <a:t>2</a:t>
            </a:r>
            <a:r>
              <a:rPr lang="en-US" altLang="zh-CN" dirty="0" smtClean="0"/>
              <a:t> mod n</a:t>
            </a:r>
            <a:r>
              <a:rPr lang="zh-CN" altLang="en-US" dirty="0" smtClean="0"/>
              <a:t>给</a:t>
            </a:r>
            <a:r>
              <a:rPr lang="en-US" altLang="zh-CN" dirty="0" smtClean="0"/>
              <a:t>B</a:t>
            </a:r>
            <a:r>
              <a:rPr lang="zh-CN" altLang="en-US" dirty="0" smtClean="0"/>
              <a:t>（证据）</a:t>
            </a:r>
            <a:endParaRPr lang="en-US" altLang="zh-CN" dirty="0" smtClean="0"/>
          </a:p>
          <a:p>
            <a:pPr marL="1314450" lvl="2" indent="-457200">
              <a:buFont typeface="+mj-lt"/>
              <a:buAutoNum type="alphaLcParenR"/>
            </a:pPr>
            <a:r>
              <a:rPr lang="en-US" altLang="zh-CN" dirty="0" smtClean="0"/>
              <a:t>B</a:t>
            </a:r>
            <a:r>
              <a:rPr lang="zh-CN" altLang="en-US" dirty="0" smtClean="0"/>
              <a:t>随机选择比特</a:t>
            </a:r>
            <a:r>
              <a:rPr lang="en-US" altLang="zh-CN" dirty="0" smtClean="0"/>
              <a:t>e=0</a:t>
            </a:r>
            <a:r>
              <a:rPr lang="zh-CN" altLang="en-US" dirty="0" smtClean="0"/>
              <a:t>或</a:t>
            </a:r>
            <a:r>
              <a:rPr lang="en-US" altLang="zh-CN" dirty="0" smtClean="0"/>
              <a:t>1</a:t>
            </a:r>
            <a:r>
              <a:rPr lang="zh-CN" altLang="en-US" dirty="0" smtClean="0"/>
              <a:t>，发送</a:t>
            </a:r>
            <a:r>
              <a:rPr lang="en-US" altLang="zh-CN" dirty="0" smtClean="0"/>
              <a:t>e</a:t>
            </a:r>
            <a:r>
              <a:rPr lang="zh-CN" altLang="en-US" dirty="0" smtClean="0"/>
              <a:t>给</a:t>
            </a:r>
            <a:r>
              <a:rPr lang="en-US" altLang="zh-CN" dirty="0" smtClean="0"/>
              <a:t>A</a:t>
            </a:r>
            <a:r>
              <a:rPr lang="zh-CN" altLang="en-US" dirty="0" smtClean="0"/>
              <a:t>（挑战）</a:t>
            </a:r>
            <a:endParaRPr lang="en-US" altLang="zh-CN" dirty="0" smtClean="0"/>
          </a:p>
          <a:p>
            <a:pPr marL="1314450" lvl="2" indent="-457200">
              <a:buFont typeface="+mj-lt"/>
              <a:buAutoNum type="alphaLcParenR"/>
            </a:pPr>
            <a:r>
              <a:rPr lang="en-US" altLang="zh-CN" dirty="0" smtClean="0"/>
              <a:t>A</a:t>
            </a:r>
            <a:r>
              <a:rPr lang="zh-CN" altLang="en-US" dirty="0" smtClean="0"/>
              <a:t>计算</a:t>
            </a:r>
            <a:r>
              <a:rPr lang="en-US" altLang="zh-CN" dirty="0" smtClean="0"/>
              <a:t>y=r (e=0)</a:t>
            </a:r>
            <a:r>
              <a:rPr lang="zh-CN" altLang="en-US" dirty="0" smtClean="0"/>
              <a:t>，或</a:t>
            </a:r>
            <a:r>
              <a:rPr lang="en-US" altLang="zh-CN" dirty="0" smtClean="0"/>
              <a:t>y=</a:t>
            </a:r>
            <a:r>
              <a:rPr lang="en-US" altLang="zh-CN" dirty="0" err="1" smtClean="0"/>
              <a:t>rs</a:t>
            </a:r>
            <a:r>
              <a:rPr lang="en-US" altLang="zh-CN" dirty="0" smtClean="0"/>
              <a:t> mod n (e=1)</a:t>
            </a:r>
            <a:r>
              <a:rPr lang="zh-CN" altLang="en-US" dirty="0" smtClean="0"/>
              <a:t>，发送</a:t>
            </a:r>
            <a:r>
              <a:rPr lang="en-US" altLang="zh-CN" dirty="0" smtClean="0"/>
              <a:t>y</a:t>
            </a:r>
            <a:r>
              <a:rPr lang="zh-CN" altLang="en-US" dirty="0" smtClean="0"/>
              <a:t>给</a:t>
            </a:r>
            <a:r>
              <a:rPr lang="en-US" altLang="zh-CN" dirty="0" smtClean="0"/>
              <a:t>B</a:t>
            </a:r>
            <a:r>
              <a:rPr lang="zh-CN" altLang="en-US" dirty="0" smtClean="0"/>
              <a:t>（响应）</a:t>
            </a:r>
            <a:endParaRPr lang="en-US" altLang="zh-CN" dirty="0" smtClean="0"/>
          </a:p>
          <a:p>
            <a:pPr marL="1314450" lvl="2" indent="-457200">
              <a:buFont typeface="+mj-lt"/>
              <a:buAutoNum type="alphaLcParenR"/>
            </a:pPr>
            <a:r>
              <a:rPr lang="zh-CN" altLang="en-US" dirty="0" smtClean="0"/>
              <a:t>若</a:t>
            </a:r>
            <a:r>
              <a:rPr lang="en-US" altLang="zh-CN" dirty="0" smtClean="0"/>
              <a:t>y=0</a:t>
            </a:r>
            <a:r>
              <a:rPr lang="zh-CN" altLang="en-US" dirty="0" smtClean="0"/>
              <a:t>，</a:t>
            </a:r>
            <a:r>
              <a:rPr lang="en-US" altLang="zh-CN" dirty="0" smtClean="0"/>
              <a:t>B</a:t>
            </a:r>
            <a:r>
              <a:rPr lang="zh-CN" altLang="en-US" dirty="0" smtClean="0"/>
              <a:t>拒绝证明；否则，验证</a:t>
            </a:r>
            <a:r>
              <a:rPr lang="en-US" altLang="zh-CN" dirty="0" smtClean="0"/>
              <a:t>y</a:t>
            </a:r>
            <a:r>
              <a:rPr lang="en-US" altLang="zh-CN" baseline="30000" dirty="0" smtClean="0"/>
              <a:t>2</a:t>
            </a:r>
            <a:r>
              <a:rPr lang="en-US" altLang="zh-CN" dirty="0" smtClean="0"/>
              <a:t>=</a:t>
            </a:r>
            <a:r>
              <a:rPr lang="en-US" altLang="zh-CN" dirty="0" err="1" smtClean="0"/>
              <a:t>xv</a:t>
            </a:r>
            <a:r>
              <a:rPr lang="en-US" altLang="zh-CN" baseline="30000" dirty="0" err="1" smtClean="0"/>
              <a:t>e</a:t>
            </a:r>
            <a:r>
              <a:rPr lang="en-US" altLang="zh-CN" dirty="0" smtClean="0"/>
              <a:t> mod n</a:t>
            </a:r>
            <a:r>
              <a:rPr lang="zh-CN" altLang="en-US" dirty="0" smtClean="0"/>
              <a:t>接受证明</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159</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426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pPr>
              <a:lnSpc>
                <a:spcPct val="90000"/>
              </a:lnSpc>
            </a:pPr>
            <a:r>
              <a:rPr lang="zh-CN" altLang="en-US" dirty="0">
                <a:cs typeface="Times New Roman" pitchFamily="18" charset="0"/>
              </a:rPr>
              <a:t>三种操作可以提供消息认证：</a:t>
            </a:r>
            <a:endParaRPr lang="en-US" altLang="zh-CN" dirty="0">
              <a:cs typeface="Times New Roman" pitchFamily="18" charset="0"/>
            </a:endParaRPr>
          </a:p>
          <a:p>
            <a:pPr lvl="1">
              <a:lnSpc>
                <a:spcPct val="90000"/>
              </a:lnSpc>
            </a:pPr>
            <a:endParaRPr lang="en-US" altLang="zh-CN" dirty="0" smtClean="0">
              <a:cs typeface="Times New Roman" pitchFamily="18" charset="0"/>
            </a:endParaRPr>
          </a:p>
          <a:p>
            <a:pPr lvl="1">
              <a:lnSpc>
                <a:spcPct val="90000"/>
              </a:lnSpc>
            </a:pPr>
            <a:r>
              <a:rPr lang="zh-CN" altLang="en-US" dirty="0" smtClean="0">
                <a:cs typeface="Times New Roman" pitchFamily="18" charset="0"/>
              </a:rPr>
              <a:t>消息</a:t>
            </a:r>
            <a:r>
              <a:rPr lang="zh-CN" altLang="en-US" dirty="0">
                <a:cs typeface="Times New Roman" pitchFamily="18" charset="0"/>
              </a:rPr>
              <a:t>加密</a:t>
            </a:r>
            <a:endParaRPr lang="en-US" altLang="zh-CN" dirty="0">
              <a:cs typeface="Times New Roman" pitchFamily="18" charset="0"/>
            </a:endParaRPr>
          </a:p>
          <a:p>
            <a:pPr lvl="1">
              <a:lnSpc>
                <a:spcPct val="90000"/>
              </a:lnSpc>
            </a:pPr>
            <a:endParaRPr lang="en-US" altLang="zh-CN" dirty="0" smtClean="0">
              <a:cs typeface="Times New Roman" pitchFamily="18" charset="0"/>
            </a:endParaRPr>
          </a:p>
          <a:p>
            <a:pPr lvl="1">
              <a:lnSpc>
                <a:spcPct val="90000"/>
              </a:lnSpc>
            </a:pPr>
            <a:r>
              <a:rPr lang="zh-CN" altLang="en-US" dirty="0" smtClean="0">
                <a:cs typeface="Times New Roman" pitchFamily="18" charset="0"/>
              </a:rPr>
              <a:t>消息</a:t>
            </a:r>
            <a:r>
              <a:rPr lang="zh-CN" altLang="en-US" dirty="0">
                <a:cs typeface="Times New Roman" pitchFamily="18" charset="0"/>
              </a:rPr>
              <a:t>认证码</a:t>
            </a:r>
            <a:r>
              <a:rPr lang="en-US" altLang="zh-CN" dirty="0">
                <a:cs typeface="Times New Roman" pitchFamily="18" charset="0"/>
              </a:rPr>
              <a:t>message authentication code (MAC)</a:t>
            </a:r>
          </a:p>
          <a:p>
            <a:pPr lvl="1">
              <a:lnSpc>
                <a:spcPct val="90000"/>
              </a:lnSpc>
            </a:pPr>
            <a:endParaRPr lang="en-US" altLang="zh-CN" dirty="0" smtClean="0">
              <a:cs typeface="Times New Roman" pitchFamily="18" charset="0"/>
            </a:endParaRPr>
          </a:p>
          <a:p>
            <a:pPr lvl="1">
              <a:lnSpc>
                <a:spcPct val="90000"/>
              </a:lnSpc>
            </a:pPr>
            <a:r>
              <a:rPr lang="en-US" altLang="zh-CN" dirty="0" smtClean="0">
                <a:cs typeface="Times New Roman" pitchFamily="18" charset="0"/>
              </a:rPr>
              <a:t>Hash</a:t>
            </a:r>
            <a:r>
              <a:rPr lang="zh-CN" altLang="en-US" dirty="0">
                <a:cs typeface="Times New Roman" pitchFamily="18" charset="0"/>
              </a:rPr>
              <a:t>函数</a:t>
            </a:r>
          </a:p>
          <a:p>
            <a:endParaRPr lang="zh-CN" altLang="en-US" dirty="0"/>
          </a:p>
        </p:txBody>
      </p:sp>
      <p:sp>
        <p:nvSpPr>
          <p:cNvPr id="4" name="灯片编号占位符 3"/>
          <p:cNvSpPr>
            <a:spLocks noGrp="1"/>
          </p:cNvSpPr>
          <p:nvPr>
            <p:ph type="sldNum" sz="quarter" idx="10"/>
          </p:nvPr>
        </p:nvSpPr>
        <p:spPr/>
        <p:txBody>
          <a:bodyPr/>
          <a:lstStyle/>
          <a:p>
            <a:pPr>
              <a:defRPr/>
            </a:pPr>
            <a:fld id="{FC6C3F5E-09DE-47CB-B45C-8870030737BE}" type="slidenum">
              <a:rPr lang="zh-CN" altLang="en-US" smtClean="0"/>
              <a:pPr>
                <a:defRPr/>
              </a:pPr>
              <a:t>16</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898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解释：</a:t>
            </a:r>
            <a:endParaRPr lang="en-US" altLang="zh-CN" dirty="0" smtClean="0"/>
          </a:p>
          <a:p>
            <a:pPr lvl="1"/>
            <a:r>
              <a:rPr lang="zh-CN" altLang="en-US" dirty="0" smtClean="0"/>
              <a:t>挑战</a:t>
            </a:r>
            <a:r>
              <a:rPr lang="en-US" altLang="zh-CN" dirty="0" smtClean="0"/>
              <a:t>e=1</a:t>
            </a:r>
            <a:r>
              <a:rPr lang="zh-CN" altLang="en-US" dirty="0" smtClean="0"/>
              <a:t>是验证他关于</a:t>
            </a:r>
            <a:r>
              <a:rPr lang="en-US" altLang="zh-CN" dirty="0" smtClean="0"/>
              <a:t>s</a:t>
            </a:r>
            <a:r>
              <a:rPr lang="zh-CN" altLang="en-US" dirty="0" smtClean="0"/>
              <a:t>的知识，挑战</a:t>
            </a:r>
            <a:r>
              <a:rPr lang="en-US" altLang="zh-CN" dirty="0" smtClean="0"/>
              <a:t>e=0</a:t>
            </a:r>
            <a:r>
              <a:rPr lang="zh-CN" altLang="en-US" dirty="0" smtClean="0"/>
              <a:t>是防止欺骗</a:t>
            </a:r>
            <a:endParaRPr lang="en-US" altLang="zh-CN" dirty="0" smtClean="0"/>
          </a:p>
          <a:p>
            <a:pPr lvl="2"/>
            <a:r>
              <a:rPr lang="zh-CN" altLang="en-US" dirty="0" smtClean="0"/>
              <a:t>若假冒</a:t>
            </a:r>
            <a:r>
              <a:rPr lang="en-US" altLang="zh-CN" dirty="0" smtClean="0"/>
              <a:t>A</a:t>
            </a:r>
            <a:r>
              <a:rPr lang="zh-CN" altLang="en-US" dirty="0" smtClean="0"/>
              <a:t>的敌手任选</a:t>
            </a:r>
            <a:r>
              <a:rPr lang="en-US" altLang="zh-CN" dirty="0" smtClean="0"/>
              <a:t>r</a:t>
            </a:r>
            <a:r>
              <a:rPr lang="zh-CN" altLang="en-US" dirty="0" smtClean="0"/>
              <a:t>，取</a:t>
            </a:r>
            <a:r>
              <a:rPr lang="en-US" altLang="zh-CN" dirty="0" smtClean="0"/>
              <a:t>x=r</a:t>
            </a:r>
            <a:r>
              <a:rPr lang="en-US" altLang="zh-CN" baseline="30000" dirty="0" smtClean="0"/>
              <a:t>2</a:t>
            </a:r>
            <a:r>
              <a:rPr lang="en-US" altLang="zh-CN" dirty="0" smtClean="0"/>
              <a:t> mod n</a:t>
            </a:r>
            <a:r>
              <a:rPr lang="zh-CN" altLang="en-US" dirty="0" smtClean="0"/>
              <a:t>来试图进行欺骗，则它能“正确”地回答挑战</a:t>
            </a:r>
            <a:r>
              <a:rPr lang="en-US" altLang="zh-CN" dirty="0" smtClean="0"/>
              <a:t>e=0</a:t>
            </a:r>
            <a:r>
              <a:rPr lang="zh-CN" altLang="en-US" dirty="0" smtClean="0"/>
              <a:t> </a:t>
            </a:r>
            <a:r>
              <a:rPr lang="en-US" altLang="zh-CN" dirty="0" smtClean="0"/>
              <a:t>(y=r)</a:t>
            </a:r>
            <a:r>
              <a:rPr lang="zh-CN" altLang="en-US" dirty="0" smtClean="0"/>
              <a:t>；但不能回答挑战 </a:t>
            </a:r>
            <a:r>
              <a:rPr lang="en-US" altLang="zh-CN" dirty="0" smtClean="0"/>
              <a:t>e=1</a:t>
            </a:r>
          </a:p>
          <a:p>
            <a:pPr lvl="2"/>
            <a:r>
              <a:rPr lang="zh-CN" altLang="en-US" dirty="0" smtClean="0"/>
              <a:t>若假冒</a:t>
            </a:r>
            <a:r>
              <a:rPr lang="en-US" altLang="zh-CN" dirty="0" smtClean="0"/>
              <a:t>A</a:t>
            </a:r>
            <a:r>
              <a:rPr lang="zh-CN" altLang="en-US" dirty="0" smtClean="0"/>
              <a:t>的敌手任选</a:t>
            </a:r>
            <a:r>
              <a:rPr lang="en-US" altLang="zh-CN" dirty="0" smtClean="0"/>
              <a:t>r</a:t>
            </a:r>
            <a:r>
              <a:rPr lang="zh-CN" altLang="en-US" dirty="0" smtClean="0"/>
              <a:t>，设</a:t>
            </a:r>
            <a:r>
              <a:rPr lang="en-US" altLang="zh-CN" dirty="0" smtClean="0"/>
              <a:t>x=r</a:t>
            </a:r>
            <a:r>
              <a:rPr lang="en-US" altLang="zh-CN" baseline="30000" dirty="0" smtClean="0"/>
              <a:t>2</a:t>
            </a:r>
            <a:r>
              <a:rPr lang="en-US" altLang="zh-CN" dirty="0" smtClean="0"/>
              <a:t>/v mod n</a:t>
            </a:r>
            <a:r>
              <a:rPr lang="zh-CN" altLang="en-US" dirty="0" smtClean="0"/>
              <a:t>来试图进行欺骗，则它能“正确”地回答挑战</a:t>
            </a:r>
            <a:r>
              <a:rPr lang="en-US" altLang="zh-CN" dirty="0" smtClean="0"/>
              <a:t>e=1 (y=r)</a:t>
            </a:r>
            <a:r>
              <a:rPr lang="zh-CN" altLang="en-US" dirty="0" smtClean="0"/>
              <a:t>；但不能回答挑战</a:t>
            </a:r>
            <a:r>
              <a:rPr lang="en-US" altLang="zh-CN" dirty="0" smtClean="0"/>
              <a:t>e=0</a:t>
            </a:r>
          </a:p>
          <a:p>
            <a:pPr lvl="1"/>
            <a:r>
              <a:rPr lang="zh-CN" altLang="en-US" dirty="0" smtClean="0"/>
              <a:t>知道</a:t>
            </a:r>
            <a:r>
              <a:rPr lang="en-US" altLang="zh-CN" dirty="0" smtClean="0"/>
              <a:t>s</a:t>
            </a:r>
            <a:r>
              <a:rPr lang="zh-CN" altLang="en-US" dirty="0" smtClean="0"/>
              <a:t>的声称者</a:t>
            </a:r>
            <a:r>
              <a:rPr lang="en-US" altLang="zh-CN" dirty="0" smtClean="0"/>
              <a:t>A</a:t>
            </a:r>
            <a:r>
              <a:rPr lang="zh-CN" altLang="en-US" dirty="0" smtClean="0"/>
              <a:t>可以回答每个问题，其他人至多只能回答两个问题中的一个</a:t>
            </a:r>
            <a:endParaRPr lang="en-US" altLang="zh-CN" dirty="0" smtClean="0"/>
          </a:p>
          <a:p>
            <a:pPr lvl="1"/>
            <a:endParaRPr lang="en-US" altLang="zh-CN" dirty="0" smtClean="0"/>
          </a:p>
          <a:p>
            <a:pPr lvl="1"/>
            <a:r>
              <a:rPr lang="zh-CN" altLang="en-US" dirty="0" smtClean="0"/>
              <a:t>执行</a:t>
            </a:r>
            <a:r>
              <a:rPr lang="en-US" altLang="zh-CN" dirty="0" smtClean="0"/>
              <a:t>1</a:t>
            </a:r>
            <a:r>
              <a:rPr lang="zh-CN" altLang="en-US" dirty="0" smtClean="0"/>
              <a:t>次协议被欺骗的概率为</a:t>
            </a:r>
            <a:r>
              <a:rPr lang="en-US" altLang="zh-CN" dirty="0" smtClean="0"/>
              <a:t>1/2</a:t>
            </a:r>
          </a:p>
          <a:p>
            <a:pPr lvl="1"/>
            <a:r>
              <a:rPr lang="zh-CN" altLang="en-US" dirty="0" smtClean="0"/>
              <a:t>执行</a:t>
            </a:r>
            <a:r>
              <a:rPr lang="en-US" altLang="zh-CN" dirty="0" smtClean="0"/>
              <a:t>t</a:t>
            </a:r>
            <a:r>
              <a:rPr lang="zh-CN" altLang="en-US" dirty="0" smtClean="0"/>
              <a:t>次协议被欺骗的概率为</a:t>
            </a:r>
            <a:r>
              <a:rPr lang="en-US" altLang="zh-CN" dirty="0" smtClean="0"/>
              <a:t>2</a:t>
            </a:r>
            <a:r>
              <a:rPr lang="en-US" altLang="zh-CN" baseline="30000" dirty="0" smtClean="0"/>
              <a:t>-t</a:t>
            </a:r>
          </a:p>
          <a:p>
            <a:pPr lvl="1"/>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160</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043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A</a:t>
            </a:r>
            <a:r>
              <a:rPr lang="zh-CN" altLang="en-US" dirty="0" smtClean="0"/>
              <a:t>泄漏的秘密信息：</a:t>
            </a:r>
            <a:endParaRPr lang="en-US" altLang="zh-CN" dirty="0" smtClean="0"/>
          </a:p>
          <a:p>
            <a:pPr lvl="1"/>
            <a:r>
              <a:rPr lang="zh-CN" altLang="en-US" dirty="0" smtClean="0"/>
              <a:t>回答</a:t>
            </a:r>
            <a:r>
              <a:rPr lang="en-US" altLang="zh-CN" dirty="0" smtClean="0"/>
              <a:t>e=0</a:t>
            </a:r>
            <a:r>
              <a:rPr lang="zh-CN" altLang="en-US" dirty="0" smtClean="0"/>
              <a:t>时，</a:t>
            </a:r>
            <a:r>
              <a:rPr lang="en-US" altLang="zh-CN" dirty="0" smtClean="0"/>
              <a:t>A</a:t>
            </a:r>
            <a:r>
              <a:rPr lang="zh-CN" altLang="en-US" dirty="0" smtClean="0"/>
              <a:t>响应了</a:t>
            </a:r>
            <a:r>
              <a:rPr lang="en-US" altLang="zh-CN" dirty="0" smtClean="0"/>
              <a:t>x=r</a:t>
            </a:r>
            <a:r>
              <a:rPr lang="en-US" altLang="zh-CN" baseline="30000" dirty="0" smtClean="0"/>
              <a:t>2</a:t>
            </a:r>
            <a:r>
              <a:rPr lang="en-US" altLang="zh-CN" dirty="0" smtClean="0"/>
              <a:t>, y=r</a:t>
            </a:r>
            <a:r>
              <a:rPr lang="zh-CN" altLang="en-US" dirty="0" smtClean="0"/>
              <a:t>，没有泄露</a:t>
            </a:r>
            <a:r>
              <a:rPr lang="en-US" altLang="zh-CN" dirty="0" smtClean="0"/>
              <a:t>s</a:t>
            </a:r>
            <a:r>
              <a:rPr lang="zh-CN" altLang="en-US" dirty="0" smtClean="0"/>
              <a:t>的信息</a:t>
            </a:r>
            <a:endParaRPr lang="en-US" altLang="zh-CN" dirty="0" smtClean="0"/>
          </a:p>
          <a:p>
            <a:pPr lvl="1"/>
            <a:r>
              <a:rPr lang="zh-CN" altLang="en-US" dirty="0" smtClean="0"/>
              <a:t>回答</a:t>
            </a:r>
            <a:r>
              <a:rPr lang="en-US" altLang="zh-CN" dirty="0" smtClean="0"/>
              <a:t>e=1</a:t>
            </a:r>
            <a:r>
              <a:rPr lang="zh-CN" altLang="en-US" dirty="0" smtClean="0"/>
              <a:t>时，</a:t>
            </a:r>
            <a:r>
              <a:rPr lang="en-US" altLang="zh-CN" dirty="0" smtClean="0"/>
              <a:t>A</a:t>
            </a:r>
            <a:r>
              <a:rPr lang="zh-CN" altLang="en-US" dirty="0" smtClean="0"/>
              <a:t>响应了</a:t>
            </a:r>
            <a:r>
              <a:rPr lang="en-US" altLang="zh-CN" dirty="0" smtClean="0"/>
              <a:t>x=r</a:t>
            </a:r>
            <a:r>
              <a:rPr lang="en-US" altLang="zh-CN" baseline="30000" dirty="0" smtClean="0"/>
              <a:t>2</a:t>
            </a:r>
            <a:r>
              <a:rPr lang="en-US" altLang="zh-CN" dirty="0" smtClean="0"/>
              <a:t>, y=</a:t>
            </a:r>
            <a:r>
              <a:rPr lang="en-US" altLang="zh-CN" dirty="0" err="1" smtClean="0"/>
              <a:t>rs</a:t>
            </a:r>
            <a:r>
              <a:rPr lang="zh-CN" altLang="en-US" dirty="0" smtClean="0"/>
              <a:t>，也没有提供</a:t>
            </a:r>
            <a:r>
              <a:rPr lang="en-US" altLang="zh-CN" dirty="0" smtClean="0"/>
              <a:t>s</a:t>
            </a:r>
            <a:r>
              <a:rPr lang="zh-CN" altLang="en-US" dirty="0" smtClean="0"/>
              <a:t>的任何信息</a:t>
            </a:r>
            <a:endParaRPr lang="en-US" altLang="zh-CN" dirty="0" smtClean="0"/>
          </a:p>
          <a:p>
            <a:pPr lvl="1"/>
            <a:endParaRPr lang="en-US" altLang="zh-CN" dirty="0" smtClean="0"/>
          </a:p>
          <a:p>
            <a:pPr lvl="1"/>
            <a:r>
              <a:rPr lang="zh-CN" altLang="en-US" dirty="0" smtClean="0"/>
              <a:t>但该协议还是泄露了</a:t>
            </a:r>
            <a:r>
              <a:rPr lang="en-US" altLang="zh-CN" dirty="0" smtClean="0"/>
              <a:t>1</a:t>
            </a:r>
            <a:r>
              <a:rPr lang="zh-CN" altLang="en-US" dirty="0" smtClean="0"/>
              <a:t>比特信息：当协议执行</a:t>
            </a:r>
            <a:r>
              <a:rPr lang="en-US" altLang="zh-CN" dirty="0" smtClean="0"/>
              <a:t>t</a:t>
            </a:r>
            <a:r>
              <a:rPr lang="zh-CN" altLang="en-US" dirty="0" smtClean="0"/>
              <a:t>次后，</a:t>
            </a:r>
            <a:r>
              <a:rPr lang="en-US" altLang="zh-CN" dirty="0" smtClean="0"/>
              <a:t>B</a:t>
            </a:r>
            <a:r>
              <a:rPr lang="zh-CN" altLang="en-US" dirty="0" smtClean="0"/>
              <a:t>接收</a:t>
            </a:r>
            <a:r>
              <a:rPr lang="en-US" altLang="zh-CN" dirty="0" smtClean="0"/>
              <a:t>A</a:t>
            </a:r>
            <a:r>
              <a:rPr lang="zh-CN" altLang="en-US" dirty="0" smtClean="0"/>
              <a:t>的证明，则提供了</a:t>
            </a:r>
            <a:r>
              <a:rPr lang="en-US" altLang="zh-CN" dirty="0" smtClean="0"/>
              <a:t>v</a:t>
            </a:r>
            <a:r>
              <a:rPr lang="zh-CN" altLang="en-US" dirty="0" smtClean="0"/>
              <a:t>的确是模</a:t>
            </a:r>
            <a:r>
              <a:rPr lang="en-US" altLang="zh-CN" dirty="0" smtClean="0"/>
              <a:t>n</a:t>
            </a:r>
            <a:r>
              <a:rPr lang="zh-CN" altLang="en-US" dirty="0" smtClean="0"/>
              <a:t>的二次剩余的证据</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161</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748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非交互式零知识证明</a:t>
            </a:r>
            <a:endParaRPr lang="en-US" dirty="0"/>
          </a:p>
        </p:txBody>
      </p:sp>
      <p:sp>
        <p:nvSpPr>
          <p:cNvPr id="3" name="内容占位符 2"/>
          <p:cNvSpPr>
            <a:spLocks noGrp="1"/>
          </p:cNvSpPr>
          <p:nvPr>
            <p:ph idx="1"/>
          </p:nvPr>
        </p:nvSpPr>
        <p:spPr/>
        <p:txBody>
          <a:bodyPr/>
          <a:lstStyle/>
          <a:p>
            <a:r>
              <a:rPr lang="zh-CN" altLang="en-US" dirty="0" smtClean="0"/>
              <a:t>协议：</a:t>
            </a:r>
            <a:endParaRPr lang="en-US" dirty="0" smtClean="0"/>
          </a:p>
          <a:p>
            <a:pPr marL="914400" lvl="1" indent="-457200">
              <a:buFont typeface="+mj-lt"/>
              <a:buAutoNum type="arabicPeriod"/>
            </a:pPr>
            <a:r>
              <a:rPr lang="en-US" altLang="zh-CN" dirty="0" smtClean="0"/>
              <a:t>Alice</a:t>
            </a:r>
            <a:r>
              <a:rPr lang="zh-CN" altLang="en-US" dirty="0" smtClean="0"/>
              <a:t>用</a:t>
            </a:r>
            <a:r>
              <a:rPr lang="en-US" altLang="zh-CN" dirty="0" smtClean="0"/>
              <a:t>n</a:t>
            </a:r>
            <a:r>
              <a:rPr lang="zh-CN" altLang="en-US" dirty="0" smtClean="0"/>
              <a:t>个随机数产生难题的</a:t>
            </a:r>
            <a:r>
              <a:rPr lang="en-US" altLang="zh-CN" dirty="0" smtClean="0"/>
              <a:t>n</a:t>
            </a:r>
            <a:r>
              <a:rPr lang="zh-CN" altLang="en-US" dirty="0" smtClean="0"/>
              <a:t>个同构新问题，并公开</a:t>
            </a:r>
            <a:endParaRPr lang="en-US" altLang="zh-CN" dirty="0" smtClean="0"/>
          </a:p>
          <a:p>
            <a:pPr marL="914400" lvl="1" indent="-457200">
              <a:buFont typeface="+mj-lt"/>
              <a:buAutoNum type="arabicPeriod"/>
            </a:pPr>
            <a:r>
              <a:rPr lang="en-US" altLang="zh-CN" dirty="0" smtClean="0"/>
              <a:t>Alice</a:t>
            </a:r>
            <a:r>
              <a:rPr lang="zh-CN" altLang="en-US" dirty="0" smtClean="0"/>
              <a:t>将所有</a:t>
            </a:r>
            <a:r>
              <a:rPr lang="en-US" altLang="zh-CN" dirty="0" smtClean="0"/>
              <a:t>n</a:t>
            </a:r>
            <a:r>
              <a:rPr lang="zh-CN" altLang="en-US" dirty="0" smtClean="0"/>
              <a:t>个问题作为一个单向散列函数的输入，并保存单向散列函数输出的前</a:t>
            </a:r>
            <a:r>
              <a:rPr lang="en-US" altLang="zh-CN" dirty="0" smtClean="0"/>
              <a:t>n</a:t>
            </a:r>
            <a:r>
              <a:rPr lang="zh-CN" altLang="en-US" dirty="0" smtClean="0"/>
              <a:t>位</a:t>
            </a:r>
            <a:endParaRPr lang="en-US" altLang="zh-CN" dirty="0" smtClean="0"/>
          </a:p>
          <a:p>
            <a:pPr marL="1260475" lvl="2" indent="-346075">
              <a:buFont typeface="+mj-lt"/>
              <a:buAutoNum type="alphaLcPeriod"/>
            </a:pPr>
            <a:r>
              <a:rPr lang="zh-CN" altLang="en-US" dirty="0" smtClean="0"/>
              <a:t>若第</a:t>
            </a:r>
            <a:r>
              <a:rPr lang="en-US" altLang="zh-CN" dirty="0" err="1" smtClean="0"/>
              <a:t>i</a:t>
            </a:r>
            <a:r>
              <a:rPr lang="zh-CN" altLang="en-US" dirty="0" smtClean="0"/>
              <a:t>位为</a:t>
            </a:r>
            <a:r>
              <a:rPr lang="en-US" altLang="zh-CN" dirty="0" smtClean="0"/>
              <a:t>0</a:t>
            </a:r>
            <a:r>
              <a:rPr lang="zh-CN" altLang="en-US" dirty="0" smtClean="0"/>
              <a:t>，则证明第</a:t>
            </a:r>
            <a:r>
              <a:rPr lang="en-US" altLang="zh-CN" dirty="0" err="1" smtClean="0"/>
              <a:t>i</a:t>
            </a:r>
            <a:r>
              <a:rPr lang="zh-CN" altLang="en-US" dirty="0" smtClean="0"/>
              <a:t>个问题与原难题同构</a:t>
            </a:r>
            <a:endParaRPr lang="en-US" altLang="zh-CN" dirty="0" smtClean="0"/>
          </a:p>
          <a:p>
            <a:pPr marL="1260475" lvl="2" indent="-346075">
              <a:buFont typeface="+mj-lt"/>
              <a:buAutoNum type="alphaLcPeriod"/>
            </a:pPr>
            <a:r>
              <a:rPr lang="zh-CN" altLang="en-US" dirty="0" smtClean="0"/>
              <a:t>若第</a:t>
            </a:r>
            <a:r>
              <a:rPr lang="en-US" altLang="zh-CN" dirty="0" err="1" smtClean="0"/>
              <a:t>i</a:t>
            </a:r>
            <a:r>
              <a:rPr lang="zh-CN" altLang="en-US" dirty="0" smtClean="0"/>
              <a:t>位为</a:t>
            </a:r>
            <a:r>
              <a:rPr lang="en-US" altLang="zh-CN" dirty="0" smtClean="0"/>
              <a:t>1</a:t>
            </a:r>
            <a:r>
              <a:rPr lang="zh-CN" altLang="en-US" dirty="0" smtClean="0"/>
              <a:t>，则公布第</a:t>
            </a:r>
            <a:r>
              <a:rPr lang="en-US" altLang="zh-CN" dirty="0" err="1" smtClean="0"/>
              <a:t>i</a:t>
            </a:r>
            <a:r>
              <a:rPr lang="zh-CN" altLang="en-US" dirty="0" smtClean="0"/>
              <a:t>个问题的解法</a:t>
            </a:r>
            <a:endParaRPr lang="en-US" dirty="0" smtClean="0"/>
          </a:p>
          <a:p>
            <a:pPr marL="914400" lvl="1" indent="-457200">
              <a:buFont typeface="+mj-lt"/>
              <a:buAutoNum type="arabicPeriod"/>
            </a:pPr>
            <a:r>
              <a:rPr lang="zh-CN" altLang="en-US" dirty="0" smtClean="0"/>
              <a:t>任何感兴趣的人可以自行验证散列值和第</a:t>
            </a:r>
            <a:r>
              <a:rPr lang="en-US" altLang="zh-CN" dirty="0" smtClean="0"/>
              <a:t>2</a:t>
            </a:r>
            <a:r>
              <a:rPr lang="zh-CN" altLang="en-US" dirty="0" smtClean="0"/>
              <a:t>步的结果</a:t>
            </a:r>
            <a:endParaRPr lang="en-US" altLang="zh-CN" dirty="0" smtClean="0"/>
          </a:p>
          <a:p>
            <a:pPr lvl="1"/>
            <a:endParaRPr lang="en-US" dirty="0" smtClean="0"/>
          </a:p>
          <a:p>
            <a:r>
              <a:rPr lang="zh-CN" altLang="en-US" dirty="0" smtClean="0"/>
              <a:t>特点：用单向散列函数的不可预测性代替交互协议中的随机提问</a:t>
            </a:r>
            <a:endParaRPr lang="en-US" altLang="zh-CN" dirty="0" smtClean="0"/>
          </a:p>
          <a:p>
            <a:pPr lvl="1"/>
            <a:r>
              <a:rPr lang="en-US" altLang="zh-CN" dirty="0" smtClean="0"/>
              <a:t>n</a:t>
            </a:r>
            <a:r>
              <a:rPr lang="zh-CN" altLang="en-US" dirty="0" smtClean="0"/>
              <a:t>至少</a:t>
            </a:r>
            <a:r>
              <a:rPr lang="en-US" altLang="zh-CN" dirty="0" smtClean="0"/>
              <a:t>128</a:t>
            </a:r>
            <a:r>
              <a:rPr lang="zh-CN" altLang="en-US" dirty="0" smtClean="0"/>
              <a:t>以上，保证</a:t>
            </a:r>
            <a:r>
              <a:rPr lang="en-US" altLang="zh-CN" dirty="0" smtClean="0"/>
              <a:t>Alice</a:t>
            </a:r>
            <a:r>
              <a:rPr lang="zh-CN" altLang="en-US" dirty="0" smtClean="0"/>
              <a:t>不能尝试获得特定提问</a:t>
            </a:r>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162</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71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五、对身份认证协议的攻击</a:t>
            </a:r>
            <a:endParaRPr lang="zh-CN" altLang="en-US" dirty="0"/>
          </a:p>
        </p:txBody>
      </p:sp>
      <p:sp>
        <p:nvSpPr>
          <p:cNvPr id="3" name="内容占位符 2"/>
          <p:cNvSpPr>
            <a:spLocks noGrp="1"/>
          </p:cNvSpPr>
          <p:nvPr>
            <p:ph idx="1"/>
          </p:nvPr>
        </p:nvSpPr>
        <p:spPr/>
        <p:txBody>
          <a:bodyPr>
            <a:normAutofit/>
          </a:bodyPr>
          <a:lstStyle/>
          <a:p>
            <a:r>
              <a:rPr lang="zh-CN" altLang="en-US" dirty="0" smtClean="0"/>
              <a:t>假冒攻击</a:t>
            </a:r>
            <a:endParaRPr lang="en-US" altLang="zh-CN" dirty="0" smtClean="0"/>
          </a:p>
          <a:p>
            <a:r>
              <a:rPr lang="zh-CN" altLang="en-US" dirty="0" smtClean="0"/>
              <a:t>重放攻击</a:t>
            </a:r>
            <a:endParaRPr lang="en-US" altLang="zh-CN" dirty="0" smtClean="0"/>
          </a:p>
          <a:p>
            <a:pPr lvl="1"/>
            <a:r>
              <a:rPr lang="zh-CN" altLang="en-US" dirty="0" smtClean="0"/>
              <a:t>应对策略</a:t>
            </a:r>
            <a:endParaRPr lang="en-US" altLang="zh-CN" dirty="0"/>
          </a:p>
          <a:p>
            <a:pPr lvl="2"/>
            <a:r>
              <a:rPr lang="zh-CN" altLang="en-US" dirty="0"/>
              <a:t>用挑战－响应技术</a:t>
            </a:r>
            <a:endParaRPr lang="en-US" altLang="zh-CN" dirty="0"/>
          </a:p>
          <a:p>
            <a:pPr lvl="2"/>
            <a:r>
              <a:rPr lang="zh-CN" altLang="en-US" dirty="0"/>
              <a:t>用</a:t>
            </a:r>
            <a:r>
              <a:rPr lang="en-US" altLang="zh-CN" dirty="0"/>
              <a:t>nonce</a:t>
            </a:r>
          </a:p>
          <a:p>
            <a:pPr lvl="2"/>
            <a:r>
              <a:rPr lang="zh-CN" altLang="en-US" dirty="0"/>
              <a:t>在响应中嵌入目标身份</a:t>
            </a:r>
            <a:endParaRPr lang="en-US" altLang="zh-CN" dirty="0"/>
          </a:p>
          <a:p>
            <a:r>
              <a:rPr lang="zh-CN" altLang="en-US" dirty="0" smtClean="0"/>
              <a:t>反射攻击：</a:t>
            </a:r>
            <a:endParaRPr lang="en-US" altLang="zh-CN" dirty="0" smtClean="0"/>
          </a:p>
          <a:p>
            <a:pPr lvl="1"/>
            <a:r>
              <a:rPr lang="zh-CN" altLang="en-US" dirty="0" smtClean="0"/>
              <a:t>从正在执行的协议将信息发送回该协议的发起者</a:t>
            </a:r>
            <a:endParaRPr lang="en-US" altLang="zh-CN" dirty="0" smtClean="0"/>
          </a:p>
          <a:p>
            <a:pPr lvl="1"/>
            <a:r>
              <a:rPr lang="zh-CN" altLang="en-US" dirty="0" smtClean="0"/>
              <a:t>应对策略</a:t>
            </a:r>
            <a:endParaRPr lang="en-US" altLang="zh-CN" dirty="0" smtClean="0"/>
          </a:p>
          <a:p>
            <a:pPr lvl="2"/>
            <a:r>
              <a:rPr lang="zh-CN" altLang="en-US" dirty="0"/>
              <a:t>在挑战－响应中嵌入目标实体的标识符；</a:t>
            </a:r>
            <a:endParaRPr lang="en-US" altLang="zh-CN" dirty="0"/>
          </a:p>
          <a:p>
            <a:pPr lvl="2"/>
            <a:r>
              <a:rPr lang="zh-CN" altLang="en-US" dirty="0"/>
              <a:t>用每个不同形式的消息构造协议（避免消息的对称性）</a:t>
            </a:r>
            <a:endParaRPr lang="en-US" altLang="zh-CN" dirty="0"/>
          </a:p>
          <a:p>
            <a:pPr lvl="2"/>
            <a:r>
              <a:rPr lang="zh-CN" altLang="en-US" dirty="0"/>
              <a:t>单向密钥的</a:t>
            </a:r>
            <a:r>
              <a:rPr lang="zh-CN" altLang="en-US" dirty="0" smtClean="0"/>
              <a:t>使用</a:t>
            </a:r>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163</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516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endParaRPr lang="zh-CN" altLang="en-US" dirty="0"/>
          </a:p>
        </p:txBody>
      </p:sp>
      <p:sp>
        <p:nvSpPr>
          <p:cNvPr id="3" name="内容占位符 2"/>
          <p:cNvSpPr>
            <a:spLocks noGrp="1"/>
          </p:cNvSpPr>
          <p:nvPr>
            <p:ph idx="1"/>
          </p:nvPr>
        </p:nvSpPr>
        <p:spPr/>
        <p:txBody>
          <a:bodyPr>
            <a:normAutofit/>
          </a:bodyPr>
          <a:lstStyle/>
          <a:p>
            <a:r>
              <a:rPr lang="zh-CN" altLang="en-US" dirty="0" smtClean="0"/>
              <a:t>强迫延时攻击：</a:t>
            </a:r>
            <a:endParaRPr lang="en-US" altLang="zh-CN" dirty="0" smtClean="0"/>
          </a:p>
          <a:p>
            <a:pPr lvl="1"/>
            <a:r>
              <a:rPr lang="zh-CN" altLang="en-US" dirty="0" smtClean="0"/>
              <a:t>截取消息，并延迟一段时间后重新将消息放入协议，使协议继续</a:t>
            </a:r>
            <a:endParaRPr lang="en-US" altLang="zh-CN" dirty="0" smtClean="0"/>
          </a:p>
          <a:p>
            <a:pPr lvl="1"/>
            <a:r>
              <a:rPr lang="zh-CN" altLang="en-US" dirty="0" smtClean="0"/>
              <a:t>应对策略</a:t>
            </a:r>
            <a:endParaRPr lang="en-US" altLang="zh-CN" dirty="0" smtClean="0"/>
          </a:p>
          <a:p>
            <a:pPr lvl="2"/>
            <a:r>
              <a:rPr lang="zh-CN" altLang="en-US" dirty="0"/>
              <a:t>随机数与短响应超时结合使用</a:t>
            </a:r>
            <a:endParaRPr lang="en-US" altLang="zh-CN" dirty="0"/>
          </a:p>
          <a:p>
            <a:pPr lvl="2"/>
            <a:r>
              <a:rPr lang="zh-CN" altLang="en-US" dirty="0"/>
              <a:t>时戳加上适当的附加</a:t>
            </a:r>
            <a:r>
              <a:rPr lang="zh-CN" altLang="en-US" dirty="0" smtClean="0"/>
              <a:t>技术</a:t>
            </a:r>
            <a:endParaRPr lang="en-US" altLang="zh-CN" dirty="0" smtClean="0"/>
          </a:p>
          <a:p>
            <a:r>
              <a:rPr lang="zh-CN" altLang="en-US" dirty="0" smtClean="0"/>
              <a:t>选择文本攻击：</a:t>
            </a:r>
            <a:endParaRPr lang="en-US" altLang="zh-CN" dirty="0" smtClean="0"/>
          </a:p>
          <a:p>
            <a:pPr lvl="1"/>
            <a:r>
              <a:rPr lang="zh-CN" altLang="en-US" dirty="0" smtClean="0"/>
              <a:t>有策略地选择挑战以尝试提取声称者的长期密钥信息</a:t>
            </a:r>
            <a:endParaRPr lang="en-US" altLang="zh-CN" dirty="0" smtClean="0"/>
          </a:p>
          <a:p>
            <a:pPr lvl="1"/>
            <a:r>
              <a:rPr lang="zh-CN" altLang="en-US" dirty="0" smtClean="0"/>
              <a:t>应对策略</a:t>
            </a:r>
            <a:endParaRPr lang="en-US" altLang="zh-CN" dirty="0" smtClean="0"/>
          </a:p>
          <a:p>
            <a:pPr lvl="2"/>
            <a:r>
              <a:rPr lang="zh-CN" altLang="en-US" dirty="0" smtClean="0"/>
              <a:t>用</a:t>
            </a:r>
            <a:r>
              <a:rPr lang="zh-CN" altLang="en-US" dirty="0"/>
              <a:t>零知识技术</a:t>
            </a:r>
            <a:endParaRPr lang="en-US" altLang="zh-CN" dirty="0"/>
          </a:p>
          <a:p>
            <a:pPr lvl="2"/>
            <a:r>
              <a:rPr lang="zh-CN" altLang="en-US" dirty="0"/>
              <a:t>在每个挑战－响应中嵌入自选择</a:t>
            </a:r>
            <a:r>
              <a:rPr lang="zh-CN" altLang="en-US" dirty="0" smtClean="0"/>
              <a:t>随机数</a:t>
            </a:r>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164</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48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endParaRPr lang="zh-CN" altLang="en-US" dirty="0"/>
          </a:p>
        </p:txBody>
      </p:sp>
      <p:sp>
        <p:nvSpPr>
          <p:cNvPr id="3" name="内容占位符 2"/>
          <p:cNvSpPr>
            <a:spLocks noGrp="1"/>
          </p:cNvSpPr>
          <p:nvPr>
            <p:ph idx="1"/>
          </p:nvPr>
        </p:nvSpPr>
        <p:spPr/>
        <p:txBody>
          <a:bodyPr>
            <a:noAutofit/>
          </a:bodyPr>
          <a:lstStyle/>
          <a:p>
            <a:r>
              <a:rPr lang="zh-CN" altLang="en-US" dirty="0" smtClean="0"/>
              <a:t>交织攻击：</a:t>
            </a:r>
            <a:endParaRPr lang="en-US" altLang="zh-CN" dirty="0" smtClean="0"/>
          </a:p>
          <a:p>
            <a:pPr lvl="1"/>
            <a:r>
              <a:rPr lang="zh-CN" altLang="en-US" dirty="0" smtClean="0"/>
              <a:t>从一个或多个以前的或同时正在执行的协议得来的信息进行有选择的组合，从而假冒或进行其他欺骗</a:t>
            </a:r>
            <a:endParaRPr lang="en-US" altLang="zh-CN" dirty="0" smtClean="0"/>
          </a:p>
          <a:p>
            <a:pPr lvl="1"/>
            <a:r>
              <a:rPr lang="zh-CN" altLang="en-US" dirty="0" smtClean="0"/>
              <a:t>例：</a:t>
            </a:r>
            <a:endParaRPr lang="en-US" altLang="zh-CN" dirty="0" smtClean="0"/>
          </a:p>
          <a:p>
            <a:pPr lvl="2"/>
            <a:r>
              <a:rPr lang="zh-CN" altLang="en-US" dirty="0" smtClean="0"/>
              <a:t>国际象棋大师问题</a:t>
            </a:r>
            <a:endParaRPr lang="en-US" altLang="zh-CN" dirty="0" smtClean="0"/>
          </a:p>
          <a:p>
            <a:endParaRPr lang="en-US" altLang="zh-CN" sz="3200" dirty="0" smtClean="0"/>
          </a:p>
          <a:p>
            <a:pPr lvl="2"/>
            <a:r>
              <a:rPr lang="zh-CN" altLang="en-US" dirty="0" smtClean="0"/>
              <a:t>黑手党骗局</a:t>
            </a:r>
            <a:endParaRPr lang="en-US" altLang="zh-CN" dirty="0" smtClean="0"/>
          </a:p>
          <a:p>
            <a:endParaRPr lang="en-US" altLang="zh-CN" sz="3200" dirty="0"/>
          </a:p>
          <a:p>
            <a:pPr lvl="1"/>
            <a:r>
              <a:rPr lang="zh-CN" altLang="en-US" dirty="0" smtClean="0"/>
              <a:t>应对策略</a:t>
            </a:r>
            <a:endParaRPr lang="en-US" altLang="zh-CN" dirty="0" smtClean="0"/>
          </a:p>
          <a:p>
            <a:pPr lvl="2"/>
            <a:r>
              <a:rPr lang="zh-CN" altLang="en-US" dirty="0"/>
              <a:t>从协议运行链接所有消息（如使用链接的临时值</a:t>
            </a:r>
            <a:r>
              <a:rPr lang="zh-CN" altLang="en-US" dirty="0" smtClean="0"/>
              <a:t>）</a:t>
            </a:r>
            <a:endParaRPr lang="en-US" altLang="zh-CN" dirty="0" smtClean="0"/>
          </a:p>
          <a:p>
            <a:pPr lvl="2"/>
            <a:r>
              <a:rPr lang="zh-CN" altLang="en-US" dirty="0" smtClean="0"/>
              <a:t>法拉</a:t>
            </a:r>
            <a:r>
              <a:rPr lang="zh-CN" altLang="en-US" dirty="0"/>
              <a:t>第罩</a:t>
            </a:r>
            <a:r>
              <a:rPr lang="en-US" altLang="zh-CN" dirty="0"/>
              <a:t>——</a:t>
            </a:r>
            <a:r>
              <a:rPr lang="zh-CN" altLang="en-US" dirty="0"/>
              <a:t>阻止通信和走动</a:t>
            </a:r>
            <a:endParaRPr lang="en-US" altLang="zh-CN" dirty="0"/>
          </a:p>
          <a:p>
            <a:pPr lvl="2"/>
            <a:r>
              <a:rPr lang="zh-CN" altLang="en-US" dirty="0"/>
              <a:t>精确时钟</a:t>
            </a:r>
            <a:r>
              <a:rPr lang="en-US" altLang="zh-CN" dirty="0"/>
              <a:t>——</a:t>
            </a:r>
            <a:r>
              <a:rPr lang="zh-CN" altLang="en-US" dirty="0"/>
              <a:t>限制</a:t>
            </a:r>
            <a:r>
              <a:rPr lang="zh-CN" altLang="en-US" dirty="0" smtClean="0"/>
              <a:t>响应时间</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165</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左右箭头 20"/>
          <p:cNvSpPr/>
          <p:nvPr/>
        </p:nvSpPr>
        <p:spPr>
          <a:xfrm>
            <a:off x="5107723" y="4293096"/>
            <a:ext cx="1800200" cy="216024"/>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2852936"/>
            <a:ext cx="648072" cy="648072"/>
          </a:xfrm>
          <a:prstGeom prst="rect">
            <a:avLst/>
          </a:prstGeom>
        </p:spPr>
      </p:pic>
      <p:grpSp>
        <p:nvGrpSpPr>
          <p:cNvPr id="26" name="组合 25"/>
          <p:cNvGrpSpPr/>
          <p:nvPr/>
        </p:nvGrpSpPr>
        <p:grpSpPr>
          <a:xfrm>
            <a:off x="3995936" y="2492896"/>
            <a:ext cx="4631014" cy="1080120"/>
            <a:chOff x="3995936" y="2492896"/>
            <a:chExt cx="4631014" cy="108012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100392" y="2780928"/>
              <a:ext cx="526558" cy="722927"/>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2852936"/>
              <a:ext cx="488847" cy="648072"/>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16588" b="3412"/>
            <a:stretch/>
          </p:blipFill>
          <p:spPr>
            <a:xfrm flipH="1">
              <a:off x="4572000" y="2708920"/>
              <a:ext cx="936104" cy="748883"/>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t="16588" b="3412"/>
            <a:stretch/>
          </p:blipFill>
          <p:spPr>
            <a:xfrm flipH="1">
              <a:off x="7236296" y="2708920"/>
              <a:ext cx="936104" cy="748883"/>
            </a:xfrm>
            <a:prstGeom prst="rect">
              <a:avLst/>
            </a:prstGeom>
          </p:spPr>
        </p:pic>
        <p:sp>
          <p:nvSpPr>
            <p:cNvPr id="22" name="圆角矩形 21"/>
            <p:cNvSpPr/>
            <p:nvPr/>
          </p:nvSpPr>
          <p:spPr>
            <a:xfrm>
              <a:off x="3995936" y="2492896"/>
              <a:ext cx="2088232" cy="1080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房间</a:t>
              </a:r>
              <a:r>
                <a:rPr lang="en-US" altLang="zh-CN" sz="1600" dirty="0" smtClean="0">
                  <a:solidFill>
                    <a:schemeClr val="tx1"/>
                  </a:solidFill>
                  <a:latin typeface="微软雅黑" panose="020B0503020204020204" pitchFamily="34" charset="-122"/>
                  <a:ea typeface="微软雅黑" panose="020B0503020204020204" pitchFamily="34" charset="-122"/>
                </a:rPr>
                <a:t>A</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6516216" y="2492896"/>
              <a:ext cx="2088232" cy="1080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房间</a:t>
              </a:r>
              <a:r>
                <a:rPr lang="en-US" altLang="zh-CN" sz="1600" dirty="0" smtClean="0">
                  <a:solidFill>
                    <a:schemeClr val="tx1"/>
                  </a:solidFill>
                  <a:latin typeface="微软雅黑" panose="020B0503020204020204" pitchFamily="34" charset="-122"/>
                  <a:ea typeface="微软雅黑" panose="020B0503020204020204" pitchFamily="34" charset="-122"/>
                </a:rPr>
                <a:t>B</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3275856" y="3717032"/>
            <a:ext cx="5472608" cy="1082967"/>
            <a:chOff x="3275856" y="3717032"/>
            <a:chExt cx="5472608" cy="1082967"/>
          </a:xfrm>
        </p:grpSpPr>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9872" y="4077072"/>
              <a:ext cx="488847" cy="648072"/>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172400" y="4077072"/>
              <a:ext cx="526558" cy="722927"/>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923928" y="4221088"/>
              <a:ext cx="599517" cy="399678"/>
            </a:xfrm>
            <a:prstGeom prst="rect">
              <a:avLst/>
            </a:prstGeom>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524328" y="4221088"/>
              <a:ext cx="599517" cy="399678"/>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4077072"/>
              <a:ext cx="648072" cy="648072"/>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256" y="4077072"/>
              <a:ext cx="648072" cy="648072"/>
            </a:xfrm>
            <a:prstGeom prst="rect">
              <a:avLst/>
            </a:prstGeom>
          </p:spPr>
        </p:pic>
        <p:sp>
          <p:nvSpPr>
            <p:cNvPr id="24" name="圆角矩形 23"/>
            <p:cNvSpPr/>
            <p:nvPr/>
          </p:nvSpPr>
          <p:spPr>
            <a:xfrm>
              <a:off x="3275856" y="3717032"/>
              <a:ext cx="1944216" cy="1080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收款</a:t>
              </a:r>
              <a:r>
                <a:rPr lang="en-US" altLang="zh-CN" sz="1600" dirty="0" smtClean="0">
                  <a:solidFill>
                    <a:schemeClr val="tx1"/>
                  </a:solidFill>
                  <a:latin typeface="微软雅黑" panose="020B0503020204020204" pitchFamily="34" charset="-122"/>
                  <a:ea typeface="微软雅黑" panose="020B0503020204020204" pitchFamily="34" charset="-122"/>
                </a:rPr>
                <a:t>1</a:t>
              </a:r>
              <a:r>
                <a:rPr lang="zh-CN" altLang="en-US" sz="1600" dirty="0" smtClean="0">
                  <a:solidFill>
                    <a:schemeClr val="tx1"/>
                  </a:solidFill>
                  <a:latin typeface="微软雅黑" panose="020B0503020204020204" pitchFamily="34" charset="-122"/>
                  <a:ea typeface="微软雅黑" panose="020B0503020204020204" pitchFamily="34" charset="-122"/>
                </a:rPr>
                <a:t>元</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6804248" y="3717032"/>
              <a:ext cx="1944216" cy="1080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付款</a:t>
              </a:r>
              <a:r>
                <a:rPr lang="en-US" altLang="zh-CN" sz="1600" dirty="0" smtClean="0">
                  <a:solidFill>
                    <a:schemeClr val="tx1"/>
                  </a:solidFill>
                  <a:latin typeface="微软雅黑" panose="020B0503020204020204" pitchFamily="34" charset="-122"/>
                  <a:ea typeface="微软雅黑" panose="020B0503020204020204" pitchFamily="34" charset="-122"/>
                </a:rPr>
                <a:t>1</a:t>
              </a:r>
              <a:r>
                <a:rPr lang="zh-CN" altLang="en-US" sz="1600" dirty="0" smtClean="0">
                  <a:solidFill>
                    <a:schemeClr val="tx1"/>
                  </a:solidFill>
                  <a:latin typeface="微软雅黑" panose="020B0503020204020204" pitchFamily="34" charset="-122"/>
                  <a:ea typeface="微软雅黑" panose="020B0503020204020204" pitchFamily="34" charset="-122"/>
                </a:rPr>
                <a:t>万元</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78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1.11111E-6 -4.44444E-6 L 0.13247 -4.44444E-6 L -1.11111E-6 -4.44444E-6 Z " pathEditMode="relative" rAng="0" ptsTypes="AAA">
                                      <p:cBhvr>
                                        <p:cTn id="6" dur="5000" fill="hold"/>
                                        <p:tgtEl>
                                          <p:spTgt spid="14"/>
                                        </p:tgtEl>
                                        <p:attrNameLst>
                                          <p:attrName>ppt_x</p:attrName>
                                          <p:attrName>ppt_y</p:attrName>
                                        </p:attrNameLst>
                                      </p:cBhvr>
                                      <p:rCtr x="6615" y="0"/>
                                    </p:animMotion>
                                  </p:childTnLst>
                                </p:cTn>
                              </p:par>
                              <p:par>
                                <p:cTn id="7" presetID="22" presetClass="emph" presetSubtype="0" repeatCount="indefinite" fill="hold" grpId="0" nodeType="withEffect">
                                  <p:stCondLst>
                                    <p:cond delay="0"/>
                                  </p:stCondLst>
                                  <p:childTnLst>
                                    <p:animClr clrSpc="hsl" dir="cw">
                                      <p:cBhvr override="childStyle">
                                        <p:cTn id="8" dur="3000" fill="hold"/>
                                        <p:tgtEl>
                                          <p:spTgt spid="21"/>
                                        </p:tgtEl>
                                        <p:attrNameLst>
                                          <p:attrName>style.color</p:attrName>
                                        </p:attrNameLst>
                                      </p:cBhvr>
                                      <p:by>
                                        <p:hsl h="-7200000" s="0" l="0"/>
                                      </p:by>
                                    </p:animClr>
                                    <p:animClr clrSpc="hsl" dir="cw">
                                      <p:cBhvr>
                                        <p:cTn id="9" dur="3000" fill="hold"/>
                                        <p:tgtEl>
                                          <p:spTgt spid="21"/>
                                        </p:tgtEl>
                                        <p:attrNameLst>
                                          <p:attrName>fillcolor</p:attrName>
                                        </p:attrNameLst>
                                      </p:cBhvr>
                                      <p:by>
                                        <p:hsl h="-7200000" s="0" l="0"/>
                                      </p:by>
                                    </p:animClr>
                                    <p:animClr clrSpc="hsl" dir="cw">
                                      <p:cBhvr>
                                        <p:cTn id="10" dur="3000" fill="hold"/>
                                        <p:tgtEl>
                                          <p:spTgt spid="21"/>
                                        </p:tgtEl>
                                        <p:attrNameLst>
                                          <p:attrName>stroke.color</p:attrName>
                                        </p:attrNameLst>
                                      </p:cBhvr>
                                      <p:by>
                                        <p:hsl h="-7200000" s="0" l="0"/>
                                      </p:by>
                                    </p:animClr>
                                    <p:set>
                                      <p:cBhvr>
                                        <p:cTn id="11" dur="3000" fill="hold"/>
                                        <p:tgtEl>
                                          <p:spTgt spid="21"/>
                                        </p:tgtEl>
                                        <p:attrNameLst>
                                          <p:attrName>fill.type</p:attrName>
                                        </p:attrNameLst>
                                      </p:cBhvr>
                                      <p:to>
                                        <p:strVal val="solid"/>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身份真实性的维持</a:t>
            </a:r>
            <a:endParaRPr lang="zh-CN" altLang="en-US" dirty="0"/>
          </a:p>
        </p:txBody>
      </p:sp>
      <p:sp>
        <p:nvSpPr>
          <p:cNvPr id="3" name="内容占位符 2"/>
          <p:cNvSpPr>
            <a:spLocks noGrp="1"/>
          </p:cNvSpPr>
          <p:nvPr>
            <p:ph idx="1"/>
          </p:nvPr>
        </p:nvSpPr>
        <p:spPr/>
        <p:txBody>
          <a:bodyPr/>
          <a:lstStyle/>
          <a:p>
            <a:r>
              <a:rPr lang="zh-CN" altLang="en-US" dirty="0" smtClean="0"/>
              <a:t>身份认证后，敌手立即“切进”通信线路</a:t>
            </a:r>
            <a:endParaRPr lang="en-US" altLang="zh-CN" dirty="0" smtClean="0"/>
          </a:p>
          <a:p>
            <a:endParaRPr lang="en-US" altLang="zh-CN" dirty="0" smtClean="0"/>
          </a:p>
          <a:p>
            <a:r>
              <a:rPr lang="zh-CN" altLang="en-US" dirty="0" smtClean="0"/>
              <a:t>应对措施有：</a:t>
            </a:r>
            <a:endParaRPr lang="en-US" altLang="zh-CN" dirty="0" smtClean="0"/>
          </a:p>
          <a:p>
            <a:pPr lvl="1"/>
            <a:r>
              <a:rPr lang="zh-CN" altLang="en-US" dirty="0" smtClean="0"/>
              <a:t>周期性地进行重认证</a:t>
            </a:r>
            <a:endParaRPr lang="en-US" altLang="zh-CN" dirty="0" smtClean="0"/>
          </a:p>
          <a:p>
            <a:pPr lvl="1"/>
            <a:r>
              <a:rPr lang="zh-CN" altLang="en-US" dirty="0" smtClean="0"/>
              <a:t>将身份认证过程连接到正在进行的完整性服务</a:t>
            </a:r>
            <a:endParaRPr lang="en-US" altLang="zh-CN" dirty="0" smtClean="0"/>
          </a:p>
          <a:p>
            <a:pPr lvl="2"/>
            <a:r>
              <a:rPr lang="zh-CN" altLang="en-US" dirty="0" smtClean="0"/>
              <a:t>身份认证应与密钥建立机制整合</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166</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561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第七节 认证应用实例</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FC6C3F5E-09DE-47CB-B45C-8870030737BE}" type="slidenum">
              <a:rPr lang="zh-CN" altLang="en-US" smtClean="0"/>
              <a:pPr>
                <a:defRPr/>
              </a:pPr>
              <a:t>167</a:t>
            </a:fld>
            <a:endParaRPr lang="en-US" altLang="zh-CN" dirty="0"/>
          </a:p>
        </p:txBody>
      </p:sp>
    </p:spTree>
    <p:extLst>
      <p:ext uri="{BB962C8B-B14F-4D97-AF65-F5344CB8AC3E}">
        <p14:creationId xmlns:p14="http://schemas.microsoft.com/office/powerpoint/2010/main" val="336070788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一、认证加密</a:t>
            </a:r>
            <a:endParaRPr lang="zh-CN" altLang="en-US" dirty="0"/>
          </a:p>
        </p:txBody>
      </p:sp>
      <p:sp>
        <p:nvSpPr>
          <p:cNvPr id="7" name="内容占位符 6"/>
          <p:cNvSpPr>
            <a:spLocks noGrp="1"/>
          </p:cNvSpPr>
          <p:nvPr>
            <p:ph idx="1"/>
          </p:nvPr>
        </p:nvSpPr>
        <p:spPr/>
        <p:txBody>
          <a:bodyPr/>
          <a:lstStyle/>
          <a:p>
            <a:r>
              <a:rPr lang="zh-CN" altLang="en-US" dirty="0" smtClean="0"/>
              <a:t>同时考虑认证与加密两种安全机制</a:t>
            </a:r>
            <a:endParaRPr lang="en-US" altLang="zh-CN" dirty="0" smtClean="0"/>
          </a:p>
          <a:p>
            <a:pPr lvl="1"/>
            <a:r>
              <a:rPr lang="zh-CN" altLang="en-US" dirty="0" smtClean="0"/>
              <a:t>先</a:t>
            </a:r>
            <a:r>
              <a:rPr lang="en-US" altLang="zh-CN" dirty="0" smtClean="0"/>
              <a:t>Hash</a:t>
            </a:r>
            <a:r>
              <a:rPr lang="zh-CN" altLang="en-US" dirty="0" smtClean="0"/>
              <a:t>再加密</a:t>
            </a:r>
            <a:r>
              <a:rPr lang="en-US" altLang="zh-CN" dirty="0" smtClean="0"/>
              <a:t>(H</a:t>
            </a:r>
            <a:r>
              <a:rPr lang="en-US" altLang="zh-CN" dirty="0" smtClean="0">
                <a:sym typeface="Wingdings" panose="05000000000000000000" pitchFamily="2" charset="2"/>
              </a:rPr>
              <a:t>E)</a:t>
            </a:r>
            <a:endParaRPr lang="en-US" altLang="zh-CN" dirty="0" smtClean="0"/>
          </a:p>
          <a:p>
            <a:pPr lvl="2"/>
            <a:r>
              <a:rPr lang="en-US" altLang="zh-CN" dirty="0" smtClean="0"/>
              <a:t>E(K, M||H(M))</a:t>
            </a:r>
            <a:endParaRPr lang="en-US" altLang="zh-CN" dirty="0"/>
          </a:p>
          <a:p>
            <a:pPr lvl="1"/>
            <a:r>
              <a:rPr lang="zh-CN" altLang="en-US" dirty="0" smtClean="0"/>
              <a:t>先认证再加密</a:t>
            </a:r>
            <a:r>
              <a:rPr lang="en-US" altLang="zh-CN" dirty="0" smtClean="0"/>
              <a:t>(A</a:t>
            </a:r>
            <a:r>
              <a:rPr lang="en-US" altLang="zh-CN" dirty="0" smtClean="0">
                <a:sym typeface="Wingdings" panose="05000000000000000000" pitchFamily="2" charset="2"/>
              </a:rPr>
              <a:t>E)</a:t>
            </a:r>
            <a:endParaRPr lang="en-US" altLang="zh-CN" dirty="0" smtClean="0"/>
          </a:p>
          <a:p>
            <a:pPr lvl="2"/>
            <a:r>
              <a:rPr lang="en-US" altLang="zh-CN" dirty="0" smtClean="0"/>
              <a:t>E(K</a:t>
            </a:r>
            <a:r>
              <a:rPr lang="en-US" altLang="zh-CN" baseline="-25000" dirty="0" smtClean="0"/>
              <a:t>2</a:t>
            </a:r>
            <a:r>
              <a:rPr lang="en-US" altLang="zh-CN" dirty="0" smtClean="0"/>
              <a:t>, M||MAC(K</a:t>
            </a:r>
            <a:r>
              <a:rPr lang="en-US" altLang="zh-CN" baseline="-25000" dirty="0" smtClean="0"/>
              <a:t>1</a:t>
            </a:r>
            <a:r>
              <a:rPr lang="en-US" altLang="zh-CN" dirty="0" smtClean="0"/>
              <a:t>,M))</a:t>
            </a:r>
            <a:endParaRPr lang="en-US" altLang="zh-CN" dirty="0"/>
          </a:p>
          <a:p>
            <a:pPr lvl="1"/>
            <a:r>
              <a:rPr lang="zh-CN" altLang="en-US" dirty="0" smtClean="0"/>
              <a:t>先加密再认证</a:t>
            </a:r>
            <a:r>
              <a:rPr lang="en-US" altLang="zh-CN" dirty="0" smtClean="0"/>
              <a:t>(E</a:t>
            </a:r>
            <a:r>
              <a:rPr lang="en-US" altLang="zh-CN" dirty="0" smtClean="0">
                <a:sym typeface="Wingdings" panose="05000000000000000000" pitchFamily="2" charset="2"/>
              </a:rPr>
              <a:t>A)</a:t>
            </a:r>
            <a:endParaRPr lang="en-US" altLang="zh-CN" dirty="0" smtClean="0"/>
          </a:p>
          <a:p>
            <a:pPr lvl="2"/>
            <a:r>
              <a:rPr lang="en-US" altLang="zh-CN" dirty="0" smtClean="0"/>
              <a:t>MAC(K</a:t>
            </a:r>
            <a:r>
              <a:rPr lang="en-US" altLang="zh-CN" baseline="-25000" dirty="0" smtClean="0"/>
              <a:t>1</a:t>
            </a:r>
            <a:r>
              <a:rPr lang="en-US" altLang="zh-CN" dirty="0" smtClean="0"/>
              <a:t>,E(K</a:t>
            </a:r>
            <a:r>
              <a:rPr lang="en-US" altLang="zh-CN" baseline="-25000" dirty="0" smtClean="0"/>
              <a:t>2</a:t>
            </a:r>
            <a:r>
              <a:rPr lang="en-US" altLang="zh-CN" dirty="0" smtClean="0"/>
              <a:t>,M))</a:t>
            </a:r>
            <a:endParaRPr lang="en-US" altLang="zh-CN" dirty="0"/>
          </a:p>
          <a:p>
            <a:pPr lvl="1"/>
            <a:r>
              <a:rPr lang="zh-CN" altLang="en-US" dirty="0" smtClean="0"/>
              <a:t>独立加密和认证</a:t>
            </a:r>
            <a:r>
              <a:rPr lang="en-US" altLang="zh-CN" dirty="0" smtClean="0"/>
              <a:t>(E+A)</a:t>
            </a:r>
          </a:p>
          <a:p>
            <a:pPr lvl="2"/>
            <a:r>
              <a:rPr lang="en-US" altLang="zh-CN" dirty="0" smtClean="0"/>
              <a:t>E(K</a:t>
            </a:r>
            <a:r>
              <a:rPr lang="en-US" altLang="zh-CN" baseline="-25000" dirty="0" smtClean="0"/>
              <a:t>2</a:t>
            </a:r>
            <a:r>
              <a:rPr lang="en-US" altLang="zh-CN" dirty="0" smtClean="0"/>
              <a:t>,M) || MAC(K</a:t>
            </a:r>
            <a:r>
              <a:rPr lang="en-US" altLang="zh-CN" baseline="-25000" dirty="0" smtClean="0"/>
              <a:t>1</a:t>
            </a:r>
            <a:r>
              <a:rPr lang="en-US" altLang="zh-CN" dirty="0" smtClean="0"/>
              <a:t>,M)</a:t>
            </a:r>
          </a:p>
          <a:p>
            <a:pPr lvl="2"/>
            <a:endParaRPr lang="en-US" altLang="zh-CN" dirty="0"/>
          </a:p>
          <a:p>
            <a:pPr lvl="1"/>
            <a:r>
              <a:rPr lang="zh-CN" altLang="en-US" dirty="0" smtClean="0"/>
              <a:t>存在安全缺陷，不恰当的使用会导致安全漏洞</a:t>
            </a:r>
            <a:endParaRPr lang="en-US" altLang="zh-CN" dirty="0" smtClean="0"/>
          </a:p>
          <a:p>
            <a:pPr lvl="2"/>
            <a:r>
              <a:rPr lang="zh-CN" altLang="en-US" dirty="0" smtClean="0"/>
              <a:t>例如</a:t>
            </a:r>
            <a:r>
              <a:rPr lang="en-US" altLang="zh-CN" dirty="0" smtClean="0"/>
              <a:t>WEP</a:t>
            </a:r>
            <a:r>
              <a:rPr lang="zh-CN" altLang="en-US" dirty="0" smtClean="0"/>
              <a:t>协议使用</a:t>
            </a:r>
            <a:r>
              <a:rPr lang="en-US" altLang="zh-CN" dirty="0" smtClean="0"/>
              <a:t>H</a:t>
            </a:r>
            <a:r>
              <a:rPr lang="en-US" altLang="zh-CN" dirty="0" smtClean="0">
                <a:sym typeface="Wingdings" panose="05000000000000000000" pitchFamily="2" charset="2"/>
              </a:rPr>
              <a:t>E</a:t>
            </a:r>
            <a:r>
              <a:rPr lang="zh-CN" altLang="en-US" dirty="0" smtClean="0">
                <a:sym typeface="Wingdings" panose="05000000000000000000" pitchFamily="2" charset="2"/>
              </a:rPr>
              <a:t>方案</a:t>
            </a:r>
            <a:r>
              <a:rPr lang="zh-CN" altLang="en-US" dirty="0" smtClean="0"/>
              <a:t>，密钥固定且初始</a:t>
            </a:r>
            <a:r>
              <a:rPr lang="zh-CN" altLang="en-US" dirty="0"/>
              <a:t>向量仅为</a:t>
            </a:r>
            <a:r>
              <a:rPr lang="en-US" altLang="zh-CN" dirty="0"/>
              <a:t>24</a:t>
            </a:r>
            <a:r>
              <a:rPr lang="zh-CN" altLang="en-US" dirty="0"/>
              <a:t>位</a:t>
            </a:r>
          </a:p>
        </p:txBody>
      </p:sp>
      <p:sp>
        <p:nvSpPr>
          <p:cNvPr id="4" name="灯片编号占位符 3"/>
          <p:cNvSpPr>
            <a:spLocks noGrp="1"/>
          </p:cNvSpPr>
          <p:nvPr>
            <p:ph type="sldNum" sz="quarter" idx="10"/>
          </p:nvPr>
        </p:nvSpPr>
        <p:spPr/>
        <p:txBody>
          <a:bodyPr/>
          <a:lstStyle/>
          <a:p>
            <a:pPr>
              <a:defRPr/>
            </a:pPr>
            <a:fld id="{FC6C3F5E-09DE-47CB-B45C-8870030737BE}" type="slidenum">
              <a:rPr lang="zh-CN" altLang="en-US" smtClean="0"/>
              <a:pPr>
                <a:defRPr/>
              </a:pPr>
              <a:t>168</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647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分组密码链</a:t>
            </a:r>
            <a:r>
              <a:rPr lang="en-US" altLang="zh-CN" dirty="0" smtClean="0"/>
              <a:t>-</a:t>
            </a:r>
            <a:r>
              <a:rPr lang="zh-CN" altLang="en-US" dirty="0" smtClean="0"/>
              <a:t>消息认证码模式</a:t>
            </a:r>
            <a:r>
              <a:rPr lang="en-US" altLang="zh-CN" dirty="0" smtClean="0"/>
              <a:t>CCM</a:t>
            </a:r>
            <a:endParaRPr lang="zh-CN" altLang="en-US" dirty="0"/>
          </a:p>
        </p:txBody>
      </p:sp>
      <p:sp>
        <p:nvSpPr>
          <p:cNvPr id="159" name="内容占位符 158"/>
          <p:cNvSpPr>
            <a:spLocks noGrp="1"/>
          </p:cNvSpPr>
          <p:nvPr>
            <p:ph idx="1"/>
          </p:nvPr>
        </p:nvSpPr>
        <p:spPr/>
        <p:txBody>
          <a:bodyPr/>
          <a:lstStyle/>
          <a:p>
            <a:r>
              <a:rPr lang="en-US" altLang="zh-CN" sz="2400" dirty="0" smtClean="0"/>
              <a:t>NIST SP 800-38C</a:t>
            </a:r>
            <a:r>
              <a:rPr lang="zh-CN" altLang="en-US" sz="2400" dirty="0" smtClean="0"/>
              <a:t>，</a:t>
            </a:r>
            <a:r>
              <a:rPr lang="en-US" altLang="zh-CN" sz="2400" dirty="0" smtClean="0"/>
              <a:t>E+A</a:t>
            </a:r>
            <a:r>
              <a:rPr lang="zh-CN" altLang="en-US" sz="2400" dirty="0" smtClean="0"/>
              <a:t>方案的改进</a:t>
            </a:r>
            <a:endParaRPr lang="en-US" altLang="zh-CN" sz="2400" dirty="0" smtClean="0"/>
          </a:p>
          <a:p>
            <a:r>
              <a:rPr lang="zh-CN" altLang="en-US" sz="2400" dirty="0" smtClean="0"/>
              <a:t>用于</a:t>
            </a:r>
            <a:r>
              <a:rPr lang="en-US" altLang="zh-CN" sz="2400" dirty="0" smtClean="0"/>
              <a:t>IEEE 802.11 </a:t>
            </a:r>
            <a:r>
              <a:rPr lang="en-US" altLang="zh-CN" sz="2400" dirty="0" err="1" smtClean="0"/>
              <a:t>WiFi</a:t>
            </a:r>
            <a:r>
              <a:rPr lang="zh-CN" altLang="en-US" sz="2400" dirty="0" smtClean="0"/>
              <a:t>无线局域网安全</a:t>
            </a:r>
            <a:endParaRPr lang="zh-CN" altLang="en-US" sz="24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169</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grpSp>
        <p:nvGrpSpPr>
          <p:cNvPr id="166" name="组合 165"/>
          <p:cNvGrpSpPr/>
          <p:nvPr/>
        </p:nvGrpSpPr>
        <p:grpSpPr>
          <a:xfrm>
            <a:off x="323528" y="2354711"/>
            <a:ext cx="8565909" cy="3954609"/>
            <a:chOff x="323528" y="2354711"/>
            <a:chExt cx="8565909" cy="3954609"/>
          </a:xfrm>
        </p:grpSpPr>
        <p:sp>
          <p:nvSpPr>
            <p:cNvPr id="6" name="矩形 5"/>
            <p:cNvSpPr/>
            <p:nvPr/>
          </p:nvSpPr>
          <p:spPr>
            <a:xfrm>
              <a:off x="323528" y="2366389"/>
              <a:ext cx="720080"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临时量</a:t>
              </a:r>
              <a:r>
                <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1043608" y="2366389"/>
              <a:ext cx="1008112"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认证数据</a:t>
              </a: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2051720" y="2366389"/>
              <a:ext cx="1800199"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明文</a:t>
              </a: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27276" y="3536301"/>
              <a:ext cx="653851" cy="26804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400" baseline="-25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975347" y="3534941"/>
              <a:ext cx="653851"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400" baseline="-25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1623419" y="3534941"/>
              <a:ext cx="653851"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400" baseline="-25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3198068" y="3549868"/>
              <a:ext cx="653851"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400" baseline="-25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p:cNvSpPr/>
            <p:nvPr/>
          </p:nvSpPr>
          <p:spPr>
            <a:xfrm>
              <a:off x="2480423" y="3549868"/>
              <a:ext cx="792088" cy="2694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 •</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左大括号 16"/>
            <p:cNvSpPr/>
            <p:nvPr/>
          </p:nvSpPr>
          <p:spPr>
            <a:xfrm rot="16200000">
              <a:off x="2042110" y="973582"/>
              <a:ext cx="101892" cy="3528393"/>
            </a:xfrm>
            <a:prstGeom prst="leftBrace">
              <a:avLst>
                <a:gd name="adj1" fmla="val 591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左大括号 17"/>
            <p:cNvSpPr/>
            <p:nvPr/>
          </p:nvSpPr>
          <p:spPr>
            <a:xfrm rot="5400000">
              <a:off x="2038138" y="1671656"/>
              <a:ext cx="107679" cy="3528391"/>
            </a:xfrm>
            <a:prstGeom prst="leftBrace">
              <a:avLst>
                <a:gd name="adj1" fmla="val 591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1" name="直接箭头连接符 20"/>
            <p:cNvCxnSpPr>
              <a:stCxn id="17" idx="1"/>
              <a:endCxn id="22" idx="0"/>
            </p:cNvCxnSpPr>
            <p:nvPr/>
          </p:nvCxnSpPr>
          <p:spPr>
            <a:xfrm flipH="1">
              <a:off x="2091978" y="2788725"/>
              <a:ext cx="1079" cy="17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695934" y="2961078"/>
              <a:ext cx="792088" cy="269407"/>
            </a:xfrm>
            <a:prstGeom prst="rect">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格式函数</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4" name="直接箭头连接符 23"/>
            <p:cNvCxnSpPr>
              <a:stCxn id="22" idx="2"/>
              <a:endCxn id="18" idx="1"/>
            </p:cNvCxnSpPr>
            <p:nvPr/>
          </p:nvCxnSpPr>
          <p:spPr>
            <a:xfrm flipH="1">
              <a:off x="2091977" y="3230485"/>
              <a:ext cx="1" cy="151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609130" y="4163756"/>
              <a:ext cx="955154" cy="269407"/>
            </a:xfrm>
            <a:prstGeom prst="rect">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CMAC</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左大括号 30"/>
            <p:cNvSpPr/>
            <p:nvPr/>
          </p:nvSpPr>
          <p:spPr>
            <a:xfrm rot="16200000">
              <a:off x="2042178" y="2134570"/>
              <a:ext cx="91093" cy="3528389"/>
            </a:xfrm>
            <a:prstGeom prst="leftBrace">
              <a:avLst>
                <a:gd name="adj1" fmla="val 591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箭头连接符 31"/>
            <p:cNvCxnSpPr>
              <a:stCxn id="31" idx="1"/>
              <a:endCxn id="29" idx="0"/>
            </p:cNvCxnSpPr>
            <p:nvPr/>
          </p:nvCxnSpPr>
          <p:spPr>
            <a:xfrm flipH="1">
              <a:off x="2086707" y="3944311"/>
              <a:ext cx="1018" cy="219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9" idx="1"/>
            </p:cNvCxnSpPr>
            <p:nvPr/>
          </p:nvCxnSpPr>
          <p:spPr>
            <a:xfrm>
              <a:off x="1200524" y="4298459"/>
              <a:ext cx="4086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181253" y="4048408"/>
              <a:ext cx="223574" cy="2694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K</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矩形 39"/>
            <p:cNvSpPr/>
            <p:nvPr/>
          </p:nvSpPr>
          <p:spPr>
            <a:xfrm>
              <a:off x="1787054" y="5190083"/>
              <a:ext cx="600902"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Tag</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1" name="直接箭头连接符 40"/>
            <p:cNvCxnSpPr>
              <a:stCxn id="29" idx="2"/>
              <a:endCxn id="55" idx="0"/>
            </p:cNvCxnSpPr>
            <p:nvPr/>
          </p:nvCxnSpPr>
          <p:spPr>
            <a:xfrm>
              <a:off x="2086707" y="4433163"/>
              <a:ext cx="0" cy="256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877485" y="2374477"/>
              <a:ext cx="600902" cy="2694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Ctr</a:t>
              </a:r>
              <a:r>
                <a:rPr lang="en-US" altLang="zh-CN" sz="1400" baseline="-25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矩形 54"/>
            <p:cNvSpPr/>
            <p:nvPr/>
          </p:nvSpPr>
          <p:spPr>
            <a:xfrm>
              <a:off x="1609130" y="4689270"/>
              <a:ext cx="955154" cy="269407"/>
            </a:xfrm>
            <a:prstGeom prst="rect">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MSB(</a:t>
              </a:r>
              <a:r>
                <a:rPr lang="en-US" altLang="zh-CN" sz="1400" dirty="0" err="1"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Tlen</a:t>
              </a: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7" name="直接箭头连接符 56"/>
            <p:cNvCxnSpPr>
              <a:stCxn id="55" idx="2"/>
              <a:endCxn id="40" idx="0"/>
            </p:cNvCxnSpPr>
            <p:nvPr/>
          </p:nvCxnSpPr>
          <p:spPr>
            <a:xfrm>
              <a:off x="2086707" y="4958677"/>
              <a:ext cx="798" cy="231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4706234" y="3552649"/>
              <a:ext cx="955154" cy="269407"/>
            </a:xfrm>
            <a:prstGeom prst="rect">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MSB(</a:t>
              </a:r>
              <a:r>
                <a:rPr lang="en-US" altLang="zh-CN" sz="1400" dirty="0" err="1"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Tlen</a:t>
              </a: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p:cNvSpPr/>
            <p:nvPr/>
          </p:nvSpPr>
          <p:spPr>
            <a:xfrm>
              <a:off x="4706234" y="2958032"/>
              <a:ext cx="955154" cy="269407"/>
            </a:xfrm>
            <a:prstGeom prst="rect">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AES</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流程图: 或者 69"/>
            <p:cNvSpPr/>
            <p:nvPr/>
          </p:nvSpPr>
          <p:spPr>
            <a:xfrm>
              <a:off x="5033920" y="5182805"/>
              <a:ext cx="288032" cy="279928"/>
            </a:xfrm>
            <a:prstGeom prst="flowChartOr">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1" name="直接箭头连接符 70"/>
            <p:cNvCxnSpPr>
              <a:stCxn id="40" idx="3"/>
              <a:endCxn id="70" idx="2"/>
            </p:cNvCxnSpPr>
            <p:nvPr/>
          </p:nvCxnSpPr>
          <p:spPr>
            <a:xfrm flipV="1">
              <a:off x="2387956" y="5322769"/>
              <a:ext cx="2645964" cy="2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8" idx="2"/>
              <a:endCxn id="70" idx="0"/>
            </p:cNvCxnSpPr>
            <p:nvPr/>
          </p:nvCxnSpPr>
          <p:spPr>
            <a:xfrm flipH="1">
              <a:off x="5177936" y="3822056"/>
              <a:ext cx="5875" cy="1360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9" idx="2"/>
              <a:endCxn id="68" idx="0"/>
            </p:cNvCxnSpPr>
            <p:nvPr/>
          </p:nvCxnSpPr>
          <p:spPr>
            <a:xfrm>
              <a:off x="5183811" y="3227439"/>
              <a:ext cx="0" cy="325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endCxn id="69" idx="0"/>
            </p:cNvCxnSpPr>
            <p:nvPr/>
          </p:nvCxnSpPr>
          <p:spPr>
            <a:xfrm>
              <a:off x="5177936" y="2632822"/>
              <a:ext cx="5875" cy="325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endCxn id="69" idx="1"/>
            </p:cNvCxnSpPr>
            <p:nvPr/>
          </p:nvCxnSpPr>
          <p:spPr>
            <a:xfrm>
              <a:off x="4318821" y="3092735"/>
              <a:ext cx="3874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0" idx="4"/>
              <a:endCxn id="148" idx="0"/>
            </p:cNvCxnSpPr>
            <p:nvPr/>
          </p:nvCxnSpPr>
          <p:spPr>
            <a:xfrm>
              <a:off x="5177936" y="5462733"/>
              <a:ext cx="0" cy="217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4283968" y="2848452"/>
              <a:ext cx="223574" cy="2694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K</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矩形 94"/>
            <p:cNvSpPr/>
            <p:nvPr/>
          </p:nvSpPr>
          <p:spPr>
            <a:xfrm>
              <a:off x="6253306" y="2955166"/>
              <a:ext cx="955154" cy="269407"/>
            </a:xfrm>
            <a:prstGeom prst="rect">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CTR-AES</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左大括号 99"/>
            <p:cNvSpPr/>
            <p:nvPr/>
          </p:nvSpPr>
          <p:spPr>
            <a:xfrm rot="16200000">
              <a:off x="7933266" y="3417817"/>
              <a:ext cx="112141" cy="1800200"/>
            </a:xfrm>
            <a:prstGeom prst="leftBrace">
              <a:avLst>
                <a:gd name="adj1" fmla="val 591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3" name="直接箭头连接符 102"/>
            <p:cNvCxnSpPr>
              <a:endCxn id="95" idx="1"/>
            </p:cNvCxnSpPr>
            <p:nvPr/>
          </p:nvCxnSpPr>
          <p:spPr>
            <a:xfrm>
              <a:off x="5865893" y="3089869"/>
              <a:ext cx="3874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矩形 105"/>
            <p:cNvSpPr/>
            <p:nvPr/>
          </p:nvSpPr>
          <p:spPr>
            <a:xfrm>
              <a:off x="5829755" y="2848392"/>
              <a:ext cx="223574" cy="2694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K</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7" name="直接箭头连接符 106"/>
            <p:cNvCxnSpPr/>
            <p:nvPr/>
          </p:nvCxnSpPr>
          <p:spPr>
            <a:xfrm>
              <a:off x="6739017" y="2624118"/>
              <a:ext cx="678" cy="331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5993751" y="2354711"/>
              <a:ext cx="1503683" cy="2694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Ctr</a:t>
              </a:r>
              <a:r>
                <a:rPr lang="en-US" altLang="zh-CN" sz="1400" baseline="-25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Ctr</a:t>
              </a:r>
              <a:r>
                <a:rPr lang="en-US" altLang="zh-CN" sz="1400" baseline="-25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 </a:t>
              </a:r>
              <a:r>
                <a:rPr lang="en-US" altLang="zh-CN" sz="1400" dirty="0" err="1"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Ctr</a:t>
              </a:r>
              <a:r>
                <a:rPr lang="en-US" altLang="zh-CN" sz="1400" baseline="-25000" dirty="0" err="1"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3" name="流程图: 或者 122"/>
            <p:cNvSpPr/>
            <p:nvPr/>
          </p:nvSpPr>
          <p:spPr>
            <a:xfrm>
              <a:off x="6586867" y="5182805"/>
              <a:ext cx="288032" cy="279928"/>
            </a:xfrm>
            <a:prstGeom prst="flowChartOr">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4" name="直接箭头连接符 123"/>
            <p:cNvCxnSpPr>
              <a:stCxn id="95" idx="2"/>
              <a:endCxn id="123" idx="0"/>
            </p:cNvCxnSpPr>
            <p:nvPr/>
          </p:nvCxnSpPr>
          <p:spPr>
            <a:xfrm>
              <a:off x="6730883" y="3224573"/>
              <a:ext cx="0" cy="195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矩形 138"/>
            <p:cNvSpPr/>
            <p:nvPr/>
          </p:nvSpPr>
          <p:spPr>
            <a:xfrm>
              <a:off x="7089236" y="3950565"/>
              <a:ext cx="1800199"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明文</a:t>
              </a: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2" name="肘形连接符 141"/>
            <p:cNvCxnSpPr>
              <a:stCxn id="100" idx="1"/>
              <a:endCxn id="123" idx="6"/>
            </p:cNvCxnSpPr>
            <p:nvPr/>
          </p:nvCxnSpPr>
          <p:spPr>
            <a:xfrm rot="5400000">
              <a:off x="6957728" y="4291159"/>
              <a:ext cx="948781" cy="11144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stCxn id="123" idx="4"/>
              <a:endCxn id="151" idx="0"/>
            </p:cNvCxnSpPr>
            <p:nvPr/>
          </p:nvCxnSpPr>
          <p:spPr>
            <a:xfrm>
              <a:off x="6730883" y="5462733"/>
              <a:ext cx="794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矩形 147"/>
            <p:cNvSpPr/>
            <p:nvPr/>
          </p:nvSpPr>
          <p:spPr>
            <a:xfrm>
              <a:off x="4877485" y="5679873"/>
              <a:ext cx="600902"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密文</a:t>
              </a: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lang="en-US" altLang="zh-CN" sz="1400" baseline="-25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1" name="矩形 150"/>
            <p:cNvSpPr/>
            <p:nvPr/>
          </p:nvSpPr>
          <p:spPr>
            <a:xfrm>
              <a:off x="5838724" y="5678757"/>
              <a:ext cx="1800199" cy="269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密文</a:t>
              </a: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lang="en-US" altLang="zh-CN" sz="1400" baseline="-25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4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5" name="直接连接符 154"/>
            <p:cNvCxnSpPr/>
            <p:nvPr/>
          </p:nvCxnSpPr>
          <p:spPr>
            <a:xfrm>
              <a:off x="4139952" y="2366389"/>
              <a:ext cx="0" cy="3870923"/>
            </a:xfrm>
            <a:prstGeom prst="line">
              <a:avLst/>
            </a:prstGeom>
            <a:ln w="19050">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1602762" y="6039913"/>
              <a:ext cx="1024151" cy="2694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认证部分</a:t>
              </a:r>
              <a:endParaRPr lang="zh-CN" altLang="en-US" baseline="-25000" dirty="0">
                <a:solidFill>
                  <a:schemeClr val="tx1"/>
                </a:solidFill>
                <a:latin typeface="微软雅黑" panose="020B0503020204020204" pitchFamily="34" charset="-122"/>
                <a:ea typeface="微软雅黑" panose="020B0503020204020204" pitchFamily="34" charset="-122"/>
              </a:endParaRPr>
            </a:p>
          </p:txBody>
        </p:sp>
        <p:sp>
          <p:nvSpPr>
            <p:cNvPr id="157" name="矩形 156"/>
            <p:cNvSpPr/>
            <p:nvPr/>
          </p:nvSpPr>
          <p:spPr>
            <a:xfrm>
              <a:off x="5924112" y="6039912"/>
              <a:ext cx="1024151" cy="2694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加密部分</a:t>
              </a:r>
              <a:endParaRPr lang="zh-CN" altLang="en-US" baseline="-25000" dirty="0">
                <a:solidFill>
                  <a:schemeClr val="tx1"/>
                </a:solidFill>
                <a:latin typeface="微软雅黑" panose="020B0503020204020204" pitchFamily="34" charset="-122"/>
                <a:ea typeface="微软雅黑" panose="020B0503020204020204" pitchFamily="34" charset="-122"/>
              </a:endParaRPr>
            </a:p>
          </p:txBody>
        </p:sp>
      </p:grpSp>
      <p:sp>
        <p:nvSpPr>
          <p:cNvPr id="56" name="流程图: 合并 5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538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一、消息加密</a:t>
            </a:r>
            <a:endParaRPr lang="zh-CN" altLang="en-US" dirty="0"/>
          </a:p>
        </p:txBody>
      </p:sp>
      <p:sp>
        <p:nvSpPr>
          <p:cNvPr id="3" name="内容占位符 2"/>
          <p:cNvSpPr>
            <a:spLocks noGrp="1"/>
          </p:cNvSpPr>
          <p:nvPr>
            <p:ph idx="1"/>
          </p:nvPr>
        </p:nvSpPr>
        <p:spPr/>
        <p:txBody>
          <a:bodyPr/>
          <a:lstStyle/>
          <a:p>
            <a:r>
              <a:rPr lang="zh-CN" altLang="en-US" dirty="0" smtClean="0"/>
              <a:t>消息加密本身能够提供一定的认证功能</a:t>
            </a:r>
            <a:endParaRPr lang="en-US" altLang="zh-CN" dirty="0" smtClean="0"/>
          </a:p>
          <a:p>
            <a:r>
              <a:rPr lang="zh-CN" altLang="en-US" dirty="0" smtClean="0"/>
              <a:t>使用对称密钥：</a:t>
            </a:r>
            <a:endParaRPr lang="en-US" altLang="zh-CN" dirty="0" smtClean="0"/>
          </a:p>
          <a:p>
            <a:pPr lvl="1"/>
            <a:r>
              <a:rPr lang="zh-CN" altLang="en-US" dirty="0" smtClean="0"/>
              <a:t>发报人身份确认</a:t>
            </a:r>
            <a:endParaRPr lang="en-US" altLang="zh-CN" dirty="0" smtClean="0"/>
          </a:p>
          <a:p>
            <a:pPr lvl="2"/>
            <a:r>
              <a:rPr lang="zh-CN" altLang="en-US" dirty="0" smtClean="0"/>
              <a:t>仅有收发双方拥有密钥</a:t>
            </a:r>
            <a:endParaRPr lang="en-US" altLang="zh-CN" dirty="0" smtClean="0"/>
          </a:p>
          <a:p>
            <a:pPr lvl="1"/>
            <a:r>
              <a:rPr lang="zh-CN" altLang="en-US" dirty="0" smtClean="0"/>
              <a:t>报文完整性确认</a:t>
            </a:r>
            <a:endParaRPr lang="en-US" altLang="zh-CN" dirty="0" smtClean="0"/>
          </a:p>
          <a:p>
            <a:pPr lvl="2"/>
            <a:r>
              <a:rPr lang="zh-CN" altLang="en-US" dirty="0" smtClean="0"/>
              <a:t>当报文中有足够的格式信息、冗余或校验时，修改密文会破坏这些信息</a:t>
            </a:r>
            <a:endParaRPr lang="en-US" altLang="zh-CN" dirty="0" smtClean="0"/>
          </a:p>
          <a:p>
            <a:r>
              <a:rPr lang="zh-CN" altLang="en-US" dirty="0" smtClean="0"/>
              <a:t>使用公钥密码：</a:t>
            </a:r>
            <a:endParaRPr lang="en-US" altLang="zh-CN" dirty="0" smtClean="0"/>
          </a:p>
          <a:p>
            <a:pPr lvl="1"/>
            <a:r>
              <a:rPr lang="zh-CN" altLang="en-US" dirty="0" smtClean="0"/>
              <a:t>公钥加密提供报文保密性确认，不能提供身份确认</a:t>
            </a:r>
            <a:endParaRPr lang="en-US" altLang="zh-CN" dirty="0" smtClean="0"/>
          </a:p>
          <a:p>
            <a:pPr lvl="2"/>
            <a:r>
              <a:rPr lang="zh-CN" altLang="en-US" dirty="0" smtClean="0"/>
              <a:t>任何人都可以拥有公钥</a:t>
            </a:r>
            <a:endParaRPr lang="en-US" altLang="zh-CN" dirty="0" smtClean="0"/>
          </a:p>
          <a:p>
            <a:pPr lvl="1"/>
            <a:r>
              <a:rPr lang="zh-CN" altLang="en-US" dirty="0" smtClean="0"/>
              <a:t>私钥签名提供信源身份确认，不提供保密性</a:t>
            </a:r>
            <a:endParaRPr lang="en-US" altLang="zh-CN" dirty="0" smtClean="0"/>
          </a:p>
          <a:p>
            <a:pPr lvl="2"/>
            <a:r>
              <a:rPr lang="zh-CN" altLang="en-US" dirty="0" smtClean="0"/>
              <a:t>也需要报文具有特定格式、冗余或校验</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59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Galois/</a:t>
            </a:r>
            <a:r>
              <a:rPr lang="zh-CN" altLang="en-US" dirty="0" smtClean="0"/>
              <a:t>计数器模式</a:t>
            </a:r>
            <a:r>
              <a:rPr lang="en-US" altLang="zh-CN" dirty="0" smtClean="0"/>
              <a:t>GCM</a:t>
            </a:r>
            <a:endParaRPr lang="zh-CN" altLang="en-US" dirty="0"/>
          </a:p>
        </p:txBody>
      </p:sp>
      <p:sp>
        <p:nvSpPr>
          <p:cNvPr id="3" name="内容占位符 2"/>
          <p:cNvSpPr>
            <a:spLocks noGrp="1"/>
          </p:cNvSpPr>
          <p:nvPr>
            <p:ph idx="1"/>
          </p:nvPr>
        </p:nvSpPr>
        <p:spPr/>
        <p:txBody>
          <a:bodyPr/>
          <a:lstStyle/>
          <a:p>
            <a:r>
              <a:rPr lang="en-US" altLang="zh-CN" sz="2400" dirty="0" smtClean="0"/>
              <a:t>NIST SP 800-38D</a:t>
            </a:r>
          </a:p>
          <a:p>
            <a:r>
              <a:rPr lang="en-US" altLang="zh-CN" sz="2400" dirty="0" smtClean="0"/>
              <a:t>E</a:t>
            </a:r>
            <a:r>
              <a:rPr lang="en-US" altLang="zh-CN" sz="2400" dirty="0">
                <a:sym typeface="Wingdings" panose="05000000000000000000" pitchFamily="2" charset="2"/>
              </a:rPr>
              <a:t>A</a:t>
            </a:r>
            <a:r>
              <a:rPr lang="zh-CN" altLang="en-US" sz="2400" dirty="0" smtClean="0">
                <a:sym typeface="Wingdings" panose="05000000000000000000" pitchFamily="2" charset="2"/>
              </a:rPr>
              <a:t>方案的改进</a:t>
            </a:r>
            <a:endParaRPr lang="en-US" altLang="zh-CN" sz="2400" dirty="0" smtClean="0">
              <a:sym typeface="Wingdings" panose="05000000000000000000" pitchFamily="2" charset="2"/>
            </a:endParaRPr>
          </a:p>
          <a:p>
            <a:endParaRPr lang="en-US" altLang="zh-CN" sz="2400" dirty="0" smtClean="0"/>
          </a:p>
          <a:p>
            <a:r>
              <a:rPr lang="zh-CN" altLang="en-US" sz="2400" dirty="0" smtClean="0"/>
              <a:t>并行化</a:t>
            </a:r>
            <a:r>
              <a:rPr lang="zh-CN" altLang="en-US" sz="2400" dirty="0"/>
              <a:t>设计，高</a:t>
            </a:r>
            <a:r>
              <a:rPr lang="zh-CN" altLang="en-US" sz="2400" dirty="0" smtClean="0"/>
              <a:t>吞吐率，适于高速网络</a:t>
            </a:r>
            <a:endParaRPr lang="en-US" altLang="zh-CN" sz="2400" dirty="0"/>
          </a:p>
          <a:p>
            <a:r>
              <a:rPr lang="zh-CN" altLang="en-US" sz="2400" dirty="0" smtClean="0"/>
              <a:t>认证部分主要计算是</a:t>
            </a:r>
            <a:r>
              <a:rPr lang="en-US" altLang="zh-CN" sz="2400" dirty="0" smtClean="0"/>
              <a:t>GF(2</a:t>
            </a:r>
            <a:r>
              <a:rPr lang="en-US" altLang="zh-CN" sz="2400" baseline="30000" dirty="0" smtClean="0"/>
              <a:t>128</a:t>
            </a:r>
            <a:r>
              <a:rPr lang="en-US" altLang="zh-CN" sz="2400" dirty="0" smtClean="0"/>
              <a:t>)</a:t>
            </a:r>
            <a:r>
              <a:rPr lang="zh-CN" altLang="en-US" sz="2400" dirty="0" smtClean="0"/>
              <a:t>上的乘法，便于硬件实现</a:t>
            </a:r>
            <a:endParaRPr lang="zh-CN" altLang="en-US" sz="24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170</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484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二、密钥封装</a:t>
            </a:r>
            <a:endParaRPr lang="zh-CN" altLang="en-US" dirty="0"/>
          </a:p>
        </p:txBody>
      </p:sp>
      <p:sp>
        <p:nvSpPr>
          <p:cNvPr id="3" name="内容占位符 2"/>
          <p:cNvSpPr>
            <a:spLocks noGrp="1"/>
          </p:cNvSpPr>
          <p:nvPr>
            <p:ph idx="1"/>
          </p:nvPr>
        </p:nvSpPr>
        <p:spPr/>
        <p:txBody>
          <a:bodyPr/>
          <a:lstStyle/>
          <a:p>
            <a:r>
              <a:rPr lang="en-US" altLang="zh-CN" sz="2400" dirty="0" smtClean="0"/>
              <a:t>NIST SP 800-38F</a:t>
            </a:r>
          </a:p>
          <a:p>
            <a:r>
              <a:rPr lang="zh-CN" altLang="en-US" sz="2400" dirty="0">
                <a:solidFill>
                  <a:srgbClr val="0070C0"/>
                </a:solidFill>
              </a:rPr>
              <a:t>新的分组密码工作模式</a:t>
            </a:r>
            <a:r>
              <a:rPr lang="zh-CN" altLang="en-US" sz="2400" dirty="0"/>
              <a:t>：密钥封装模式</a:t>
            </a:r>
            <a:endParaRPr lang="en-US" altLang="zh-CN" sz="2400" dirty="0"/>
          </a:p>
          <a:p>
            <a:r>
              <a:rPr lang="zh-CN" altLang="en-US" sz="2400" dirty="0"/>
              <a:t>用途：通过事先共享的对称密钥（密钥加密密钥</a:t>
            </a:r>
            <a:r>
              <a:rPr lang="en-US" altLang="zh-CN" sz="2400" dirty="0"/>
              <a:t>KEK</a:t>
            </a:r>
            <a:r>
              <a:rPr lang="zh-CN" altLang="en-US" sz="2400" dirty="0"/>
              <a:t>）交换新的对称</a:t>
            </a:r>
            <a:r>
              <a:rPr lang="zh-CN" altLang="en-US" sz="2400" dirty="0" smtClean="0"/>
              <a:t>密钥，并认证完整性</a:t>
            </a:r>
            <a:endParaRPr lang="en-US" altLang="zh-CN" sz="2400" dirty="0"/>
          </a:p>
          <a:p>
            <a:r>
              <a:rPr lang="zh-CN" altLang="en-US" sz="2400" dirty="0"/>
              <a:t>鲁棒的加密模式，输出的每一位都无规律地受到输入每一位的值的影响</a:t>
            </a:r>
            <a:endParaRPr lang="en-US" altLang="zh-CN" sz="2400" dirty="0"/>
          </a:p>
          <a:p>
            <a:endParaRPr lang="en-US" altLang="zh-CN" sz="2400" dirty="0"/>
          </a:p>
          <a:p>
            <a:r>
              <a:rPr lang="zh-CN" altLang="en-US" sz="2400" dirty="0"/>
              <a:t>使用</a:t>
            </a:r>
            <a:r>
              <a:rPr lang="en-US" altLang="zh-CN" sz="2400" dirty="0"/>
              <a:t>AES</a:t>
            </a:r>
            <a:r>
              <a:rPr lang="zh-CN" altLang="en-US" sz="2400" dirty="0"/>
              <a:t>或</a:t>
            </a:r>
            <a:r>
              <a:rPr lang="en-US" altLang="zh-CN" sz="2400" dirty="0"/>
              <a:t>3DES</a:t>
            </a:r>
            <a:r>
              <a:rPr lang="zh-CN" altLang="en-US" sz="2400" dirty="0"/>
              <a:t>作为底层</a:t>
            </a:r>
            <a:r>
              <a:rPr lang="zh-CN" altLang="en-US" sz="2400" dirty="0" smtClean="0"/>
              <a:t>加密算法</a:t>
            </a:r>
            <a:endParaRPr lang="zh-CN" altLang="en-US" sz="24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171</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029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标题 52"/>
          <p:cNvSpPr>
            <a:spLocks noGrp="1"/>
          </p:cNvSpPr>
          <p:nvPr>
            <p:ph type="title"/>
          </p:nvPr>
        </p:nvSpPr>
        <p:spPr/>
        <p:txBody>
          <a:bodyPr/>
          <a:lstStyle/>
          <a:p>
            <a:endParaRPr lang="zh-CN" altLang="en-US"/>
          </a:p>
        </p:txBody>
      </p:sp>
      <p:sp>
        <p:nvSpPr>
          <p:cNvPr id="54" name="内容占位符 53"/>
          <p:cNvSpPr>
            <a:spLocks noGrp="1"/>
          </p:cNvSpPr>
          <p:nvPr>
            <p:ph idx="1"/>
          </p:nvPr>
        </p:nvSpPr>
        <p:spPr/>
        <p:txBody>
          <a:bodyPr/>
          <a:lstStyle/>
          <a:p>
            <a:r>
              <a:rPr lang="zh-CN" altLang="en-US" sz="2400" dirty="0"/>
              <a:t>明文密钥</a:t>
            </a:r>
            <a:r>
              <a:rPr lang="zh-CN" altLang="en-US" sz="2400" dirty="0" smtClean="0"/>
              <a:t>数据以</a:t>
            </a:r>
            <a:r>
              <a:rPr lang="en-US" altLang="zh-CN" sz="2400" dirty="0" smtClean="0"/>
              <a:t>64</a:t>
            </a:r>
            <a:r>
              <a:rPr lang="zh-CN" altLang="en-US" sz="2400" dirty="0" smtClean="0"/>
              <a:t>位进行分组</a:t>
            </a:r>
            <a:endParaRPr lang="en-US" altLang="zh-CN" sz="2400" dirty="0" smtClean="0"/>
          </a:p>
          <a:p>
            <a:r>
              <a:rPr lang="zh-CN" altLang="en-US" sz="2400" dirty="0" smtClean="0"/>
              <a:t>初始化</a:t>
            </a:r>
            <a:r>
              <a:rPr lang="en-US" altLang="zh-CN" sz="2400" dirty="0" smtClean="0"/>
              <a:t>A=ICV=A6A6A6A6A6A6A6A6; R()=</a:t>
            </a:r>
            <a:r>
              <a:rPr lang="zh-CN" altLang="en-US" sz="2400" dirty="0" smtClean="0"/>
              <a:t>明文密钥数据分组</a:t>
            </a:r>
            <a:endParaRPr lang="en-US" altLang="zh-CN" sz="2400" dirty="0" smtClean="0"/>
          </a:p>
          <a:p>
            <a:r>
              <a:rPr lang="zh-CN" altLang="en-US" sz="2400" dirty="0" smtClean="0"/>
              <a:t>执行</a:t>
            </a:r>
            <a:r>
              <a:rPr lang="en-US" altLang="zh-CN" sz="2400" dirty="0" smtClean="0"/>
              <a:t>6n</a:t>
            </a:r>
            <a:r>
              <a:rPr lang="zh-CN" altLang="en-US" sz="2400" dirty="0" smtClean="0"/>
              <a:t>个阶段，</a:t>
            </a:r>
            <a:r>
              <a:rPr lang="en-US" altLang="zh-CN" sz="2400" dirty="0" smtClean="0"/>
              <a:t>t=1,2,…,6n</a:t>
            </a:r>
          </a:p>
          <a:p>
            <a:r>
              <a:rPr lang="zh-CN" altLang="en-US" sz="2400" dirty="0" smtClean="0"/>
              <a:t>密文</a:t>
            </a:r>
            <a:r>
              <a:rPr lang="en-US" altLang="zh-CN" sz="2400" dirty="0" smtClean="0"/>
              <a:t>C={A,R(1),R(2),…,R(n)}</a:t>
            </a:r>
          </a:p>
          <a:p>
            <a:pPr lvl="1"/>
            <a:endParaRPr lang="en-US" altLang="zh-CN" sz="2000" dirty="0"/>
          </a:p>
          <a:p>
            <a:pPr lvl="1"/>
            <a:endParaRPr lang="en-US" altLang="zh-CN" sz="2000" dirty="0" smtClean="0"/>
          </a:p>
          <a:p>
            <a:pPr lvl="1"/>
            <a:endParaRPr lang="en-US" altLang="zh-CN" sz="2000" dirty="0"/>
          </a:p>
          <a:p>
            <a:pPr lvl="1"/>
            <a:endParaRPr lang="en-US" altLang="zh-CN" sz="2000" dirty="0" smtClean="0"/>
          </a:p>
          <a:p>
            <a:pPr lvl="1"/>
            <a:endParaRPr lang="en-US" altLang="zh-CN" sz="2000" dirty="0" smtClean="0"/>
          </a:p>
          <a:p>
            <a:endParaRPr lang="en-US" altLang="zh-CN" sz="2400" dirty="0" smtClean="0"/>
          </a:p>
          <a:p>
            <a:endParaRPr lang="en-US" altLang="zh-CN" sz="2400" dirty="0"/>
          </a:p>
          <a:p>
            <a:r>
              <a:rPr lang="zh-CN" altLang="en-US" sz="2400" dirty="0" smtClean="0"/>
              <a:t>若解密得到的</a:t>
            </a:r>
            <a:r>
              <a:rPr lang="en-US" altLang="zh-CN" sz="2400" dirty="0" smtClean="0"/>
              <a:t>A≠ICV</a:t>
            </a:r>
            <a:r>
              <a:rPr lang="zh-CN" altLang="en-US" sz="2400" dirty="0" smtClean="0"/>
              <a:t>，认证失败，拒绝新密钥</a:t>
            </a:r>
            <a:endParaRPr lang="zh-CN" altLang="en-US" sz="24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172</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grpSp>
        <p:nvGrpSpPr>
          <p:cNvPr id="139" name="组合 138"/>
          <p:cNvGrpSpPr/>
          <p:nvPr/>
        </p:nvGrpSpPr>
        <p:grpSpPr>
          <a:xfrm>
            <a:off x="2123728" y="3375481"/>
            <a:ext cx="5078270" cy="2429783"/>
            <a:chOff x="1907704" y="3419708"/>
            <a:chExt cx="5078270" cy="2429783"/>
          </a:xfrm>
        </p:grpSpPr>
        <p:sp>
          <p:nvSpPr>
            <p:cNvPr id="6" name="矩形 5"/>
            <p:cNvSpPr/>
            <p:nvPr/>
          </p:nvSpPr>
          <p:spPr>
            <a:xfrm>
              <a:off x="3505558" y="3784604"/>
              <a:ext cx="1728192"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加密</a:t>
              </a:r>
              <a:endParaRPr lang="zh-CN" altLang="en-US" dirty="0">
                <a:latin typeface="微软雅黑" panose="020B0503020204020204" pitchFamily="34" charset="-122"/>
                <a:ea typeface="微软雅黑" panose="020B0503020204020204" pitchFamily="34" charset="-122"/>
              </a:endParaRPr>
            </a:p>
          </p:txBody>
        </p:sp>
        <p:cxnSp>
          <p:nvCxnSpPr>
            <p:cNvPr id="8" name="直接箭头连接符 7"/>
            <p:cNvCxnSpPr>
              <a:endCxn id="6" idx="1"/>
            </p:cNvCxnSpPr>
            <p:nvPr/>
          </p:nvCxnSpPr>
          <p:spPr>
            <a:xfrm>
              <a:off x="2929494" y="4036632"/>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878972" y="3667300"/>
              <a:ext cx="33855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K</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a:xfrm>
              <a:off x="3505558" y="4622123"/>
              <a:ext cx="864096" cy="367940"/>
            </a:xfrm>
            <a:prstGeom prst="rect">
              <a:avLst/>
            </a:prstGeom>
            <a:no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MSB</a:t>
              </a:r>
              <a:r>
                <a:rPr lang="en-US" altLang="zh-CN" baseline="-25000" dirty="0" smtClean="0">
                  <a:latin typeface="微软雅黑" panose="020B0503020204020204" pitchFamily="34" charset="-122"/>
                  <a:ea typeface="微软雅黑" panose="020B0503020204020204" pitchFamily="34" charset="-122"/>
                </a:rPr>
                <a:t>64</a:t>
              </a:r>
              <a:endParaRPr lang="zh-CN" altLang="en-US" baseline="-25000" dirty="0">
                <a:latin typeface="微软雅黑" panose="020B0503020204020204" pitchFamily="34" charset="-122"/>
                <a:ea typeface="微软雅黑" panose="020B0503020204020204" pitchFamily="34" charset="-122"/>
              </a:endParaRPr>
            </a:p>
          </p:txBody>
        </p:sp>
        <p:sp>
          <p:nvSpPr>
            <p:cNvPr id="15" name="矩形 14"/>
            <p:cNvSpPr/>
            <p:nvPr/>
          </p:nvSpPr>
          <p:spPr>
            <a:xfrm>
              <a:off x="4369654" y="4622123"/>
              <a:ext cx="864096" cy="367940"/>
            </a:xfrm>
            <a:prstGeom prst="rect">
              <a:avLst/>
            </a:prstGeom>
            <a:no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LSB</a:t>
              </a:r>
              <a:r>
                <a:rPr lang="en-US" altLang="zh-CN" baseline="-25000" dirty="0" smtClean="0">
                  <a:latin typeface="微软雅黑" panose="020B0503020204020204" pitchFamily="34" charset="-122"/>
                  <a:ea typeface="微软雅黑" panose="020B0503020204020204" pitchFamily="34" charset="-122"/>
                </a:rPr>
                <a:t>64</a:t>
              </a:r>
              <a:endParaRPr lang="zh-CN" altLang="en-US" baseline="-25000" dirty="0">
                <a:latin typeface="微软雅黑" panose="020B0503020204020204" pitchFamily="34" charset="-122"/>
                <a:ea typeface="微软雅黑" panose="020B0503020204020204" pitchFamily="34" charset="-122"/>
              </a:endParaRPr>
            </a:p>
          </p:txBody>
        </p:sp>
        <p:cxnSp>
          <p:nvCxnSpPr>
            <p:cNvPr id="19" name="肘形连接符 18"/>
            <p:cNvCxnSpPr>
              <a:stCxn id="6" idx="2"/>
              <a:endCxn id="14" idx="0"/>
            </p:cNvCxnSpPr>
            <p:nvPr/>
          </p:nvCxnSpPr>
          <p:spPr>
            <a:xfrm rot="5400000">
              <a:off x="3986899" y="4239367"/>
              <a:ext cx="333463" cy="432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a:endCxn id="15" idx="0"/>
            </p:cNvCxnSpPr>
            <p:nvPr/>
          </p:nvCxnSpPr>
          <p:spPr>
            <a:xfrm rot="16200000" flipH="1">
              <a:off x="4418947" y="4239367"/>
              <a:ext cx="333463" cy="432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流程图: 或者 21"/>
            <p:cNvSpPr/>
            <p:nvPr/>
          </p:nvSpPr>
          <p:spPr>
            <a:xfrm>
              <a:off x="2785478" y="4662661"/>
              <a:ext cx="284957" cy="276785"/>
            </a:xfrm>
            <a:prstGeom prst="flowChar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4" name="直接箭头连接符 23"/>
            <p:cNvCxnSpPr>
              <a:stCxn id="14" idx="1"/>
            </p:cNvCxnSpPr>
            <p:nvPr/>
          </p:nvCxnSpPr>
          <p:spPr>
            <a:xfrm flipH="1">
              <a:off x="3070435" y="4806093"/>
              <a:ext cx="4351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2314634" y="4806093"/>
              <a:ext cx="4708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273024" y="4483034"/>
              <a:ext cx="27122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a:t>
              </a:r>
              <a:endParaRPr lang="zh-CN" altLang="en-US" dirty="0">
                <a:latin typeface="微软雅黑" panose="020B0503020204020204" pitchFamily="34" charset="-122"/>
                <a:ea typeface="微软雅黑" panose="020B0503020204020204" pitchFamily="34" charset="-122"/>
              </a:endParaRPr>
            </a:p>
          </p:txBody>
        </p:sp>
        <p:sp>
          <p:nvSpPr>
            <p:cNvPr id="39" name="矩形 38"/>
            <p:cNvSpPr/>
            <p:nvPr/>
          </p:nvSpPr>
          <p:spPr>
            <a:xfrm>
              <a:off x="2497446" y="5260466"/>
              <a:ext cx="864096" cy="367940"/>
            </a:xfrm>
            <a:prstGeom prst="rect">
              <a:avLst/>
            </a:prstGeom>
            <a:no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A</a:t>
              </a:r>
              <a:endParaRPr lang="zh-CN" altLang="en-US" baseline="-25000" dirty="0">
                <a:latin typeface="微软雅黑" panose="020B0503020204020204" pitchFamily="34" charset="-122"/>
                <a:ea typeface="微软雅黑" panose="020B0503020204020204" pitchFamily="34" charset="-122"/>
              </a:endParaRPr>
            </a:p>
          </p:txBody>
        </p:sp>
        <p:cxnSp>
          <p:nvCxnSpPr>
            <p:cNvPr id="41" name="肘形连接符 40"/>
            <p:cNvCxnSpPr>
              <a:stCxn id="22" idx="4"/>
              <a:endCxn id="39" idx="0"/>
            </p:cNvCxnSpPr>
            <p:nvPr/>
          </p:nvCxnSpPr>
          <p:spPr>
            <a:xfrm rot="16200000" flipH="1">
              <a:off x="2768215" y="5099187"/>
              <a:ext cx="321020" cy="15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3671407" y="5260467"/>
              <a:ext cx="864096" cy="367940"/>
            </a:xfrm>
            <a:prstGeom prst="rect">
              <a:avLst/>
            </a:prstGeom>
            <a:no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R(1)</a:t>
              </a:r>
              <a:endParaRPr lang="zh-CN" altLang="en-US" baseline="-25000" dirty="0">
                <a:latin typeface="微软雅黑" panose="020B0503020204020204" pitchFamily="34" charset="-122"/>
                <a:ea typeface="微软雅黑" panose="020B0503020204020204" pitchFamily="34" charset="-122"/>
              </a:endParaRPr>
            </a:p>
          </p:txBody>
        </p:sp>
        <p:sp>
          <p:nvSpPr>
            <p:cNvPr id="45" name="矩形 44"/>
            <p:cNvSpPr/>
            <p:nvPr/>
          </p:nvSpPr>
          <p:spPr>
            <a:xfrm>
              <a:off x="4535503" y="5260467"/>
              <a:ext cx="864096" cy="367940"/>
            </a:xfrm>
            <a:prstGeom prst="rect">
              <a:avLst/>
            </a:prstGeom>
            <a:no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R(2)</a:t>
              </a:r>
              <a:endParaRPr lang="zh-CN" altLang="en-US" baseline="-25000" dirty="0">
                <a:latin typeface="微软雅黑" panose="020B0503020204020204" pitchFamily="34" charset="-122"/>
                <a:ea typeface="微软雅黑" panose="020B0503020204020204" pitchFamily="34" charset="-122"/>
              </a:endParaRPr>
            </a:p>
          </p:txBody>
        </p:sp>
        <p:sp>
          <p:nvSpPr>
            <p:cNvPr id="47" name="矩形 46"/>
            <p:cNvSpPr/>
            <p:nvPr/>
          </p:nvSpPr>
          <p:spPr>
            <a:xfrm>
              <a:off x="5831647" y="5260467"/>
              <a:ext cx="864096" cy="367940"/>
            </a:xfrm>
            <a:prstGeom prst="rect">
              <a:avLst/>
            </a:prstGeom>
            <a:no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R(n)</a:t>
              </a:r>
              <a:endParaRPr lang="zh-CN" altLang="en-US" baseline="-250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5416149" y="5236574"/>
              <a:ext cx="37221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4218010" y="3419708"/>
              <a:ext cx="30970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cxnSp>
          <p:nvCxnSpPr>
            <p:cNvPr id="51" name="肘形连接符 50"/>
            <p:cNvCxnSpPr>
              <a:stCxn id="15" idx="3"/>
              <a:endCxn id="47" idx="0"/>
            </p:cNvCxnSpPr>
            <p:nvPr/>
          </p:nvCxnSpPr>
          <p:spPr>
            <a:xfrm>
              <a:off x="5233750" y="4806093"/>
              <a:ext cx="1029945" cy="4543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p:cNvCxnSpPr/>
            <p:nvPr/>
          </p:nvCxnSpPr>
          <p:spPr>
            <a:xfrm rot="16200000" flipH="1">
              <a:off x="4599535" y="3625844"/>
              <a:ext cx="315981" cy="15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肘形连接符 101"/>
            <p:cNvCxnSpPr/>
            <p:nvPr/>
          </p:nvCxnSpPr>
          <p:spPr>
            <a:xfrm rot="16200000" flipH="1">
              <a:off x="3778847" y="3609556"/>
              <a:ext cx="315981" cy="15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1907704" y="3452334"/>
              <a:ext cx="2028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4755523" y="3468621"/>
              <a:ext cx="2230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917231" y="3452334"/>
              <a:ext cx="345" cy="199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39" idx="1"/>
            </p:cNvCxnSpPr>
            <p:nvPr/>
          </p:nvCxnSpPr>
          <p:spPr>
            <a:xfrm flipH="1">
              <a:off x="1928877" y="5444436"/>
              <a:ext cx="568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endCxn id="44" idx="2"/>
            </p:cNvCxnSpPr>
            <p:nvPr/>
          </p:nvCxnSpPr>
          <p:spPr>
            <a:xfrm flipV="1">
              <a:off x="4103455" y="5628407"/>
              <a:ext cx="0" cy="212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4094838" y="5843364"/>
              <a:ext cx="288031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6984876" y="3459331"/>
              <a:ext cx="1098" cy="239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4903818" y="5733256"/>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流程图: 合并 3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991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三、基于认证算法的</a:t>
            </a:r>
            <a:r>
              <a:rPr lang="en-US" altLang="zh-CN" dirty="0" smtClean="0"/>
              <a:t>PRNG</a:t>
            </a:r>
            <a:endParaRPr lang="zh-CN" altLang="en-US" dirty="0"/>
          </a:p>
        </p:txBody>
      </p:sp>
      <p:sp>
        <p:nvSpPr>
          <p:cNvPr id="3" name="内容占位符 2"/>
          <p:cNvSpPr>
            <a:spLocks noGrp="1"/>
          </p:cNvSpPr>
          <p:nvPr>
            <p:ph idx="1"/>
          </p:nvPr>
        </p:nvSpPr>
        <p:spPr/>
        <p:txBody>
          <a:bodyPr/>
          <a:lstStyle/>
          <a:p>
            <a:r>
              <a:rPr lang="zh-CN" altLang="en-US" dirty="0" smtClean="0"/>
              <a:t>基于</a:t>
            </a:r>
            <a:r>
              <a:rPr lang="en-US" altLang="zh-CN" dirty="0" smtClean="0"/>
              <a:t>Hash</a:t>
            </a:r>
            <a:r>
              <a:rPr lang="zh-CN" altLang="en-US" dirty="0" smtClean="0"/>
              <a:t>函数的</a:t>
            </a:r>
            <a:r>
              <a:rPr lang="en-US" altLang="zh-CN" dirty="0" smtClean="0"/>
              <a:t>PRNG</a:t>
            </a:r>
          </a:p>
          <a:p>
            <a:pPr lvl="1"/>
            <a:r>
              <a:rPr lang="en-US" altLang="zh-CN" sz="2000" dirty="0" smtClean="0"/>
              <a:t>data=V</a:t>
            </a:r>
            <a:r>
              <a:rPr lang="zh-CN" altLang="en-US" sz="2000" dirty="0" smtClean="0"/>
              <a:t>种子</a:t>
            </a:r>
            <a:endParaRPr lang="en-US" altLang="zh-CN" sz="2000" dirty="0" smtClean="0"/>
          </a:p>
          <a:p>
            <a:pPr lvl="1"/>
            <a:r>
              <a:rPr lang="en-US" altLang="zh-CN" sz="2000" dirty="0" smtClean="0"/>
              <a:t>repeat</a:t>
            </a:r>
          </a:p>
          <a:p>
            <a:pPr lvl="2"/>
            <a:r>
              <a:rPr lang="en-US" altLang="zh-CN" dirty="0" smtClean="0"/>
              <a:t>W</a:t>
            </a:r>
            <a:r>
              <a:rPr lang="en-US" altLang="zh-CN" baseline="-25000" dirty="0" smtClean="0"/>
              <a:t>i</a:t>
            </a:r>
            <a:r>
              <a:rPr lang="en-US" altLang="zh-CN" dirty="0" smtClean="0"/>
              <a:t>=H(data)</a:t>
            </a:r>
          </a:p>
          <a:p>
            <a:pPr lvl="2"/>
            <a:r>
              <a:rPr lang="en-US" altLang="zh-CN" dirty="0" smtClean="0"/>
              <a:t>data=(data+1)mod 2</a:t>
            </a:r>
            <a:r>
              <a:rPr lang="en-US" altLang="zh-CN" baseline="30000" dirty="0" smtClean="0"/>
              <a:t>len</a:t>
            </a:r>
          </a:p>
          <a:p>
            <a:endParaRPr lang="en-US" altLang="zh-CN" dirty="0" smtClean="0"/>
          </a:p>
          <a:p>
            <a:r>
              <a:rPr lang="zh-CN" altLang="en-US" dirty="0" smtClean="0"/>
              <a:t>基于</a:t>
            </a:r>
            <a:r>
              <a:rPr lang="en-US" altLang="zh-CN" dirty="0" smtClean="0"/>
              <a:t>MAC</a:t>
            </a:r>
            <a:r>
              <a:rPr lang="zh-CN" altLang="en-US" dirty="0" smtClean="0"/>
              <a:t>的</a:t>
            </a:r>
            <a:r>
              <a:rPr lang="en-US" altLang="zh-CN" dirty="0" smtClean="0"/>
              <a:t>PRNG</a:t>
            </a:r>
          </a:p>
          <a:p>
            <a:pPr lvl="1"/>
            <a:r>
              <a:rPr lang="en-US" altLang="zh-CN" sz="2000" dirty="0" smtClean="0"/>
              <a:t>SP 800-90</a:t>
            </a:r>
            <a:r>
              <a:rPr lang="zh-CN" altLang="en-US" sz="2000" dirty="0" smtClean="0"/>
              <a:t>：</a:t>
            </a:r>
            <a:r>
              <a:rPr lang="en-US" altLang="zh-CN" sz="2000" dirty="0" smtClean="0"/>
              <a:t>W</a:t>
            </a:r>
            <a:r>
              <a:rPr lang="en-US" altLang="zh-CN" sz="2000" baseline="-25000" dirty="0" smtClean="0"/>
              <a:t>i</a:t>
            </a:r>
            <a:r>
              <a:rPr lang="en-US" altLang="zh-CN" sz="2000" dirty="0" smtClean="0"/>
              <a:t>=MAC(K,W</a:t>
            </a:r>
            <a:r>
              <a:rPr lang="en-US" altLang="zh-CN" sz="2000" baseline="-25000" dirty="0" smtClean="0"/>
              <a:t>i-1</a:t>
            </a:r>
            <a:r>
              <a:rPr lang="en-US" altLang="zh-CN" sz="2000" dirty="0" smtClean="0"/>
              <a:t>)</a:t>
            </a:r>
          </a:p>
          <a:p>
            <a:pPr lvl="1"/>
            <a:r>
              <a:rPr lang="en-US" altLang="zh-CN" sz="2000" dirty="0" smtClean="0"/>
              <a:t>IEEE 802.11i</a:t>
            </a:r>
            <a:r>
              <a:rPr lang="zh-CN" altLang="en-US" sz="2000" dirty="0" smtClean="0"/>
              <a:t>：</a:t>
            </a:r>
            <a:r>
              <a:rPr lang="en-US" altLang="zh-CN" sz="2000" dirty="0" smtClean="0"/>
              <a:t>W</a:t>
            </a:r>
            <a:r>
              <a:rPr lang="en-US" altLang="zh-CN" sz="2000" baseline="-25000" dirty="0" smtClean="0"/>
              <a:t>i</a:t>
            </a:r>
            <a:r>
              <a:rPr lang="en-US" altLang="zh-CN" sz="2000" dirty="0" smtClean="0"/>
              <a:t>=MAC(K,V||</a:t>
            </a:r>
            <a:r>
              <a:rPr lang="en-US" altLang="zh-CN" sz="2000" dirty="0" err="1" smtClean="0"/>
              <a:t>i</a:t>
            </a:r>
            <a:r>
              <a:rPr lang="en-US" altLang="zh-CN" sz="2000" dirty="0" smtClean="0"/>
              <a:t>)</a:t>
            </a:r>
          </a:p>
          <a:p>
            <a:pPr lvl="1"/>
            <a:r>
              <a:rPr lang="en-US" altLang="zh-CN" sz="2000" dirty="0" smtClean="0"/>
              <a:t>TLS/WTLS</a:t>
            </a:r>
            <a:r>
              <a:rPr lang="zh-CN" altLang="en-US" sz="2000" dirty="0" smtClean="0"/>
              <a:t>：</a:t>
            </a:r>
            <a:r>
              <a:rPr lang="en-US" altLang="zh-CN" sz="2000" dirty="0" smtClean="0"/>
              <a:t>A(</a:t>
            </a:r>
            <a:r>
              <a:rPr lang="en-US" altLang="zh-CN" sz="2000" dirty="0" err="1" smtClean="0"/>
              <a:t>i</a:t>
            </a:r>
            <a:r>
              <a:rPr lang="en-US" altLang="zh-CN" sz="2000" dirty="0" smtClean="0"/>
              <a:t>)=MAC(K,A(i-1)); W</a:t>
            </a:r>
            <a:r>
              <a:rPr lang="en-US" altLang="zh-CN" sz="2000" baseline="-25000" dirty="0" smtClean="0"/>
              <a:t>i</a:t>
            </a:r>
            <a:r>
              <a:rPr lang="en-US" altLang="zh-CN" sz="2000" dirty="0" smtClean="0"/>
              <a:t>=MAC(K,A(</a:t>
            </a:r>
            <a:r>
              <a:rPr lang="en-US" altLang="zh-CN" sz="2000" dirty="0" err="1" smtClean="0"/>
              <a:t>i</a:t>
            </a:r>
            <a:r>
              <a:rPr lang="en-US" altLang="zh-CN" sz="2000" dirty="0" smtClean="0"/>
              <a:t>)||V)</a:t>
            </a:r>
            <a:endParaRPr lang="zh-CN" altLang="en-US" sz="20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173</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334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四、物联网上访问控制的例子</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174</a:t>
            </a:fld>
            <a:endParaRPr lang="en-US" altLang="zh-CN" dirty="0"/>
          </a:p>
        </p:txBody>
      </p:sp>
      <p:sp>
        <p:nvSpPr>
          <p:cNvPr id="61" name="内容占位符 2"/>
          <p:cNvSpPr>
            <a:spLocks noGrp="1"/>
          </p:cNvSpPr>
          <p:nvPr>
            <p:ph idx="1"/>
          </p:nvPr>
        </p:nvSpPr>
        <p:spPr>
          <a:xfrm>
            <a:off x="457200" y="4653136"/>
            <a:ext cx="8229600" cy="1802904"/>
          </a:xfrm>
        </p:spPr>
        <p:txBody>
          <a:bodyPr/>
          <a:lstStyle/>
          <a:p>
            <a:r>
              <a:rPr lang="zh-CN" altLang="en-US" sz="2400" dirty="0" smtClean="0"/>
              <a:t>在每个设备上存储合法用户的密钥是不安全的</a:t>
            </a:r>
            <a:endParaRPr lang="en-US" altLang="zh-CN" sz="2400" dirty="0" smtClean="0"/>
          </a:p>
          <a:p>
            <a:r>
              <a:rPr lang="zh-CN" altLang="en-US" sz="2400" dirty="0" smtClean="0"/>
              <a:t>在每个设备上存储合法用户的密钥的摘要，可行，但对设备的计算能力要求较高</a:t>
            </a:r>
            <a:endParaRPr lang="en-US" altLang="zh-CN" sz="2400" dirty="0" smtClean="0"/>
          </a:p>
          <a:p>
            <a:r>
              <a:rPr lang="zh-CN" altLang="en-US" sz="2400" dirty="0" smtClean="0"/>
              <a:t>用户存储所有可访问设备的密钥是繁琐的</a:t>
            </a:r>
            <a:endParaRPr lang="zh-CN" altLang="en-US" sz="2400" dirty="0"/>
          </a:p>
        </p:txBody>
      </p:sp>
      <p:sp>
        <p:nvSpPr>
          <p:cNvPr id="38" name="流程图: 合并 3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2483" y="1052736"/>
            <a:ext cx="7723126" cy="3612495"/>
            <a:chOff x="692483" y="1052736"/>
            <a:chExt cx="7723126" cy="3612495"/>
          </a:xfrm>
        </p:grpSpPr>
        <p:grpSp>
          <p:nvGrpSpPr>
            <p:cNvPr id="1068" name="组合 1067"/>
            <p:cNvGrpSpPr/>
            <p:nvPr/>
          </p:nvGrpSpPr>
          <p:grpSpPr>
            <a:xfrm>
              <a:off x="692483" y="1630996"/>
              <a:ext cx="7723126" cy="3034235"/>
              <a:chOff x="692483" y="1800070"/>
              <a:chExt cx="7723126" cy="3034235"/>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074" y="3942281"/>
                <a:ext cx="6667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134" y="3820409"/>
                <a:ext cx="7524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167" y="4177080"/>
                <a:ext cx="73342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4125209"/>
                <a:ext cx="82867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8650" y="4020196"/>
                <a:ext cx="61912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483" y="3549490"/>
                <a:ext cx="69532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接箭头连接符 12"/>
              <p:cNvCxnSpPr>
                <a:endCxn id="1035" idx="0"/>
              </p:cNvCxnSpPr>
              <p:nvPr/>
            </p:nvCxnSpPr>
            <p:spPr>
              <a:xfrm flipH="1">
                <a:off x="1040146" y="2170118"/>
                <a:ext cx="1372078" cy="1379372"/>
              </a:xfrm>
              <a:prstGeom prst="straightConnector1">
                <a:avLst/>
              </a:prstGeom>
              <a:ln w="28575">
                <a:solidFill>
                  <a:srgbClr val="AA02AA"/>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030" idx="0"/>
              </p:cNvCxnSpPr>
              <p:nvPr/>
            </p:nvCxnSpPr>
            <p:spPr>
              <a:xfrm flipH="1">
                <a:off x="2258449" y="2170118"/>
                <a:ext cx="153775" cy="1772163"/>
              </a:xfrm>
              <a:prstGeom prst="straightConnector1">
                <a:avLst/>
              </a:prstGeom>
              <a:ln w="28575">
                <a:solidFill>
                  <a:srgbClr val="AA02AA"/>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1032" idx="0"/>
              </p:cNvCxnSpPr>
              <p:nvPr/>
            </p:nvCxnSpPr>
            <p:spPr>
              <a:xfrm>
                <a:off x="2412224" y="2170118"/>
                <a:ext cx="1332656" cy="2006962"/>
              </a:xfrm>
              <a:prstGeom prst="straightConnector1">
                <a:avLst/>
              </a:prstGeom>
              <a:ln w="28575">
                <a:solidFill>
                  <a:srgbClr val="AA02AA"/>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1034" idx="0"/>
              </p:cNvCxnSpPr>
              <p:nvPr/>
            </p:nvCxnSpPr>
            <p:spPr>
              <a:xfrm>
                <a:off x="2412224" y="2170118"/>
                <a:ext cx="4285989" cy="1850078"/>
              </a:xfrm>
              <a:prstGeom prst="straightConnector1">
                <a:avLst/>
              </a:prstGeom>
              <a:ln w="28575">
                <a:solidFill>
                  <a:srgbClr val="AA02AA"/>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1035" idx="0"/>
              </p:cNvCxnSpPr>
              <p:nvPr/>
            </p:nvCxnSpPr>
            <p:spPr>
              <a:xfrm flipH="1">
                <a:off x="1040146" y="2170118"/>
                <a:ext cx="3570528" cy="1379372"/>
              </a:xfrm>
              <a:prstGeom prst="straightConnector1">
                <a:avLst/>
              </a:prstGeom>
              <a:ln w="2857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1032" idx="0"/>
              </p:cNvCxnSpPr>
              <p:nvPr/>
            </p:nvCxnSpPr>
            <p:spPr>
              <a:xfrm flipH="1">
                <a:off x="3744880" y="2170118"/>
                <a:ext cx="865794" cy="2006962"/>
              </a:xfrm>
              <a:prstGeom prst="straightConnector1">
                <a:avLst/>
              </a:prstGeom>
              <a:ln w="2857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031" idx="0"/>
              </p:cNvCxnSpPr>
              <p:nvPr/>
            </p:nvCxnSpPr>
            <p:spPr>
              <a:xfrm>
                <a:off x="4610674" y="2170118"/>
                <a:ext cx="3428698" cy="1650291"/>
              </a:xfrm>
              <a:prstGeom prst="straightConnector1">
                <a:avLst/>
              </a:prstGeom>
              <a:ln w="2857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1030" idx="0"/>
              </p:cNvCxnSpPr>
              <p:nvPr/>
            </p:nvCxnSpPr>
            <p:spPr>
              <a:xfrm flipH="1">
                <a:off x="2258449" y="2170119"/>
                <a:ext cx="4636322" cy="1772162"/>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1033" idx="0"/>
              </p:cNvCxnSpPr>
              <p:nvPr/>
            </p:nvCxnSpPr>
            <p:spPr>
              <a:xfrm flipH="1">
                <a:off x="5202362" y="2170119"/>
                <a:ext cx="1692409" cy="195509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031" idx="0"/>
              </p:cNvCxnSpPr>
              <p:nvPr/>
            </p:nvCxnSpPr>
            <p:spPr>
              <a:xfrm>
                <a:off x="6894771" y="2170119"/>
                <a:ext cx="1144601" cy="165029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1033" idx="0"/>
              </p:cNvCxnSpPr>
              <p:nvPr/>
            </p:nvCxnSpPr>
            <p:spPr>
              <a:xfrm>
                <a:off x="2412224" y="2170118"/>
                <a:ext cx="2790138" cy="1955091"/>
              </a:xfrm>
              <a:prstGeom prst="straightConnector1">
                <a:avLst/>
              </a:prstGeom>
              <a:ln w="28575">
                <a:solidFill>
                  <a:srgbClr val="AA02AA"/>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034" idx="0"/>
              </p:cNvCxnSpPr>
              <p:nvPr/>
            </p:nvCxnSpPr>
            <p:spPr>
              <a:xfrm flipH="1">
                <a:off x="6698213" y="2170119"/>
                <a:ext cx="196558" cy="1850077"/>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endCxn id="1035" idx="0"/>
              </p:cNvCxnSpPr>
              <p:nvPr/>
            </p:nvCxnSpPr>
            <p:spPr>
              <a:xfrm flipH="1">
                <a:off x="1040146" y="2170119"/>
                <a:ext cx="5854625" cy="1379371"/>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65" name="TextBox 1064"/>
              <p:cNvSpPr txBox="1"/>
              <p:nvPr/>
            </p:nvSpPr>
            <p:spPr>
              <a:xfrm>
                <a:off x="2693364" y="1800787"/>
                <a:ext cx="71526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Alice</a:t>
                </a:r>
                <a:endParaRPr lang="zh-CN" altLang="en-US" dirty="0">
                  <a:latin typeface="微软雅黑" panose="020B0503020204020204" pitchFamily="34" charset="-122"/>
                  <a:ea typeface="微软雅黑" panose="020B0503020204020204" pitchFamily="34" charset="-122"/>
                </a:endParaRPr>
              </a:p>
            </p:txBody>
          </p:sp>
          <p:sp>
            <p:nvSpPr>
              <p:cNvPr id="106" name="TextBox 105"/>
              <p:cNvSpPr txBox="1"/>
              <p:nvPr/>
            </p:nvSpPr>
            <p:spPr>
              <a:xfrm>
                <a:off x="4859960" y="1800070"/>
                <a:ext cx="623889"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Bob</a:t>
                </a:r>
                <a:endParaRPr lang="zh-CN" altLang="en-US" dirty="0">
                  <a:latin typeface="微软雅黑" panose="020B0503020204020204" pitchFamily="34" charset="-122"/>
                  <a:ea typeface="微软雅黑" panose="020B0503020204020204" pitchFamily="34" charset="-122"/>
                </a:endParaRPr>
              </a:p>
            </p:txBody>
          </p:sp>
          <p:sp>
            <p:nvSpPr>
              <p:cNvPr id="107" name="TextBox 106"/>
              <p:cNvSpPr txBox="1"/>
              <p:nvPr/>
            </p:nvSpPr>
            <p:spPr>
              <a:xfrm>
                <a:off x="7144937" y="1800070"/>
                <a:ext cx="76008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Carol</a:t>
                </a:r>
                <a:endParaRPr lang="zh-CN" altLang="en-US" dirty="0">
                  <a:latin typeface="微软雅黑" panose="020B0503020204020204" pitchFamily="34" charset="-122"/>
                  <a:ea typeface="微软雅黑" panose="020B0503020204020204" pitchFamily="34" charset="-122"/>
                </a:endParaRPr>
              </a:p>
            </p:txBody>
          </p:sp>
        </p:grpSp>
        <p:pic>
          <p:nvPicPr>
            <p:cNvPr id="40" name="图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3728" y="1124744"/>
              <a:ext cx="651797" cy="864096"/>
            </a:xfrm>
            <a:prstGeom prst="rect">
              <a:avLst/>
            </a:prstGeom>
          </p:spPr>
        </p:pic>
        <p:pic>
          <p:nvPicPr>
            <p:cNvPr id="41" name="图片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211960" y="1052736"/>
              <a:ext cx="792088" cy="979161"/>
            </a:xfrm>
            <a:prstGeom prst="rect">
              <a:avLst/>
            </a:prstGeom>
          </p:spPr>
        </p:pic>
        <p:pic>
          <p:nvPicPr>
            <p:cNvPr id="43" name="图片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16216" y="1124744"/>
              <a:ext cx="720080" cy="877280"/>
            </a:xfrm>
            <a:prstGeom prst="rect">
              <a:avLst/>
            </a:prstGeom>
          </p:spPr>
        </p:pic>
      </p:grpSp>
    </p:spTree>
    <p:extLst>
      <p:ext uri="{BB962C8B-B14F-4D97-AF65-F5344CB8AC3E}">
        <p14:creationId xmlns:p14="http://schemas.microsoft.com/office/powerpoint/2010/main" val="13397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124744"/>
            <a:ext cx="8291264" cy="5199856"/>
          </a:xfrm>
        </p:spPr>
        <p:txBody>
          <a:bodyPr/>
          <a:lstStyle/>
          <a:p>
            <a:r>
              <a:rPr lang="zh-CN" altLang="en-US" dirty="0" smtClean="0"/>
              <a:t>利用散列函数的方案</a:t>
            </a:r>
            <a:endParaRPr lang="en-US" altLang="zh-CN" dirty="0" smtClean="0"/>
          </a:p>
          <a:p>
            <a:pPr lvl="1"/>
            <a:r>
              <a:rPr lang="zh-CN" altLang="en-US" dirty="0" smtClean="0"/>
              <a:t>设备上仅存储自己的访问密钥</a:t>
            </a:r>
            <a:endParaRPr lang="en-US" altLang="zh-CN" dirty="0" smtClean="0"/>
          </a:p>
          <a:p>
            <a:pPr lvl="1"/>
            <a:r>
              <a:rPr lang="zh-CN" altLang="en-US" dirty="0" smtClean="0"/>
              <a:t>合法用户利用智能设备（例如手机），与自己的密钥，计算得到设备的访问密钥</a:t>
            </a:r>
            <a:endParaRPr lang="en-US" altLang="zh-CN" dirty="0" smtClean="0"/>
          </a:p>
          <a:p>
            <a:endParaRPr lang="en-US" altLang="zh-CN" dirty="0" smtClean="0"/>
          </a:p>
          <a:p>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175</a:t>
            </a:fld>
            <a:endParaRPr lang="en-US" altLang="zh-CN" dirty="0"/>
          </a:p>
        </p:txBody>
      </p:sp>
      <p:grpSp>
        <p:nvGrpSpPr>
          <p:cNvPr id="5" name="组合 4"/>
          <p:cNvGrpSpPr/>
          <p:nvPr/>
        </p:nvGrpSpPr>
        <p:grpSpPr>
          <a:xfrm>
            <a:off x="539552" y="3284984"/>
            <a:ext cx="2773314" cy="2808312"/>
            <a:chOff x="539552" y="3284984"/>
            <a:chExt cx="2773314" cy="2808312"/>
          </a:xfrm>
        </p:grpSpPr>
        <p:sp>
          <p:nvSpPr>
            <p:cNvPr id="28" name="流程图: 手动操作 27"/>
            <p:cNvSpPr/>
            <p:nvPr/>
          </p:nvSpPr>
          <p:spPr>
            <a:xfrm>
              <a:off x="539552" y="3845012"/>
              <a:ext cx="2773314" cy="664107"/>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rPr>
                <a:t>Hash</a:t>
              </a:r>
              <a:r>
                <a:rPr lang="en-US" altLang="zh-CN" baseline="-25000" dirty="0" smtClean="0">
                  <a:solidFill>
                    <a:schemeClr val="tx1"/>
                  </a:solidFill>
                  <a:latin typeface="微软雅黑" panose="020B0503020204020204" pitchFamily="34" charset="-122"/>
                  <a:ea typeface="微软雅黑" panose="020B0503020204020204" pitchFamily="34" charset="-122"/>
                </a:rPr>
                <a:t>256</a:t>
              </a:r>
              <a:endParaRPr lang="zh-CN" altLang="en-US" baseline="-25000" dirty="0">
                <a:solidFill>
                  <a:schemeClr val="tx1"/>
                </a:solidFill>
                <a:latin typeface="微软雅黑" panose="020B0503020204020204" pitchFamily="34" charset="-122"/>
                <a:ea typeface="微软雅黑" panose="020B0503020204020204" pitchFamily="34" charset="-122"/>
              </a:endParaRPr>
            </a:p>
          </p:txBody>
        </p:sp>
        <p:cxnSp>
          <p:nvCxnSpPr>
            <p:cNvPr id="30" name="直接箭头连接符 29"/>
            <p:cNvCxnSpPr>
              <a:endCxn id="28" idx="0"/>
            </p:cNvCxnSpPr>
            <p:nvPr/>
          </p:nvCxnSpPr>
          <p:spPr>
            <a:xfrm>
              <a:off x="1926209" y="3429000"/>
              <a:ext cx="0" cy="416012"/>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2" name="流程图: 手动操作 31"/>
            <p:cNvSpPr/>
            <p:nvPr/>
          </p:nvSpPr>
          <p:spPr>
            <a:xfrm>
              <a:off x="1094048" y="4873017"/>
              <a:ext cx="1664321" cy="683657"/>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rPr>
                <a:t>Chop</a:t>
              </a:r>
              <a:r>
                <a:rPr lang="en-US" altLang="zh-CN" baseline="-25000" dirty="0" smtClean="0">
                  <a:solidFill>
                    <a:schemeClr val="tx1"/>
                  </a:solidFill>
                  <a:latin typeface="微软雅黑" panose="020B0503020204020204" pitchFamily="34" charset="-122"/>
                  <a:ea typeface="微软雅黑" panose="020B0503020204020204" pitchFamily="34" charset="-122"/>
                </a:rPr>
                <a:t>128</a:t>
              </a:r>
              <a:endParaRPr lang="en-US" altLang="zh-CN" dirty="0" smtClean="0">
                <a:solidFill>
                  <a:schemeClr val="tx1"/>
                </a:solidFill>
                <a:latin typeface="微软雅黑" panose="020B0503020204020204" pitchFamily="34" charset="-122"/>
                <a:ea typeface="微软雅黑" panose="020B0503020204020204" pitchFamily="34" charset="-122"/>
              </a:endParaRPr>
            </a:p>
            <a:p>
              <a:pPr algn="ctr"/>
              <a:r>
                <a:rPr lang="en-US" altLang="zh-CN" dirty="0" smtClean="0">
                  <a:solidFill>
                    <a:schemeClr val="tx1"/>
                  </a:solidFill>
                  <a:latin typeface="微软雅黑" panose="020B0503020204020204" pitchFamily="34" charset="-122"/>
                  <a:ea typeface="微软雅黑" panose="020B0503020204020204" pitchFamily="34" charset="-122"/>
                </a:rPr>
                <a:t>(</a:t>
              </a:r>
              <a:r>
                <a:rPr lang="en-US" altLang="zh-CN" dirty="0" err="1" smtClean="0">
                  <a:solidFill>
                    <a:schemeClr val="tx1"/>
                  </a:solidFill>
                  <a:latin typeface="微软雅黑" panose="020B0503020204020204" pitchFamily="34" charset="-122"/>
                  <a:ea typeface="微软雅黑" panose="020B0503020204020204" pitchFamily="34" charset="-122"/>
                </a:rPr>
                <a:t>a+bX</a:t>
              </a:r>
              <a:r>
                <a:rPr lang="en-US" altLang="zh-CN"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39" name="直接箭头连接符 38"/>
            <p:cNvCxnSpPr>
              <a:stCxn id="28" idx="2"/>
              <a:endCxn id="32" idx="0"/>
            </p:cNvCxnSpPr>
            <p:nvPr/>
          </p:nvCxnSpPr>
          <p:spPr>
            <a:xfrm>
              <a:off x="1926209" y="4509119"/>
              <a:ext cx="0" cy="36389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2" idx="2"/>
            </p:cNvCxnSpPr>
            <p:nvPr/>
          </p:nvCxnSpPr>
          <p:spPr>
            <a:xfrm flipH="1">
              <a:off x="1926208" y="5556674"/>
              <a:ext cx="1" cy="396464"/>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907704" y="32849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用户密钥</a:t>
              </a:r>
              <a:endParaRPr lang="zh-CN" altLang="en-US" dirty="0">
                <a:latin typeface="微软雅黑" panose="020B0503020204020204" pitchFamily="34" charset="-122"/>
                <a:ea typeface="微软雅黑" panose="020B0503020204020204" pitchFamily="34" charset="-122"/>
              </a:endParaRPr>
            </a:p>
          </p:txBody>
        </p:sp>
        <p:sp>
          <p:nvSpPr>
            <p:cNvPr id="46" name="TextBox 45"/>
            <p:cNvSpPr txBox="1"/>
            <p:nvPr/>
          </p:nvSpPr>
          <p:spPr>
            <a:xfrm>
              <a:off x="1907704" y="5723964"/>
              <a:ext cx="1261884"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设备密钥</a:t>
              </a:r>
              <a:r>
                <a:rPr lang="en-US" altLang="zh-CN" dirty="0" smtClean="0">
                  <a:latin typeface="微软雅黑" panose="020B0503020204020204" pitchFamily="34" charset="-122"/>
                  <a:ea typeface="微软雅黑" panose="020B0503020204020204" pitchFamily="34" charset="-122"/>
                </a:rPr>
                <a:t>Y</a:t>
              </a:r>
              <a:endParaRPr lang="zh-CN" altLang="en-US" dirty="0">
                <a:latin typeface="微软雅黑" panose="020B0503020204020204" pitchFamily="34" charset="-122"/>
                <a:ea typeface="微软雅黑" panose="020B0503020204020204" pitchFamily="34" charset="-122"/>
              </a:endParaRPr>
            </a:p>
          </p:txBody>
        </p:sp>
        <p:sp>
          <p:nvSpPr>
            <p:cNvPr id="47" name="TextBox 46"/>
            <p:cNvSpPr txBox="1"/>
            <p:nvPr/>
          </p:nvSpPr>
          <p:spPr>
            <a:xfrm>
              <a:off x="1967662" y="4481849"/>
              <a:ext cx="33855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X</a:t>
              </a:r>
              <a:endParaRPr lang="zh-CN" altLang="en-US"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3870072" y="3284984"/>
            <a:ext cx="5219166" cy="2546573"/>
            <a:chOff x="3870072" y="3284984"/>
            <a:chExt cx="5219166" cy="2546573"/>
          </a:xfrm>
        </p:grpSpPr>
        <p:grpSp>
          <p:nvGrpSpPr>
            <p:cNvPr id="26" name="组合 25"/>
            <p:cNvGrpSpPr/>
            <p:nvPr/>
          </p:nvGrpSpPr>
          <p:grpSpPr>
            <a:xfrm>
              <a:off x="5868144" y="3284984"/>
              <a:ext cx="3221094" cy="2546573"/>
              <a:chOff x="5911391" y="3284984"/>
              <a:chExt cx="3221094" cy="2546573"/>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1391" y="3284984"/>
                <a:ext cx="677046" cy="845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284984"/>
                <a:ext cx="677920" cy="845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223" y="5202907"/>
                <a:ext cx="7524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接箭头连接符 15"/>
              <p:cNvCxnSpPr>
                <a:stCxn id="13" idx="2"/>
                <a:endCxn id="15" idx="0"/>
              </p:cNvCxnSpPr>
              <p:nvPr/>
            </p:nvCxnSpPr>
            <p:spPr>
              <a:xfrm>
                <a:off x="6249914" y="4130124"/>
                <a:ext cx="1098547" cy="1072783"/>
              </a:xfrm>
              <a:prstGeom prst="straightConnector1">
                <a:avLst/>
              </a:prstGeom>
              <a:ln w="2857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4" idx="2"/>
                <a:endCxn id="15" idx="0"/>
              </p:cNvCxnSpPr>
              <p:nvPr/>
            </p:nvCxnSpPr>
            <p:spPr>
              <a:xfrm flipH="1">
                <a:off x="7348461" y="4130124"/>
                <a:ext cx="730851" cy="1072783"/>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501669" y="3773005"/>
                <a:ext cx="623889"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Bob</a:t>
                </a:r>
                <a:endParaRPr lang="zh-CN" altLang="en-US" dirty="0">
                  <a:latin typeface="微软雅黑" panose="020B0503020204020204" pitchFamily="34" charset="-122"/>
                  <a:ea typeface="微软雅黑" panose="020B0503020204020204" pitchFamily="34" charset="-122"/>
                </a:endParaRPr>
              </a:p>
            </p:txBody>
          </p:sp>
          <p:sp>
            <p:nvSpPr>
              <p:cNvPr id="25" name="TextBox 24"/>
              <p:cNvSpPr txBox="1"/>
              <p:nvPr/>
            </p:nvSpPr>
            <p:spPr>
              <a:xfrm>
                <a:off x="8372405" y="3760792"/>
                <a:ext cx="76008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Carol</a:t>
                </a:r>
                <a:endParaRPr lang="zh-CN" altLang="en-US" dirty="0">
                  <a:latin typeface="微软雅黑" panose="020B0503020204020204" pitchFamily="34" charset="-122"/>
                  <a:ea typeface="微软雅黑" panose="020B0503020204020204" pitchFamily="34" charset="-122"/>
                </a:endParaRPr>
              </a:p>
            </p:txBody>
          </p:sp>
        </p:grpSp>
        <p:sp>
          <p:nvSpPr>
            <p:cNvPr id="48" name="TextBox 47"/>
            <p:cNvSpPr txBox="1"/>
            <p:nvPr/>
          </p:nvSpPr>
          <p:spPr>
            <a:xfrm>
              <a:off x="3919311" y="4020184"/>
              <a:ext cx="1450462" cy="646331"/>
            </a:xfrm>
            <a:prstGeom prst="rect">
              <a:avLst/>
            </a:prstGeom>
            <a:noFill/>
          </p:spPr>
          <p:txBody>
            <a:bodyPr wrap="none" rtlCol="0">
              <a:spAutoFit/>
            </a:bodyPr>
            <a:lstStyle/>
            <a:p>
              <a:r>
                <a:rPr lang="en-US" altLang="zh-CN" dirty="0" err="1" smtClean="0">
                  <a:latin typeface="微软雅黑" panose="020B0503020204020204" pitchFamily="34" charset="-122"/>
                  <a:ea typeface="微软雅黑" panose="020B0503020204020204" pitchFamily="34" charset="-122"/>
                </a:rPr>
                <a:t>a+bX</a:t>
              </a:r>
              <a:r>
                <a:rPr lang="en-US" altLang="zh-CN" baseline="-25000" dirty="0" err="1" smtClean="0">
                  <a:latin typeface="微软雅黑" panose="020B0503020204020204" pitchFamily="34" charset="-122"/>
                  <a:ea typeface="微软雅黑" panose="020B0503020204020204" pitchFamily="34" charset="-122"/>
                </a:rPr>
                <a:t>bob</a:t>
              </a:r>
              <a:r>
                <a:rPr lang="en-US" altLang="zh-CN" dirty="0" smtClean="0">
                  <a:latin typeface="微软雅黑" panose="020B0503020204020204" pitchFamily="34" charset="-122"/>
                  <a:ea typeface="微软雅黑" panose="020B0503020204020204" pitchFamily="34" charset="-122"/>
                </a:rPr>
                <a:t>=Y</a:t>
              </a:r>
            </a:p>
            <a:p>
              <a:r>
                <a:rPr lang="en-US" altLang="zh-CN" dirty="0" err="1" smtClean="0">
                  <a:latin typeface="微软雅黑" panose="020B0503020204020204" pitchFamily="34" charset="-122"/>
                  <a:ea typeface="微软雅黑" panose="020B0503020204020204" pitchFamily="34" charset="-122"/>
                </a:rPr>
                <a:t>a+bX</a:t>
              </a:r>
              <a:r>
                <a:rPr lang="en-US" altLang="zh-CN" baseline="-25000" dirty="0" err="1" smtClean="0">
                  <a:latin typeface="微软雅黑" panose="020B0503020204020204" pitchFamily="34" charset="-122"/>
                  <a:ea typeface="微软雅黑" panose="020B0503020204020204" pitchFamily="34" charset="-122"/>
                </a:rPr>
                <a:t>carol</a:t>
              </a:r>
              <a:r>
                <a:rPr lang="en-US" altLang="zh-CN" dirty="0" smtClean="0">
                  <a:latin typeface="微软雅黑" panose="020B0503020204020204" pitchFamily="34" charset="-122"/>
                  <a:ea typeface="微软雅黑" panose="020B0503020204020204" pitchFamily="34" charset="-122"/>
                </a:rPr>
                <a:t>=Y</a:t>
              </a:r>
              <a:endParaRPr lang="zh-CN" altLang="en-US" dirty="0">
                <a:latin typeface="微软雅黑" panose="020B0503020204020204" pitchFamily="34" charset="-122"/>
                <a:ea typeface="微软雅黑" panose="020B0503020204020204" pitchFamily="34" charset="-122"/>
              </a:endParaRPr>
            </a:p>
          </p:txBody>
        </p:sp>
        <p:sp>
          <p:nvSpPr>
            <p:cNvPr id="49" name="TextBox 48"/>
            <p:cNvSpPr txBox="1"/>
            <p:nvPr/>
          </p:nvSpPr>
          <p:spPr>
            <a:xfrm>
              <a:off x="3870072" y="5320832"/>
              <a:ext cx="25827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计算</a:t>
              </a:r>
              <a:r>
                <a:rPr lang="en-US" altLang="zh-CN" dirty="0" err="1" smtClean="0">
                  <a:latin typeface="微软雅黑" panose="020B0503020204020204" pitchFamily="34" charset="-122"/>
                  <a:ea typeface="微软雅黑" panose="020B0503020204020204" pitchFamily="34" charset="-122"/>
                </a:rPr>
                <a:t>a,b</a:t>
              </a:r>
              <a:r>
                <a:rPr lang="zh-CN" altLang="en-US" dirty="0" smtClean="0">
                  <a:latin typeface="微软雅黑" panose="020B0503020204020204" pitchFamily="34" charset="-122"/>
                  <a:ea typeface="微软雅黑" panose="020B0503020204020204" pitchFamily="34" charset="-122"/>
                </a:rPr>
                <a:t>，绑定在设备上</a:t>
              </a:r>
              <a:endParaRPr lang="zh-CN" altLang="en-US" dirty="0">
                <a:latin typeface="微软雅黑" panose="020B0503020204020204" pitchFamily="34" charset="-122"/>
                <a:ea typeface="微软雅黑" panose="020B0503020204020204" pitchFamily="34" charset="-122"/>
              </a:endParaRPr>
            </a:p>
          </p:txBody>
        </p:sp>
        <p:sp>
          <p:nvSpPr>
            <p:cNvPr id="50" name="下箭头 49"/>
            <p:cNvSpPr/>
            <p:nvPr/>
          </p:nvSpPr>
          <p:spPr>
            <a:xfrm>
              <a:off x="4499991" y="4725144"/>
              <a:ext cx="159095" cy="6297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右箭头 51"/>
            <p:cNvSpPr/>
            <p:nvPr/>
          </p:nvSpPr>
          <p:spPr>
            <a:xfrm>
              <a:off x="6385587" y="5433490"/>
              <a:ext cx="490669"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3" name="流程图: 合并 3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323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五、</a:t>
            </a:r>
            <a:r>
              <a:rPr lang="en-US" altLang="zh-CN" dirty="0" smtClean="0"/>
              <a:t>Kerberos</a:t>
            </a:r>
            <a:endParaRPr lang="zh-CN" altLang="en-US" dirty="0"/>
          </a:p>
        </p:txBody>
      </p:sp>
      <p:sp>
        <p:nvSpPr>
          <p:cNvPr id="7" name="内容占位符 6"/>
          <p:cNvSpPr>
            <a:spLocks noGrp="1"/>
          </p:cNvSpPr>
          <p:nvPr>
            <p:ph idx="1"/>
          </p:nvPr>
        </p:nvSpPr>
        <p:spPr>
          <a:xfrm>
            <a:off x="457200" y="1124744"/>
            <a:ext cx="8229600" cy="5199856"/>
          </a:xfrm>
        </p:spPr>
        <p:txBody>
          <a:bodyPr/>
          <a:lstStyle/>
          <a:p>
            <a:r>
              <a:rPr lang="zh-CN" altLang="en-US" dirty="0" smtClean="0"/>
              <a:t>开放的分布式网络中</a:t>
            </a:r>
            <a:endParaRPr lang="en-US" altLang="zh-CN" dirty="0" smtClean="0"/>
          </a:p>
          <a:p>
            <a:pPr lvl="1"/>
            <a:r>
              <a:rPr lang="zh-CN" altLang="en-US" dirty="0" smtClean="0"/>
              <a:t>服务器可以提供服务，并鉴别服务请求的种类</a:t>
            </a:r>
            <a:endParaRPr lang="en-US" altLang="zh-CN" dirty="0" smtClean="0"/>
          </a:p>
          <a:p>
            <a:pPr lvl="1"/>
            <a:r>
              <a:rPr lang="zh-CN" altLang="en-US" dirty="0" smtClean="0"/>
              <a:t>工作站无法判断终端用户及其所请求的服务是否合法</a:t>
            </a:r>
            <a:endParaRPr lang="en-US" altLang="zh-CN" dirty="0" smtClean="0"/>
          </a:p>
          <a:p>
            <a:pPr lvl="1"/>
            <a:endParaRPr lang="en-US" altLang="zh-CN" dirty="0" smtClean="0"/>
          </a:p>
          <a:p>
            <a:pPr lvl="1"/>
            <a:r>
              <a:rPr lang="zh-CN" altLang="en-US" dirty="0" smtClean="0"/>
              <a:t>存在威胁：非授权用户可能获得未授权服务或数据</a:t>
            </a:r>
            <a:endParaRPr lang="en-US" altLang="zh-CN" dirty="0" smtClean="0"/>
          </a:p>
          <a:p>
            <a:pPr lvl="2"/>
            <a:r>
              <a:rPr lang="zh-CN" altLang="en-US" dirty="0" smtClean="0"/>
              <a:t>伪装身份操作工作站</a:t>
            </a:r>
            <a:endParaRPr lang="en-US" altLang="zh-CN" dirty="0" smtClean="0"/>
          </a:p>
          <a:p>
            <a:pPr lvl="2"/>
            <a:r>
              <a:rPr lang="zh-CN" altLang="en-US" dirty="0" smtClean="0"/>
              <a:t>改变工作站网络地址，从该机发起伪造的请求</a:t>
            </a:r>
            <a:endParaRPr lang="en-US" altLang="zh-CN" dirty="0" smtClean="0"/>
          </a:p>
          <a:p>
            <a:pPr lvl="2"/>
            <a:r>
              <a:rPr lang="zh-CN" altLang="en-US" dirty="0" smtClean="0"/>
              <a:t>监听或重放攻击，以获得或破坏服务</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176</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359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服务与数据的保护</a:t>
            </a:r>
            <a:endParaRPr lang="zh-CN" altLang="en-US" dirty="0"/>
          </a:p>
        </p:txBody>
      </p:sp>
      <p:sp>
        <p:nvSpPr>
          <p:cNvPr id="3" name="内容占位符 2"/>
          <p:cNvSpPr>
            <a:spLocks noGrp="1"/>
          </p:cNvSpPr>
          <p:nvPr>
            <p:ph idx="1"/>
          </p:nvPr>
        </p:nvSpPr>
        <p:spPr/>
        <p:txBody>
          <a:bodyPr>
            <a:noAutofit/>
          </a:bodyPr>
          <a:lstStyle/>
          <a:p>
            <a:r>
              <a:rPr lang="zh-CN" altLang="en-US" dirty="0" smtClean="0"/>
              <a:t>单机无网络：</a:t>
            </a:r>
            <a:endParaRPr lang="en-US" altLang="zh-CN" dirty="0" smtClean="0"/>
          </a:p>
          <a:p>
            <a:pPr lvl="1"/>
            <a:r>
              <a:rPr lang="zh-CN" altLang="en-US" dirty="0" smtClean="0"/>
              <a:t>登录认证</a:t>
            </a:r>
            <a:endParaRPr lang="en-US" altLang="zh-CN" dirty="0" smtClean="0"/>
          </a:p>
          <a:p>
            <a:endParaRPr lang="en-US" altLang="zh-CN" dirty="0" smtClean="0"/>
          </a:p>
          <a:p>
            <a:r>
              <a:rPr lang="zh-CN" altLang="en-US" dirty="0" smtClean="0"/>
              <a:t>集中式分时系统：</a:t>
            </a:r>
            <a:endParaRPr lang="en-US" altLang="zh-CN" dirty="0" smtClean="0"/>
          </a:p>
          <a:p>
            <a:pPr lvl="1"/>
            <a:r>
              <a:rPr lang="zh-CN" altLang="en-US" dirty="0" smtClean="0"/>
              <a:t>分时操作系统</a:t>
            </a:r>
            <a:endParaRPr lang="en-US" altLang="zh-CN" dirty="0" smtClean="0"/>
          </a:p>
          <a:p>
            <a:pPr lvl="1"/>
            <a:r>
              <a:rPr lang="zh-CN" altLang="en-US" dirty="0" smtClean="0"/>
              <a:t>通过登录过程来认证用户</a:t>
            </a:r>
            <a:endParaRPr lang="en-US" altLang="zh-CN" dirty="0" smtClean="0"/>
          </a:p>
          <a:p>
            <a:pPr lvl="2"/>
            <a:r>
              <a:rPr lang="zh-CN" altLang="en-US" dirty="0" smtClean="0"/>
              <a:t>终端向主机认证</a:t>
            </a:r>
            <a:endParaRPr lang="en-US" altLang="zh-CN" dirty="0" smtClean="0"/>
          </a:p>
          <a:p>
            <a:pPr lvl="1"/>
            <a:r>
              <a:rPr lang="zh-CN" altLang="en-US" dirty="0" smtClean="0"/>
              <a:t>基于用户身份的操作控制</a:t>
            </a:r>
            <a:endParaRPr lang="en-US" altLang="zh-CN" dirty="0" smtClean="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177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875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r>
              <a:rPr lang="zh-CN" altLang="en-US" dirty="0"/>
              <a:t>分布式体系：</a:t>
            </a:r>
            <a:endParaRPr lang="en-US" altLang="zh-CN" dirty="0"/>
          </a:p>
          <a:p>
            <a:pPr lvl="1"/>
            <a:r>
              <a:rPr lang="zh-CN" altLang="en-US" dirty="0"/>
              <a:t>方案一：客户端认证用户身份，服务器提供基于用户标识的安全策略</a:t>
            </a:r>
            <a:endParaRPr lang="en-US" altLang="zh-CN" dirty="0"/>
          </a:p>
          <a:p>
            <a:pPr lvl="2"/>
            <a:r>
              <a:rPr lang="zh-CN" altLang="en-US" dirty="0"/>
              <a:t>小型、封闭网络</a:t>
            </a:r>
            <a:endParaRPr lang="en-US" altLang="zh-CN" dirty="0"/>
          </a:p>
          <a:p>
            <a:pPr lvl="1"/>
            <a:endParaRPr lang="en-US" altLang="zh-CN" dirty="0" smtClean="0"/>
          </a:p>
          <a:p>
            <a:pPr lvl="1"/>
            <a:r>
              <a:rPr lang="zh-CN" altLang="en-US" dirty="0" smtClean="0"/>
              <a:t>方案</a:t>
            </a:r>
            <a:r>
              <a:rPr lang="zh-CN" altLang="en-US" dirty="0"/>
              <a:t>二：客户端向服务器提供身份认证，相信客户端提供的用户身份</a:t>
            </a:r>
            <a:endParaRPr lang="en-US" altLang="zh-CN" dirty="0"/>
          </a:p>
          <a:p>
            <a:pPr lvl="2"/>
            <a:r>
              <a:rPr lang="zh-CN" altLang="en-US" dirty="0"/>
              <a:t>小型、封闭网络</a:t>
            </a:r>
            <a:endParaRPr lang="en-US" altLang="zh-CN" dirty="0"/>
          </a:p>
          <a:p>
            <a:pPr lvl="1"/>
            <a:endParaRPr lang="en-US" altLang="zh-CN" dirty="0" smtClean="0"/>
          </a:p>
          <a:p>
            <a:pPr lvl="1"/>
            <a:r>
              <a:rPr lang="zh-CN" altLang="en-US" dirty="0" smtClean="0"/>
              <a:t>方案</a:t>
            </a:r>
            <a:r>
              <a:rPr lang="zh-CN" altLang="en-US" dirty="0"/>
              <a:t>三：用户和服务器互相提供身份认证</a:t>
            </a:r>
            <a:endParaRPr lang="en-US" altLang="zh-CN" dirty="0"/>
          </a:p>
          <a:p>
            <a:pPr lvl="2"/>
            <a:r>
              <a:rPr lang="zh-CN" altLang="en-US" dirty="0"/>
              <a:t>互联网络，</a:t>
            </a:r>
            <a:r>
              <a:rPr lang="en-US" altLang="zh-CN" dirty="0"/>
              <a:t>Kerberos</a:t>
            </a:r>
            <a:r>
              <a:rPr lang="zh-CN" altLang="en-US" dirty="0"/>
              <a:t>支持</a:t>
            </a:r>
          </a:p>
          <a:p>
            <a:endParaRPr lang="zh-CN" altLang="en-US"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178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842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Kerberos</a:t>
            </a:r>
            <a:endParaRPr lang="zh-CN" altLang="en-US" dirty="0"/>
          </a:p>
        </p:txBody>
      </p:sp>
      <p:sp>
        <p:nvSpPr>
          <p:cNvPr id="7" name="内容占位符 6"/>
          <p:cNvSpPr>
            <a:spLocks noGrp="1"/>
          </p:cNvSpPr>
          <p:nvPr>
            <p:ph idx="1"/>
          </p:nvPr>
        </p:nvSpPr>
        <p:spPr>
          <a:xfrm>
            <a:off x="457200" y="1196752"/>
            <a:ext cx="8229600" cy="5127848"/>
          </a:xfrm>
        </p:spPr>
        <p:txBody>
          <a:bodyPr>
            <a:normAutofit/>
          </a:bodyPr>
          <a:lstStyle/>
          <a:p>
            <a:r>
              <a:rPr lang="zh-CN" altLang="en-US" dirty="0" smtClean="0">
                <a:cs typeface="Times New Roman" pitchFamily="18" charset="0"/>
              </a:rPr>
              <a:t>最早且被最广泛使用的可信第三方密钥分配系统之一</a:t>
            </a:r>
            <a:endParaRPr lang="en-US" altLang="zh-CN" dirty="0" smtClean="0">
              <a:cs typeface="Times New Roman" pitchFamily="18" charset="0"/>
            </a:endParaRPr>
          </a:p>
          <a:p>
            <a:pPr lvl="1"/>
            <a:endParaRPr lang="en-US" altLang="zh-CN" dirty="0" smtClean="0">
              <a:cs typeface="Times New Roman" pitchFamily="18" charset="0"/>
            </a:endParaRPr>
          </a:p>
          <a:p>
            <a:r>
              <a:rPr lang="zh-CN" altLang="en-US" dirty="0" smtClean="0">
                <a:cs typeface="Times New Roman" pitchFamily="18" charset="0"/>
              </a:rPr>
              <a:t>作为</a:t>
            </a:r>
            <a:r>
              <a:rPr lang="en-US" altLang="zh-CN" dirty="0" smtClean="0">
                <a:cs typeface="Times New Roman" pitchFamily="18" charset="0"/>
              </a:rPr>
              <a:t>MIT</a:t>
            </a:r>
            <a:r>
              <a:rPr lang="zh-CN" altLang="en-US" dirty="0" smtClean="0">
                <a:cs typeface="Times New Roman" pitchFamily="18" charset="0"/>
              </a:rPr>
              <a:t>的</a:t>
            </a:r>
            <a:r>
              <a:rPr lang="en-US" altLang="zh-CN" dirty="0" smtClean="0">
                <a:cs typeface="Times New Roman" pitchFamily="18" charset="0"/>
              </a:rPr>
              <a:t>Athena</a:t>
            </a:r>
            <a:r>
              <a:rPr lang="zh-CN" altLang="en-US" dirty="0" smtClean="0">
                <a:cs typeface="Times New Roman" pitchFamily="18" charset="0"/>
              </a:rPr>
              <a:t>计划的认证服务而开发</a:t>
            </a:r>
            <a:endParaRPr lang="en-US" altLang="zh-CN" dirty="0" smtClean="0">
              <a:cs typeface="Times New Roman" pitchFamily="18" charset="0"/>
            </a:endParaRPr>
          </a:p>
          <a:p>
            <a:pPr lvl="1"/>
            <a:endParaRPr lang="en-US" altLang="zh-CN" dirty="0" smtClean="0"/>
          </a:p>
          <a:p>
            <a:pPr>
              <a:spcBef>
                <a:spcPct val="0"/>
              </a:spcBef>
            </a:pPr>
            <a:r>
              <a:rPr lang="zh-CN" altLang="en-US" dirty="0">
                <a:cs typeface="Times New Roman" pitchFamily="18" charset="0"/>
              </a:rPr>
              <a:t>在开放的分布式环境下，</a:t>
            </a:r>
            <a:r>
              <a:rPr lang="en-US" altLang="zh-CN" dirty="0">
                <a:cs typeface="Times New Roman" pitchFamily="18" charset="0"/>
              </a:rPr>
              <a:t>Kerberos</a:t>
            </a:r>
            <a:r>
              <a:rPr lang="zh-CN" altLang="en-US" dirty="0">
                <a:cs typeface="Times New Roman" pitchFamily="18" charset="0"/>
              </a:rPr>
              <a:t>提供集中式基于对称密码的第三方认证服务</a:t>
            </a:r>
            <a:endParaRPr lang="en-AU" altLang="zh-CN" dirty="0">
              <a:cs typeface="Times New Roman" pitchFamily="18" charset="0"/>
            </a:endParaRPr>
          </a:p>
          <a:p>
            <a:pPr lvl="1"/>
            <a:r>
              <a:rPr lang="zh-CN" altLang="en-US" dirty="0">
                <a:cs typeface="Times New Roman" pitchFamily="18" charset="0"/>
              </a:rPr>
              <a:t>允许用户访问分布式网络服务</a:t>
            </a:r>
            <a:endParaRPr lang="en-AU" altLang="zh-CN" dirty="0">
              <a:cs typeface="Times New Roman" pitchFamily="18" charset="0"/>
            </a:endParaRPr>
          </a:p>
          <a:p>
            <a:pPr lvl="1"/>
            <a:r>
              <a:rPr lang="zh-CN" altLang="en-US" dirty="0">
                <a:cs typeface="Times New Roman" pitchFamily="18" charset="0"/>
              </a:rPr>
              <a:t>无需信任所有工作站</a:t>
            </a:r>
            <a:endParaRPr lang="en-AU" altLang="zh-CN" dirty="0">
              <a:cs typeface="Times New Roman" pitchFamily="18" charset="0"/>
            </a:endParaRPr>
          </a:p>
          <a:p>
            <a:pPr lvl="1"/>
            <a:r>
              <a:rPr lang="zh-CN" altLang="en-US" dirty="0">
                <a:cs typeface="Times New Roman" pitchFamily="18" charset="0"/>
              </a:rPr>
              <a:t>所有结点信任一个集中式授权服务器</a:t>
            </a:r>
            <a:endParaRPr lang="en-AU" altLang="zh-CN" dirty="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179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84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4427984" y="116632"/>
            <a:ext cx="4453845" cy="6120680"/>
          </a:xfrm>
          <a:prstGeom prst="rect">
            <a:avLst/>
          </a:prstGeom>
          <a:noFill/>
          <a:ln w="9525">
            <a:noFill/>
            <a:miter lim="800000"/>
            <a:headEnd/>
            <a:tailEnd/>
          </a:ln>
          <a:effectLst/>
        </p:spPr>
      </p:pic>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18</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026" name="Picture 2"/>
          <p:cNvPicPr>
            <a:picLocks noChangeAspect="1" noChangeArrowheads="1"/>
          </p:cNvPicPr>
          <p:nvPr/>
        </p:nvPicPr>
        <p:blipFill>
          <a:blip r:embed="rId3" cstate="print"/>
          <a:srcRect/>
          <a:stretch>
            <a:fillRect/>
          </a:stretch>
        </p:blipFill>
        <p:spPr bwMode="auto">
          <a:xfrm>
            <a:off x="251520" y="260648"/>
            <a:ext cx="4104456" cy="6131743"/>
          </a:xfrm>
          <a:prstGeom prst="rect">
            <a:avLst/>
          </a:prstGeom>
          <a:noFill/>
          <a:ln w="9525">
            <a:noFill/>
            <a:miter lim="800000"/>
            <a:headEnd/>
            <a:tailEnd/>
          </a:ln>
          <a:effectLst/>
        </p:spPr>
      </p:pic>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643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24744"/>
            <a:ext cx="8291264" cy="5199856"/>
          </a:xfrm>
        </p:spPr>
        <p:txBody>
          <a:bodyPr/>
          <a:lstStyle/>
          <a:p>
            <a:r>
              <a:rPr lang="en-US" altLang="zh-CN" dirty="0" smtClean="0"/>
              <a:t>1988</a:t>
            </a:r>
            <a:r>
              <a:rPr lang="zh-CN" altLang="en-US" dirty="0"/>
              <a:t>年</a:t>
            </a:r>
            <a:r>
              <a:rPr lang="en-US" altLang="zh-CN" dirty="0"/>
              <a:t>Kerberos</a:t>
            </a:r>
            <a:r>
              <a:rPr lang="zh-CN" altLang="en-US" dirty="0"/>
              <a:t>第一份报告中提出的需求分析：</a:t>
            </a:r>
            <a:endParaRPr lang="en-US" altLang="zh-CN" dirty="0"/>
          </a:p>
          <a:p>
            <a:pPr lvl="1"/>
            <a:r>
              <a:rPr lang="zh-CN" altLang="en-US" dirty="0"/>
              <a:t>安全性：</a:t>
            </a:r>
            <a:endParaRPr lang="en-US" altLang="zh-CN" dirty="0"/>
          </a:p>
          <a:p>
            <a:pPr lvl="1"/>
            <a:r>
              <a:rPr lang="zh-CN" altLang="en-US" dirty="0"/>
              <a:t>高可靠性：使用分布式服务器结构，可以备份其它系统</a:t>
            </a:r>
            <a:endParaRPr lang="en-US" altLang="zh-CN" dirty="0"/>
          </a:p>
          <a:p>
            <a:pPr lvl="1"/>
            <a:r>
              <a:rPr lang="zh-CN" altLang="en-US" dirty="0"/>
              <a:t>透明性：用户只需输入口令</a:t>
            </a:r>
            <a:endParaRPr lang="en-US" altLang="zh-CN" dirty="0"/>
          </a:p>
          <a:p>
            <a:pPr lvl="1"/>
            <a:r>
              <a:rPr lang="zh-CN" altLang="en-US" dirty="0"/>
              <a:t>可伸缩性：支持大量客户端，需要模块化、分布式的体系结构</a:t>
            </a:r>
          </a:p>
          <a:p>
            <a:endParaRPr lang="en-US" altLang="zh-CN" dirty="0" smtClean="0">
              <a:cs typeface="Times New Roman" pitchFamily="18" charset="0"/>
            </a:endParaRPr>
          </a:p>
          <a:p>
            <a:r>
              <a:rPr lang="zh-CN" altLang="en-US" dirty="0" smtClean="0">
                <a:cs typeface="Times New Roman" pitchFamily="18" charset="0"/>
              </a:rPr>
              <a:t>目前</a:t>
            </a:r>
            <a:r>
              <a:rPr lang="zh-CN" altLang="en-US" dirty="0">
                <a:cs typeface="Times New Roman" pitchFamily="18" charset="0"/>
              </a:rPr>
              <a:t>常用的有两个版本：</a:t>
            </a:r>
            <a:r>
              <a:rPr lang="en-AU" altLang="zh-CN" dirty="0">
                <a:cs typeface="Times New Roman" pitchFamily="18" charset="0"/>
              </a:rPr>
              <a:t>4 &amp; 5</a:t>
            </a:r>
          </a:p>
          <a:p>
            <a:endParaRPr lang="zh-CN" altLang="en-US"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180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375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Kerberos</a:t>
            </a:r>
            <a:r>
              <a:rPr lang="zh-CN" altLang="en-US" dirty="0" smtClean="0"/>
              <a:t>版本</a:t>
            </a:r>
            <a:r>
              <a:rPr lang="en-US" altLang="zh-CN" dirty="0" smtClean="0"/>
              <a:t>4</a:t>
            </a:r>
            <a:endParaRPr lang="zh-CN" altLang="en-US" dirty="0"/>
          </a:p>
        </p:txBody>
      </p:sp>
      <p:sp>
        <p:nvSpPr>
          <p:cNvPr id="3" name="内容占位符 2"/>
          <p:cNvSpPr>
            <a:spLocks noGrp="1"/>
          </p:cNvSpPr>
          <p:nvPr>
            <p:ph idx="1"/>
          </p:nvPr>
        </p:nvSpPr>
        <p:spPr/>
        <p:txBody>
          <a:bodyPr/>
          <a:lstStyle/>
          <a:p>
            <a:r>
              <a:rPr lang="en-US" altLang="zh-CN" dirty="0" smtClean="0"/>
              <a:t>Kerberos</a:t>
            </a:r>
            <a:r>
              <a:rPr lang="zh-CN" altLang="en-US" dirty="0" smtClean="0"/>
              <a:t>的使用模式</a:t>
            </a:r>
            <a:endParaRPr lang="en-US" altLang="zh-CN" dirty="0" smtClean="0"/>
          </a:p>
          <a:p>
            <a:pPr lvl="1"/>
            <a:r>
              <a:rPr lang="zh-CN" altLang="en-US" sz="2200" dirty="0" smtClean="0"/>
              <a:t>主体是</a:t>
            </a:r>
            <a:r>
              <a:rPr lang="en-US" altLang="zh-CN" sz="2200" dirty="0" smtClean="0"/>
              <a:t>Client/Server</a:t>
            </a:r>
          </a:p>
          <a:p>
            <a:pPr lvl="1"/>
            <a:r>
              <a:rPr lang="zh-CN" altLang="en-US" dirty="0" smtClean="0"/>
              <a:t>服务器：包括提供识别服务的</a:t>
            </a:r>
            <a:r>
              <a:rPr lang="en-US" altLang="zh-CN" dirty="0" smtClean="0"/>
              <a:t>Kerberos</a:t>
            </a:r>
            <a:r>
              <a:rPr lang="zh-CN" altLang="en-US" dirty="0" smtClean="0"/>
              <a:t>服务器和提供应用的各类服务器</a:t>
            </a:r>
            <a:endParaRPr lang="en-US" altLang="zh-CN" dirty="0" smtClean="0"/>
          </a:p>
          <a:p>
            <a:pPr lvl="1"/>
            <a:r>
              <a:rPr lang="zh-CN" altLang="en-US" dirty="0" smtClean="0"/>
              <a:t>客户机：用户</a:t>
            </a:r>
            <a:endParaRPr lang="en-US" altLang="zh-CN" dirty="0" smtClean="0"/>
          </a:p>
          <a:p>
            <a:pPr lvl="1"/>
            <a:r>
              <a:rPr lang="zh-CN" altLang="en-US" dirty="0" smtClean="0"/>
              <a:t>用户和服务器首先都到</a:t>
            </a:r>
            <a:r>
              <a:rPr lang="en-US" altLang="zh-CN" dirty="0" smtClean="0"/>
              <a:t>Kerberos</a:t>
            </a:r>
            <a:r>
              <a:rPr lang="zh-CN" altLang="en-US" dirty="0" smtClean="0"/>
              <a:t>服务器注册，与</a:t>
            </a:r>
            <a:r>
              <a:rPr lang="en-US" altLang="zh-CN" dirty="0" smtClean="0"/>
              <a:t>Kerberos</a:t>
            </a:r>
            <a:r>
              <a:rPr lang="zh-CN" altLang="en-US" dirty="0" smtClean="0"/>
              <a:t>服务器实现秘密共享，识别过程中</a:t>
            </a:r>
            <a:r>
              <a:rPr lang="en-US" altLang="zh-CN" dirty="0" smtClean="0"/>
              <a:t>Kerberos</a:t>
            </a:r>
            <a:r>
              <a:rPr lang="zh-CN" altLang="en-US" dirty="0" smtClean="0"/>
              <a:t>服务器为通信双方建立一个通信密钥。 </a:t>
            </a:r>
          </a:p>
          <a:p>
            <a:r>
              <a:rPr lang="zh-CN" altLang="en-US" dirty="0" smtClean="0"/>
              <a:t>方法：使用集中式的认证服务器</a:t>
            </a:r>
            <a:endParaRPr lang="en-US" altLang="zh-CN" dirty="0" smtClean="0"/>
          </a:p>
          <a:p>
            <a:pPr lvl="1"/>
            <a:r>
              <a:rPr lang="en-US" altLang="zh-CN" dirty="0" smtClean="0"/>
              <a:t>(Authentication Server, AS),</a:t>
            </a:r>
            <a:r>
              <a:rPr lang="zh-CN" altLang="en-US" dirty="0" smtClean="0"/>
              <a:t>为用户和应用服务器提供识别服务。</a:t>
            </a:r>
            <a:r>
              <a:rPr lang="en-US" altLang="zh-CN" dirty="0" smtClean="0"/>
              <a:t>AS</a:t>
            </a:r>
            <a:r>
              <a:rPr lang="zh-CN" altLang="en-US" dirty="0" smtClean="0"/>
              <a:t>与用户共享口令，与其他服务器共享密钥，在注册时以特别安全的方式分配给各方。</a:t>
            </a: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181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288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一个简单的认证会话</a:t>
            </a:r>
            <a:endParaRPr lang="zh-CN" altLang="en-US" dirty="0"/>
          </a:p>
        </p:txBody>
      </p:sp>
      <p:sp>
        <p:nvSpPr>
          <p:cNvPr id="3" name="内容占位符 2"/>
          <p:cNvSpPr>
            <a:spLocks noGrp="1"/>
          </p:cNvSpPr>
          <p:nvPr>
            <p:ph idx="1"/>
          </p:nvPr>
        </p:nvSpPr>
        <p:spPr>
          <a:xfrm>
            <a:off x="467544" y="1124744"/>
            <a:ext cx="7920880" cy="5233214"/>
          </a:xfrm>
        </p:spPr>
        <p:txBody>
          <a:bodyPr>
            <a:normAutofit/>
          </a:bodyPr>
          <a:lstStyle/>
          <a:p>
            <a:pPr marL="361950" indent="-361950"/>
            <a:r>
              <a:rPr lang="zh-CN" altLang="en-US" dirty="0" smtClean="0"/>
              <a:t>各应用服务器在每次客户与的服务器交互中都进行认证？</a:t>
            </a:r>
            <a:endParaRPr lang="en-US" altLang="zh-CN" dirty="0" smtClean="0"/>
          </a:p>
          <a:p>
            <a:pPr marL="400050" lvl="1" indent="0">
              <a:buNone/>
            </a:pPr>
            <a:endParaRPr lang="en-US" altLang="zh-CN" dirty="0" smtClean="0"/>
          </a:p>
          <a:p>
            <a:pPr marL="400050" lvl="1" indent="0">
              <a:buNone/>
            </a:pPr>
            <a:r>
              <a:rPr lang="zh-CN" altLang="en-US" dirty="0" smtClean="0"/>
              <a:t>例如：</a:t>
            </a:r>
            <a:endParaRPr lang="en-US" altLang="zh-CN" dirty="0" smtClean="0"/>
          </a:p>
          <a:p>
            <a:pPr marL="857250" lvl="1" indent="-457200">
              <a:buFont typeface="+mj-lt"/>
              <a:buAutoNum type="arabicPeriod"/>
            </a:pPr>
            <a:r>
              <a:rPr lang="en-US" altLang="zh-CN" dirty="0"/>
              <a:t>C</a:t>
            </a:r>
            <a:r>
              <a:rPr lang="zh-CN" altLang="en-US" dirty="0" smtClean="0"/>
              <a:t>向</a:t>
            </a:r>
            <a:r>
              <a:rPr lang="en-US" altLang="zh-CN" dirty="0" smtClean="0"/>
              <a:t>AS</a:t>
            </a:r>
            <a:r>
              <a:rPr lang="zh-CN" altLang="en-US" dirty="0" smtClean="0"/>
              <a:t>发出使用</a:t>
            </a:r>
            <a:r>
              <a:rPr lang="en-US" altLang="zh-CN" dirty="0" smtClean="0"/>
              <a:t>V</a:t>
            </a:r>
            <a:r>
              <a:rPr lang="zh-CN" altLang="en-US" dirty="0" smtClean="0"/>
              <a:t>的请求</a:t>
            </a:r>
            <a:endParaRPr lang="en-US" altLang="zh-CN" dirty="0" smtClean="0"/>
          </a:p>
          <a:p>
            <a:pPr marL="857250" lvl="1" indent="-457200">
              <a:buFont typeface="+mj-lt"/>
              <a:buAutoNum type="arabicPeriod"/>
            </a:pPr>
            <a:r>
              <a:rPr lang="en-US" altLang="zh-CN" dirty="0" smtClean="0"/>
              <a:t>AS</a:t>
            </a:r>
            <a:r>
              <a:rPr lang="zh-CN" altLang="en-US" dirty="0" smtClean="0"/>
              <a:t>将</a:t>
            </a:r>
            <a:r>
              <a:rPr lang="en-US" altLang="zh-CN" dirty="0" smtClean="0"/>
              <a:t>C</a:t>
            </a:r>
            <a:r>
              <a:rPr lang="zh-CN" altLang="en-US" dirty="0" smtClean="0"/>
              <a:t>的认证信息发给</a:t>
            </a:r>
            <a:r>
              <a:rPr lang="en-US" altLang="zh-CN" dirty="0" smtClean="0"/>
              <a:t>V</a:t>
            </a:r>
          </a:p>
          <a:p>
            <a:pPr marL="857250" lvl="1" indent="-457200">
              <a:buFont typeface="+mj-lt"/>
              <a:buAutoNum type="arabicPeriod"/>
            </a:pPr>
            <a:r>
              <a:rPr lang="en-US" altLang="zh-CN" dirty="0" smtClean="0"/>
              <a:t>AS</a:t>
            </a:r>
            <a:r>
              <a:rPr lang="zh-CN" altLang="en-US" dirty="0" smtClean="0"/>
              <a:t>将</a:t>
            </a:r>
            <a:r>
              <a:rPr lang="en-US" altLang="zh-CN" dirty="0" smtClean="0"/>
              <a:t>V</a:t>
            </a:r>
            <a:r>
              <a:rPr lang="zh-CN" altLang="en-US" dirty="0" smtClean="0"/>
              <a:t>的认证信息发给</a:t>
            </a:r>
            <a:r>
              <a:rPr lang="en-US" altLang="zh-CN" dirty="0" smtClean="0"/>
              <a:t>C</a:t>
            </a:r>
          </a:p>
          <a:p>
            <a:pPr marL="857250" lvl="1" indent="-457200">
              <a:buFont typeface="+mj-lt"/>
              <a:buAutoNum type="arabicPeriod"/>
            </a:pPr>
            <a:r>
              <a:rPr lang="en-US" altLang="zh-CN" dirty="0" smtClean="0"/>
              <a:t>C</a:t>
            </a:r>
            <a:r>
              <a:rPr lang="zh-CN" altLang="en-US" dirty="0" smtClean="0"/>
              <a:t>与</a:t>
            </a:r>
            <a:r>
              <a:rPr lang="en-US" altLang="zh-CN" dirty="0" smtClean="0"/>
              <a:t>V</a:t>
            </a:r>
            <a:r>
              <a:rPr lang="zh-CN" altLang="en-US" dirty="0" smtClean="0"/>
              <a:t>相互认证</a:t>
            </a:r>
            <a:endParaRPr lang="en-US" altLang="zh-CN" dirty="0" smtClean="0"/>
          </a:p>
          <a:p>
            <a:pPr lvl="1" indent="-342900"/>
            <a:endParaRPr lang="en-US" altLang="zh-CN" dirty="0" smtClean="0"/>
          </a:p>
          <a:p>
            <a:pPr lvl="1" indent="-342900"/>
            <a:r>
              <a:rPr lang="zh-CN" altLang="en-US" dirty="0" smtClean="0"/>
              <a:t>缺点：</a:t>
            </a:r>
            <a:endParaRPr lang="en-US" altLang="zh-CN" dirty="0" smtClean="0"/>
          </a:p>
          <a:p>
            <a:pPr lvl="2" indent="-342900"/>
            <a:r>
              <a:rPr lang="en-US" altLang="zh-CN" dirty="0" smtClean="0"/>
              <a:t>AS</a:t>
            </a:r>
            <a:r>
              <a:rPr lang="zh-CN" altLang="en-US" dirty="0" smtClean="0"/>
              <a:t>很忙</a:t>
            </a:r>
            <a:endParaRPr lang="en-US" altLang="zh-CN" dirty="0" smtClean="0"/>
          </a:p>
        </p:txBody>
      </p:sp>
      <p:grpSp>
        <p:nvGrpSpPr>
          <p:cNvPr id="37" name="组合 36"/>
          <p:cNvGrpSpPr/>
          <p:nvPr/>
        </p:nvGrpSpPr>
        <p:grpSpPr>
          <a:xfrm>
            <a:off x="4788024" y="2420888"/>
            <a:ext cx="3786966" cy="2691055"/>
            <a:chOff x="2370125" y="2774819"/>
            <a:chExt cx="3786966" cy="2691055"/>
          </a:xfrm>
        </p:grpSpPr>
        <p:sp>
          <p:nvSpPr>
            <p:cNvPr id="10" name="Oval 7"/>
            <p:cNvSpPr>
              <a:spLocks noChangeArrowheads="1"/>
            </p:cNvSpPr>
            <p:nvPr/>
          </p:nvSpPr>
          <p:spPr bwMode="auto">
            <a:xfrm>
              <a:off x="3957960" y="2774819"/>
              <a:ext cx="741355" cy="71993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w="9525">
              <a:solidFill>
                <a:srgbClr val="000000"/>
              </a:solidFill>
              <a:round/>
              <a:headEnd/>
              <a:tailEnd/>
            </a:ln>
          </p:spPr>
          <p:txBody>
            <a:bodyPr lIns="0" tIns="0" rIns="0" bIns="0" anchor="ctr"/>
            <a:lstStyle/>
            <a:p>
              <a:pPr algn="ctr"/>
              <a:r>
                <a:rPr lang="en-US" altLang="zh-CN" sz="2000" b="1">
                  <a:latin typeface="微软雅黑" panose="020B0503020204020204" pitchFamily="34" charset="-122"/>
                  <a:ea typeface="微软雅黑" panose="020B0503020204020204" pitchFamily="34" charset="-122"/>
                </a:rPr>
                <a:t>AS</a:t>
              </a:r>
            </a:p>
          </p:txBody>
        </p:sp>
        <p:sp>
          <p:nvSpPr>
            <p:cNvPr id="11" name="Oval 8"/>
            <p:cNvSpPr>
              <a:spLocks noChangeArrowheads="1"/>
            </p:cNvSpPr>
            <p:nvPr/>
          </p:nvSpPr>
          <p:spPr bwMode="auto">
            <a:xfrm>
              <a:off x="2370125" y="4745942"/>
              <a:ext cx="741355" cy="71993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w="9525">
              <a:solidFill>
                <a:srgbClr val="000000"/>
              </a:solidFill>
              <a:round/>
              <a:headEnd/>
              <a:tailEnd/>
            </a:ln>
          </p:spPr>
          <p:txBody>
            <a:bodyPr lIns="0" tIns="0" rIns="0" bIns="0" anchor="ctr"/>
            <a:lstStyle/>
            <a:p>
              <a:pPr algn="ctr"/>
              <a:r>
                <a:rPr lang="en-US" altLang="zh-CN" sz="2000" b="1">
                  <a:latin typeface="微软雅黑" panose="020B0503020204020204" pitchFamily="34" charset="-122"/>
                  <a:ea typeface="微软雅黑" panose="020B0503020204020204" pitchFamily="34" charset="-122"/>
                </a:rPr>
                <a:t>C</a:t>
              </a:r>
            </a:p>
          </p:txBody>
        </p:sp>
        <p:sp>
          <p:nvSpPr>
            <p:cNvPr id="12" name="Oval 9"/>
            <p:cNvSpPr>
              <a:spLocks noChangeArrowheads="1"/>
            </p:cNvSpPr>
            <p:nvPr/>
          </p:nvSpPr>
          <p:spPr bwMode="auto">
            <a:xfrm>
              <a:off x="5415736" y="4745943"/>
              <a:ext cx="741355" cy="71993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w="9525">
              <a:solidFill>
                <a:srgbClr val="000000"/>
              </a:solidFill>
              <a:round/>
              <a:headEnd/>
              <a:tailEnd/>
            </a:ln>
          </p:spPr>
          <p:txBody>
            <a:bodyPr lIns="0" tIns="0" rIns="0" bIns="0" anchor="ctr"/>
            <a:lstStyle/>
            <a:p>
              <a:pPr algn="ctr"/>
              <a:r>
                <a:rPr lang="en-US" altLang="zh-CN" sz="2000" b="1">
                  <a:latin typeface="微软雅黑" panose="020B0503020204020204" pitchFamily="34" charset="-122"/>
                  <a:ea typeface="微软雅黑" panose="020B0503020204020204" pitchFamily="34" charset="-122"/>
                </a:rPr>
                <a:t>V</a:t>
              </a:r>
            </a:p>
          </p:txBody>
        </p:sp>
        <p:cxnSp>
          <p:nvCxnSpPr>
            <p:cNvPr id="17" name="直接箭头连接符 16"/>
            <p:cNvCxnSpPr>
              <a:stCxn id="11" idx="7"/>
              <a:endCxn id="10" idx="3"/>
            </p:cNvCxnSpPr>
            <p:nvPr/>
          </p:nvCxnSpPr>
          <p:spPr>
            <a:xfrm flipV="1">
              <a:off x="3002911" y="3389319"/>
              <a:ext cx="1063618" cy="1462054"/>
            </a:xfrm>
            <a:prstGeom prst="straightConnector1">
              <a:avLst/>
            </a:prstGeom>
            <a:ln w="25400">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6"/>
              <a:endCxn id="12" idx="2"/>
            </p:cNvCxnSpPr>
            <p:nvPr/>
          </p:nvCxnSpPr>
          <p:spPr>
            <a:xfrm>
              <a:off x="3111480" y="5105908"/>
              <a:ext cx="2304256" cy="1"/>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 idx="6"/>
              <a:endCxn id="12" idx="2"/>
            </p:cNvCxnSpPr>
            <p:nvPr/>
          </p:nvCxnSpPr>
          <p:spPr>
            <a:xfrm>
              <a:off x="3111480" y="5105908"/>
              <a:ext cx="2304256" cy="1"/>
            </a:xfrm>
            <a:prstGeom prst="straightConnector1">
              <a:avLst/>
            </a:prstGeom>
            <a:ln w="25400">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5"/>
              <a:endCxn id="12" idx="1"/>
            </p:cNvCxnSpPr>
            <p:nvPr/>
          </p:nvCxnSpPr>
          <p:spPr>
            <a:xfrm>
              <a:off x="4590746" y="3389319"/>
              <a:ext cx="933559" cy="1462055"/>
            </a:xfrm>
            <a:prstGeom prst="straightConnector1">
              <a:avLst/>
            </a:prstGeom>
            <a:ln w="25400">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182</a:t>
            </a:fld>
            <a:endParaRPr lang="en-US" altLang="zh-CN" dirty="0"/>
          </a:p>
        </p:txBody>
      </p:sp>
      <p:sp>
        <p:nvSpPr>
          <p:cNvPr id="18" name="流程图: 合并 1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441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67545" y="1196752"/>
            <a:ext cx="7632847" cy="5161206"/>
          </a:xfrm>
        </p:spPr>
        <p:txBody>
          <a:bodyPr>
            <a:noAutofit/>
          </a:bodyPr>
          <a:lstStyle/>
          <a:p>
            <a:pPr marL="361950" indent="-361950">
              <a:lnSpc>
                <a:spcPct val="90000"/>
              </a:lnSpc>
            </a:pPr>
            <a:r>
              <a:rPr lang="en-US" altLang="zh-CN" dirty="0" smtClean="0"/>
              <a:t>AS</a:t>
            </a:r>
            <a:r>
              <a:rPr lang="zh-CN" altLang="en-US" dirty="0" smtClean="0"/>
              <a:t>统一存储用户口令、权限，发放票据</a:t>
            </a:r>
            <a:endParaRPr lang="en-US" altLang="zh-CN" dirty="0" smtClean="0"/>
          </a:p>
          <a:p>
            <a:pPr marL="841375" lvl="1" indent="-441325">
              <a:lnSpc>
                <a:spcPct val="90000"/>
              </a:lnSpc>
            </a:pPr>
            <a:endParaRPr lang="en-US" altLang="zh-CN" dirty="0" smtClean="0"/>
          </a:p>
          <a:p>
            <a:pPr marL="841375" lvl="1" indent="-441325">
              <a:lnSpc>
                <a:spcPct val="90000"/>
              </a:lnSpc>
            </a:pPr>
            <a:endParaRPr lang="en-US" altLang="zh-CN" dirty="0"/>
          </a:p>
          <a:p>
            <a:pPr marL="841375" lvl="1" indent="-441325">
              <a:lnSpc>
                <a:spcPct val="90000"/>
              </a:lnSpc>
            </a:pPr>
            <a:endParaRPr lang="en-US" altLang="zh-CN" dirty="0" smtClean="0"/>
          </a:p>
          <a:p>
            <a:pPr marL="841375" lvl="1" indent="-441325">
              <a:lnSpc>
                <a:spcPct val="90000"/>
              </a:lnSpc>
            </a:pPr>
            <a:endParaRPr lang="en-US" altLang="zh-CN" dirty="0"/>
          </a:p>
          <a:p>
            <a:pPr marL="841375" lvl="1" indent="-441325">
              <a:lnSpc>
                <a:spcPct val="90000"/>
              </a:lnSpc>
            </a:pPr>
            <a:endParaRPr lang="en-US" altLang="zh-CN" dirty="0" smtClean="0"/>
          </a:p>
          <a:p>
            <a:pPr marL="841375" lvl="1" indent="-441325">
              <a:lnSpc>
                <a:spcPct val="90000"/>
              </a:lnSpc>
            </a:pPr>
            <a:endParaRPr lang="en-US" altLang="zh-CN" dirty="0" smtClean="0"/>
          </a:p>
          <a:p>
            <a:pPr marL="841375" lvl="1" indent="-441325">
              <a:lnSpc>
                <a:spcPct val="90000"/>
              </a:lnSpc>
            </a:pPr>
            <a:endParaRPr lang="en-US" altLang="zh-CN" dirty="0"/>
          </a:p>
          <a:p>
            <a:pPr marL="841375" lvl="1" indent="-441325"/>
            <a:r>
              <a:rPr lang="zh-CN" altLang="en-US" dirty="0" smtClean="0"/>
              <a:t>缺点</a:t>
            </a:r>
            <a:r>
              <a:rPr lang="zh-CN" altLang="en-US" dirty="0"/>
              <a:t>：</a:t>
            </a:r>
            <a:endParaRPr lang="en-US" altLang="zh-CN" dirty="0"/>
          </a:p>
          <a:p>
            <a:pPr marL="1241425" lvl="2" indent="-441325"/>
            <a:r>
              <a:rPr lang="zh-CN" altLang="en-US" dirty="0" smtClean="0"/>
              <a:t>用户口令</a:t>
            </a:r>
            <a:r>
              <a:rPr lang="en-US" altLang="zh-CN" dirty="0"/>
              <a:t>P</a:t>
            </a:r>
            <a:r>
              <a:rPr lang="en-US" altLang="zh-CN" baseline="-25000" dirty="0"/>
              <a:t>C</a:t>
            </a:r>
            <a:r>
              <a:rPr lang="zh-CN" altLang="en-US" dirty="0"/>
              <a:t>明文</a:t>
            </a:r>
            <a:r>
              <a:rPr lang="zh-CN" altLang="en-US" dirty="0" smtClean="0"/>
              <a:t>传送：不安全</a:t>
            </a:r>
            <a:endParaRPr lang="en-US" altLang="zh-CN" dirty="0"/>
          </a:p>
          <a:p>
            <a:pPr marL="1241425" lvl="2" indent="-441325"/>
            <a:r>
              <a:rPr lang="zh-CN" altLang="en-US" dirty="0" smtClean="0"/>
              <a:t>为</a:t>
            </a:r>
            <a:r>
              <a:rPr lang="zh-CN" altLang="en-US" dirty="0"/>
              <a:t>换得不同的通行票，用户口令要反复</a:t>
            </a:r>
            <a:r>
              <a:rPr lang="zh-CN" altLang="en-US" dirty="0" smtClean="0"/>
              <a:t>使用：很</a:t>
            </a:r>
            <a:r>
              <a:rPr lang="zh-CN" altLang="en-US" dirty="0"/>
              <a:t>不</a:t>
            </a:r>
            <a:r>
              <a:rPr lang="zh-CN" altLang="en-US" dirty="0" smtClean="0"/>
              <a:t>安全</a:t>
            </a:r>
            <a:endParaRPr lang="zh-CN" altLang="en-US" dirty="0"/>
          </a:p>
          <a:p>
            <a:pPr marL="1241425" lvl="2" indent="-441325"/>
            <a:r>
              <a:rPr lang="en-US" altLang="zh-CN" dirty="0" smtClean="0"/>
              <a:t>Ticket</a:t>
            </a:r>
            <a:r>
              <a:rPr lang="zh-CN" altLang="en-US" dirty="0"/>
              <a:t>只能用一次，否则易遭重播</a:t>
            </a:r>
            <a:r>
              <a:rPr lang="zh-CN" altLang="en-US" dirty="0" smtClean="0"/>
              <a:t>攻击：很</a:t>
            </a:r>
            <a:r>
              <a:rPr lang="zh-CN" altLang="en-US" dirty="0"/>
              <a:t>麻烦，用户需要经常的输入</a:t>
            </a:r>
            <a:r>
              <a:rPr lang="zh-CN" altLang="en-US" dirty="0" smtClean="0"/>
              <a:t>口令</a:t>
            </a:r>
            <a:endParaRPr lang="en-US" altLang="zh-CN" dirty="0"/>
          </a:p>
        </p:txBody>
      </p:sp>
      <p:grpSp>
        <p:nvGrpSpPr>
          <p:cNvPr id="36" name="组合 35"/>
          <p:cNvGrpSpPr/>
          <p:nvPr/>
        </p:nvGrpSpPr>
        <p:grpSpPr>
          <a:xfrm>
            <a:off x="827584" y="1772816"/>
            <a:ext cx="8014163" cy="2949478"/>
            <a:chOff x="783472" y="3000372"/>
            <a:chExt cx="8432787" cy="2949478"/>
          </a:xfrm>
        </p:grpSpPr>
        <p:sp>
          <p:nvSpPr>
            <p:cNvPr id="7" name="Text Box 4"/>
            <p:cNvSpPr txBox="1">
              <a:spLocks noChangeArrowheads="1"/>
            </p:cNvSpPr>
            <p:nvPr/>
          </p:nvSpPr>
          <p:spPr bwMode="auto">
            <a:xfrm>
              <a:off x="4647710" y="3576436"/>
              <a:ext cx="1970004" cy="351639"/>
            </a:xfrm>
            <a:prstGeom prst="rect">
              <a:avLst/>
            </a:prstGeom>
            <a:noFill/>
            <a:ln w="9525">
              <a:noFill/>
              <a:miter lim="800000"/>
              <a:headEnd/>
              <a:tailEnd/>
            </a:ln>
          </p:spPr>
          <p:txBody>
            <a:bodyPr/>
            <a:lstStyle/>
            <a:p>
              <a:pPr algn="just"/>
              <a:r>
                <a:rPr lang="en-US" altLang="zh-CN" sz="2000" dirty="0" smtClean="0">
                  <a:latin typeface="微软雅黑" panose="020B0503020204020204" pitchFamily="34" charset="-122"/>
                  <a:ea typeface="微软雅黑" panose="020B0503020204020204" pitchFamily="34" charset="-122"/>
                  <a:cs typeface="Times New Roman" pitchFamily="18" charset="0"/>
                </a:rPr>
                <a:t>(1)ID</a:t>
              </a:r>
              <a:r>
                <a:rPr lang="en-US" altLang="zh-CN" sz="2000" baseline="-25000" dirty="0" smtClean="0">
                  <a:latin typeface="微软雅黑" panose="020B0503020204020204" pitchFamily="34" charset="-122"/>
                  <a:ea typeface="微软雅黑" panose="020B0503020204020204" pitchFamily="34" charset="-122"/>
                  <a:cs typeface="Times New Roman" pitchFamily="18" charset="0"/>
                </a:rPr>
                <a:t>C</a:t>
              </a:r>
              <a:r>
                <a:rPr lang="en-US" altLang="zh-CN" sz="2000" dirty="0" smtClean="0">
                  <a:latin typeface="微软雅黑" panose="020B0503020204020204" pitchFamily="34" charset="-122"/>
                  <a:ea typeface="微软雅黑" panose="020B0503020204020204" pitchFamily="34" charset="-122"/>
                  <a:cs typeface="Times New Roman" pitchFamily="18" charset="0"/>
                </a:rPr>
                <a:t>||P</a:t>
              </a:r>
              <a:r>
                <a:rPr lang="en-US" altLang="zh-CN" sz="2000" baseline="-25000" dirty="0" smtClean="0">
                  <a:latin typeface="微软雅黑" panose="020B0503020204020204" pitchFamily="34" charset="-122"/>
                  <a:ea typeface="微软雅黑" panose="020B0503020204020204" pitchFamily="34" charset="-122"/>
                  <a:cs typeface="Times New Roman" pitchFamily="18" charset="0"/>
                </a:rPr>
                <a:t>C</a:t>
              </a:r>
              <a:r>
                <a:rPr lang="en-US" altLang="zh-CN" sz="2000" dirty="0" smtClean="0">
                  <a:latin typeface="微软雅黑" panose="020B0503020204020204" pitchFamily="34" charset="-122"/>
                  <a:ea typeface="微软雅黑" panose="020B0503020204020204" pitchFamily="34" charset="-122"/>
                  <a:cs typeface="Times New Roman" pitchFamily="18" charset="0"/>
                </a:rPr>
                <a:t>||ID</a:t>
              </a:r>
              <a:r>
                <a:rPr lang="en-US" altLang="zh-CN" sz="2000" baseline="-25000" dirty="0" smtClean="0">
                  <a:latin typeface="微软雅黑" panose="020B0503020204020204" pitchFamily="34" charset="-122"/>
                  <a:ea typeface="微软雅黑" panose="020B0503020204020204" pitchFamily="34" charset="-122"/>
                  <a:cs typeface="Times New Roman" pitchFamily="18" charset="0"/>
                </a:rPr>
                <a:t>V</a:t>
              </a:r>
              <a:endParaRPr lang="en-US" altLang="zh-CN" sz="20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8" name="Text Box 5"/>
            <p:cNvSpPr txBox="1">
              <a:spLocks noChangeArrowheads="1"/>
            </p:cNvSpPr>
            <p:nvPr/>
          </p:nvSpPr>
          <p:spPr bwMode="auto">
            <a:xfrm>
              <a:off x="6466175" y="4152500"/>
              <a:ext cx="1363849" cy="420301"/>
            </a:xfrm>
            <a:prstGeom prst="rect">
              <a:avLst/>
            </a:prstGeom>
            <a:noFill/>
            <a:ln w="9525">
              <a:noFill/>
              <a:miter lim="800000"/>
              <a:headEnd/>
              <a:tailEnd/>
            </a:ln>
          </p:spPr>
          <p:txBody>
            <a:bodyPr/>
            <a:lstStyle/>
            <a:p>
              <a:pPr algn="just"/>
              <a:r>
                <a:rPr lang="en-US" altLang="zh-CN" sz="2000" dirty="0" smtClean="0">
                  <a:latin typeface="微软雅黑" panose="020B0503020204020204" pitchFamily="34" charset="-122"/>
                  <a:ea typeface="微软雅黑" panose="020B0503020204020204" pitchFamily="34" charset="-122"/>
                  <a:cs typeface="Times New Roman" pitchFamily="18" charset="0"/>
                </a:rPr>
                <a:t>(2)Ticket</a:t>
              </a: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
          <p:nvSpPr>
            <p:cNvPr id="9" name="Text Box 6"/>
            <p:cNvSpPr txBox="1">
              <a:spLocks noChangeArrowheads="1"/>
            </p:cNvSpPr>
            <p:nvPr/>
          </p:nvSpPr>
          <p:spPr bwMode="auto">
            <a:xfrm>
              <a:off x="6163098" y="5088604"/>
              <a:ext cx="2121543" cy="357190"/>
            </a:xfrm>
            <a:prstGeom prst="rect">
              <a:avLst/>
            </a:prstGeom>
            <a:noFill/>
            <a:ln w="9525">
              <a:noFill/>
              <a:miter lim="800000"/>
              <a:headEnd/>
              <a:tailEnd/>
            </a:ln>
          </p:spPr>
          <p:txBody>
            <a:bodyPr/>
            <a:lstStyle/>
            <a:p>
              <a:pPr algn="just"/>
              <a:r>
                <a:rPr lang="en-US" altLang="zh-CN" sz="2000" dirty="0" smtClean="0">
                  <a:latin typeface="微软雅黑" panose="020B0503020204020204" pitchFamily="34" charset="-122"/>
                  <a:ea typeface="微软雅黑" panose="020B0503020204020204" pitchFamily="34" charset="-122"/>
                  <a:cs typeface="Times New Roman" pitchFamily="18" charset="0"/>
                </a:rPr>
                <a:t>(3)ID</a:t>
              </a:r>
              <a:r>
                <a:rPr lang="en-US" altLang="zh-CN" sz="2000" baseline="-25000" dirty="0" smtClean="0">
                  <a:latin typeface="微软雅黑" panose="020B0503020204020204" pitchFamily="34" charset="-122"/>
                  <a:ea typeface="微软雅黑" panose="020B0503020204020204" pitchFamily="34" charset="-122"/>
                  <a:cs typeface="Times New Roman" pitchFamily="18" charset="0"/>
                </a:rPr>
                <a:t>C</a:t>
              </a:r>
              <a:r>
                <a:rPr lang="en-US" altLang="zh-CN" sz="2000" dirty="0" smtClean="0">
                  <a:latin typeface="微软雅黑" panose="020B0503020204020204" pitchFamily="34" charset="-122"/>
                  <a:ea typeface="微软雅黑" panose="020B0503020204020204" pitchFamily="34" charset="-122"/>
                  <a:cs typeface="Times New Roman" pitchFamily="18" charset="0"/>
                </a:rPr>
                <a:t> || </a:t>
              </a:r>
              <a:r>
                <a:rPr lang="en-US" altLang="zh-CN" sz="2000" dirty="0">
                  <a:latin typeface="微软雅黑" panose="020B0503020204020204" pitchFamily="34" charset="-122"/>
                  <a:ea typeface="微软雅黑" panose="020B0503020204020204" pitchFamily="34" charset="-122"/>
                  <a:cs typeface="Times New Roman" pitchFamily="18" charset="0"/>
                </a:rPr>
                <a:t>Ticket</a:t>
              </a:r>
            </a:p>
          </p:txBody>
        </p:sp>
        <p:sp>
          <p:nvSpPr>
            <p:cNvPr id="10" name="Oval 7"/>
            <p:cNvSpPr>
              <a:spLocks noChangeArrowheads="1"/>
            </p:cNvSpPr>
            <p:nvPr/>
          </p:nvSpPr>
          <p:spPr bwMode="auto">
            <a:xfrm>
              <a:off x="6935192" y="3000372"/>
              <a:ext cx="780080" cy="71993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w="9525">
              <a:solidFill>
                <a:srgbClr val="000000"/>
              </a:solidFill>
              <a:round/>
              <a:headEnd/>
              <a:tailEnd/>
            </a:ln>
          </p:spPr>
          <p:txBody>
            <a:bodyPr lIns="0" tIns="0" rIns="0" bIns="0" anchor="ctr"/>
            <a:lstStyle/>
            <a:p>
              <a:pPr algn="ctr"/>
              <a:r>
                <a:rPr lang="en-US" altLang="zh-CN" sz="2000" b="1">
                  <a:latin typeface="微软雅黑" panose="020B0503020204020204" pitchFamily="34" charset="-122"/>
                  <a:ea typeface="微软雅黑" panose="020B0503020204020204" pitchFamily="34" charset="-122"/>
                </a:rPr>
                <a:t>AS</a:t>
              </a:r>
            </a:p>
          </p:txBody>
        </p:sp>
        <p:sp>
          <p:nvSpPr>
            <p:cNvPr id="11" name="Oval 8"/>
            <p:cNvSpPr>
              <a:spLocks noChangeArrowheads="1"/>
            </p:cNvSpPr>
            <p:nvPr/>
          </p:nvSpPr>
          <p:spPr bwMode="auto">
            <a:xfrm>
              <a:off x="5102326" y="4728564"/>
              <a:ext cx="780080" cy="71993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w="9525">
              <a:solidFill>
                <a:srgbClr val="000000"/>
              </a:solidFill>
              <a:round/>
              <a:headEnd/>
              <a:tailEnd/>
            </a:ln>
          </p:spPr>
          <p:txBody>
            <a:bodyPr lIns="0" tIns="0" rIns="0" bIns="0" anchor="ctr"/>
            <a:lstStyle/>
            <a:p>
              <a:pPr algn="ctr"/>
              <a:r>
                <a:rPr lang="en-US" altLang="zh-CN" sz="2000" b="1">
                  <a:latin typeface="微软雅黑" panose="020B0503020204020204" pitchFamily="34" charset="-122"/>
                  <a:ea typeface="微软雅黑" panose="020B0503020204020204" pitchFamily="34" charset="-122"/>
                </a:rPr>
                <a:t>C</a:t>
              </a:r>
            </a:p>
          </p:txBody>
        </p:sp>
        <p:sp>
          <p:nvSpPr>
            <p:cNvPr id="12" name="Oval 9"/>
            <p:cNvSpPr>
              <a:spLocks noChangeArrowheads="1"/>
            </p:cNvSpPr>
            <p:nvPr/>
          </p:nvSpPr>
          <p:spPr bwMode="auto">
            <a:xfrm>
              <a:off x="8436179" y="4728564"/>
              <a:ext cx="780080" cy="71993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w="9525">
              <a:solidFill>
                <a:srgbClr val="000000"/>
              </a:solidFill>
              <a:round/>
              <a:headEnd/>
              <a:tailEnd/>
            </a:ln>
          </p:spPr>
          <p:txBody>
            <a:bodyPr lIns="0" tIns="0" rIns="0" bIns="0" anchor="ctr"/>
            <a:lstStyle/>
            <a:p>
              <a:pPr algn="ctr"/>
              <a:r>
                <a:rPr lang="en-US" altLang="zh-CN" sz="2000" b="1">
                  <a:latin typeface="微软雅黑" panose="020B0503020204020204" pitchFamily="34" charset="-122"/>
                  <a:ea typeface="微软雅黑" panose="020B0503020204020204" pitchFamily="34" charset="-122"/>
                </a:rPr>
                <a:t>V</a:t>
              </a:r>
            </a:p>
          </p:txBody>
        </p:sp>
        <p:cxnSp>
          <p:nvCxnSpPr>
            <p:cNvPr id="17" name="直接箭头连接符 16"/>
            <p:cNvCxnSpPr/>
            <p:nvPr/>
          </p:nvCxnSpPr>
          <p:spPr>
            <a:xfrm flipV="1">
              <a:off x="5632712" y="3504428"/>
              <a:ext cx="1288079" cy="122413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5860020" y="3720452"/>
              <a:ext cx="1288079" cy="122413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6"/>
              <a:endCxn id="12" idx="2"/>
            </p:cNvCxnSpPr>
            <p:nvPr/>
          </p:nvCxnSpPr>
          <p:spPr>
            <a:xfrm>
              <a:off x="5882406" y="5088530"/>
              <a:ext cx="2553772"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1" name="Text Box 6"/>
            <p:cNvSpPr txBox="1">
              <a:spLocks noChangeArrowheads="1"/>
            </p:cNvSpPr>
            <p:nvPr/>
          </p:nvSpPr>
          <p:spPr bwMode="auto">
            <a:xfrm>
              <a:off x="5026557" y="5592660"/>
              <a:ext cx="3940008" cy="357190"/>
            </a:xfrm>
            <a:prstGeom prst="rect">
              <a:avLst/>
            </a:prstGeom>
            <a:noFill/>
            <a:ln w="9525">
              <a:noFill/>
              <a:miter lim="800000"/>
              <a:headEnd/>
              <a:tailEnd/>
            </a:ln>
          </p:spPr>
          <p:txBody>
            <a:bodyPr/>
            <a:lstStyle/>
            <a:p>
              <a:pPr algn="just"/>
              <a:r>
                <a:rPr lang="en-US" altLang="zh-CN" sz="2000" dirty="0">
                  <a:latin typeface="微软雅黑" panose="020B0503020204020204" pitchFamily="34" charset="-122"/>
                  <a:ea typeface="微软雅黑" panose="020B0503020204020204" pitchFamily="34" charset="-122"/>
                </a:rPr>
                <a:t>Ticket = E[K</a:t>
              </a:r>
              <a:r>
                <a:rPr lang="en-US" altLang="zh-CN" sz="2000" baseline="-25000" dirty="0">
                  <a:latin typeface="微软雅黑" panose="020B0503020204020204" pitchFamily="34" charset="-122"/>
                  <a:ea typeface="微软雅黑" panose="020B0503020204020204" pitchFamily="34" charset="-122"/>
                </a:rPr>
                <a:t>V</a:t>
              </a:r>
              <a:r>
                <a:rPr lang="en-US" altLang="zh-CN" sz="2000" dirty="0">
                  <a:latin typeface="微软雅黑" panose="020B0503020204020204" pitchFamily="34" charset="-122"/>
                  <a:ea typeface="微软雅黑" panose="020B0503020204020204" pitchFamily="34" charset="-122"/>
                </a:rPr>
                <a:t>,ID</a:t>
              </a:r>
              <a:r>
                <a:rPr lang="en-US" altLang="zh-CN" sz="2000" baseline="-25000" dirty="0">
                  <a:latin typeface="微软雅黑" panose="020B0503020204020204" pitchFamily="34" charset="-122"/>
                  <a:ea typeface="微软雅黑" panose="020B0503020204020204" pitchFamily="34" charset="-122"/>
                </a:rPr>
                <a:t>C</a:t>
              </a:r>
              <a:r>
                <a:rPr lang="en-US" altLang="zh-CN" sz="2000" dirty="0">
                  <a:latin typeface="微软雅黑" panose="020B0503020204020204" pitchFamily="34" charset="-122"/>
                  <a:ea typeface="微软雅黑" panose="020B0503020204020204" pitchFamily="34" charset="-122"/>
                </a:rPr>
                <a:t> || AD</a:t>
              </a:r>
              <a:r>
                <a:rPr lang="en-US" altLang="zh-CN" sz="2000" baseline="-25000" dirty="0">
                  <a:latin typeface="微软雅黑" panose="020B0503020204020204" pitchFamily="34" charset="-122"/>
                  <a:ea typeface="微软雅黑" panose="020B0503020204020204" pitchFamily="34" charset="-122"/>
                </a:rPr>
                <a:t>C</a:t>
              </a:r>
              <a:r>
                <a:rPr lang="en-US" altLang="zh-CN" sz="2000" dirty="0">
                  <a:latin typeface="微软雅黑" panose="020B0503020204020204" pitchFamily="34" charset="-122"/>
                  <a:ea typeface="微软雅黑" panose="020B0503020204020204" pitchFamily="34" charset="-122"/>
                </a:rPr>
                <a:t> || ID</a:t>
              </a:r>
              <a:r>
                <a:rPr lang="en-US" altLang="zh-CN" sz="2000" baseline="-25000" dirty="0">
                  <a:latin typeface="微软雅黑" panose="020B0503020204020204" pitchFamily="34" charset="-122"/>
                  <a:ea typeface="微软雅黑" panose="020B0503020204020204" pitchFamily="34" charset="-122"/>
                </a:rPr>
                <a:t>V</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
          <p:nvSpPr>
            <p:cNvPr id="32" name="Text Box 6"/>
            <p:cNvSpPr txBox="1">
              <a:spLocks noChangeArrowheads="1"/>
            </p:cNvSpPr>
            <p:nvPr/>
          </p:nvSpPr>
          <p:spPr bwMode="auto">
            <a:xfrm>
              <a:off x="783472" y="3360412"/>
              <a:ext cx="3864238" cy="1728192"/>
            </a:xfrm>
            <a:prstGeom prst="rect">
              <a:avLst/>
            </a:prstGeom>
            <a:noFill/>
            <a:ln w="9525">
              <a:noFill/>
              <a:miter lim="800000"/>
              <a:headEnd/>
              <a:tailEnd/>
            </a:ln>
          </p:spPr>
          <p:txBody>
            <a:bodyPr/>
            <a:lstStyle/>
            <a:p>
              <a:pPr marL="0" lvl="1">
                <a:buNone/>
              </a:pPr>
              <a:r>
                <a:rPr lang="en-US" altLang="zh-CN" sz="2000" dirty="0" smtClean="0">
                  <a:latin typeface="微软雅黑" panose="020B0503020204020204" pitchFamily="34" charset="-122"/>
                  <a:ea typeface="微软雅黑" panose="020B0503020204020204" pitchFamily="34" charset="-122"/>
                </a:rPr>
                <a:t>ID</a:t>
              </a:r>
              <a:r>
                <a:rPr lang="en-US" altLang="zh-CN" sz="2000" baseline="-25000" dirty="0" smtClean="0">
                  <a:latin typeface="微软雅黑" panose="020B0503020204020204" pitchFamily="34" charset="-122"/>
                  <a:ea typeface="微软雅黑" panose="020B0503020204020204" pitchFamily="34" charset="-122"/>
                </a:rPr>
                <a:t>C</a:t>
              </a:r>
              <a:r>
                <a:rPr lang="zh-CN" altLang="en-US" sz="2000" dirty="0" smtClean="0">
                  <a:latin typeface="微软雅黑" panose="020B0503020204020204" pitchFamily="34" charset="-122"/>
                  <a:ea typeface="微软雅黑" panose="020B0503020204020204" pitchFamily="34" charset="-122"/>
                </a:rPr>
                <a:t>：用户</a:t>
              </a:r>
              <a:r>
                <a:rPr lang="en-US" altLang="zh-CN" sz="2000" dirty="0" smtClean="0">
                  <a:latin typeface="微软雅黑" panose="020B0503020204020204" pitchFamily="34" charset="-122"/>
                  <a:ea typeface="微软雅黑" panose="020B0503020204020204" pitchFamily="34" charset="-122"/>
                </a:rPr>
                <a:t>C</a:t>
              </a:r>
              <a:r>
                <a:rPr lang="zh-CN" altLang="en-US" sz="2000" dirty="0" smtClean="0">
                  <a:latin typeface="微软雅黑" panose="020B0503020204020204" pitchFamily="34" charset="-122"/>
                  <a:ea typeface="微软雅黑" panose="020B0503020204020204" pitchFamily="34" charset="-122"/>
                </a:rPr>
                <a:t>的</a:t>
              </a:r>
              <a:r>
                <a:rPr lang="en-US" altLang="zh-CN" sz="2000" dirty="0" smtClean="0">
                  <a:latin typeface="微软雅黑" panose="020B0503020204020204" pitchFamily="34" charset="-122"/>
                  <a:ea typeface="微软雅黑" panose="020B0503020204020204" pitchFamily="34" charset="-122"/>
                </a:rPr>
                <a:t>ID</a:t>
              </a:r>
            </a:p>
            <a:p>
              <a:pPr marL="0" lvl="1">
                <a:buNone/>
              </a:pPr>
              <a:r>
                <a:rPr lang="en-US" altLang="zh-CN" sz="2000" dirty="0" smtClean="0">
                  <a:latin typeface="微软雅黑" panose="020B0503020204020204" pitchFamily="34" charset="-122"/>
                  <a:ea typeface="微软雅黑" panose="020B0503020204020204" pitchFamily="34" charset="-122"/>
                </a:rPr>
                <a:t>ID</a:t>
              </a:r>
              <a:r>
                <a:rPr lang="en-US" altLang="zh-CN" sz="2000" baseline="-25000" dirty="0" smtClean="0">
                  <a:latin typeface="微软雅黑" panose="020B0503020204020204" pitchFamily="34" charset="-122"/>
                  <a:ea typeface="微软雅黑" panose="020B0503020204020204" pitchFamily="34" charset="-122"/>
                </a:rPr>
                <a:t>V</a:t>
              </a:r>
              <a:r>
                <a:rPr lang="zh-CN" altLang="en-US" sz="2000" dirty="0" smtClean="0">
                  <a:latin typeface="微软雅黑" panose="020B0503020204020204" pitchFamily="34" charset="-122"/>
                  <a:ea typeface="微软雅黑" panose="020B0503020204020204" pitchFamily="34" charset="-122"/>
                </a:rPr>
                <a:t>：服务器</a:t>
              </a:r>
              <a:r>
                <a:rPr lang="en-US" altLang="zh-CN" sz="2000" dirty="0" smtClean="0">
                  <a:latin typeface="微软雅黑" panose="020B0503020204020204" pitchFamily="34" charset="-122"/>
                  <a:ea typeface="微软雅黑" panose="020B0503020204020204" pitchFamily="34" charset="-122"/>
                </a:rPr>
                <a:t>V</a:t>
              </a:r>
              <a:r>
                <a:rPr lang="zh-CN" altLang="en-US" sz="2000" dirty="0" smtClean="0">
                  <a:latin typeface="微软雅黑" panose="020B0503020204020204" pitchFamily="34" charset="-122"/>
                  <a:ea typeface="微软雅黑" panose="020B0503020204020204" pitchFamily="34" charset="-122"/>
                </a:rPr>
                <a:t>的</a:t>
              </a:r>
              <a:r>
                <a:rPr lang="en-US" altLang="zh-CN" sz="2000" dirty="0" smtClean="0">
                  <a:latin typeface="微软雅黑" panose="020B0503020204020204" pitchFamily="34" charset="-122"/>
                  <a:ea typeface="微软雅黑" panose="020B0503020204020204" pitchFamily="34" charset="-122"/>
                </a:rPr>
                <a:t>ID</a:t>
              </a:r>
            </a:p>
            <a:p>
              <a:pPr marL="0" lvl="1">
                <a:buNone/>
              </a:pPr>
              <a:r>
                <a:rPr lang="en-US" altLang="zh-CN" sz="2000" dirty="0" smtClean="0">
                  <a:latin typeface="微软雅黑" panose="020B0503020204020204" pitchFamily="34" charset="-122"/>
                  <a:ea typeface="微软雅黑" panose="020B0503020204020204" pitchFamily="34" charset="-122"/>
                </a:rPr>
                <a:t>AD</a:t>
              </a:r>
              <a:r>
                <a:rPr lang="en-US" altLang="zh-CN" sz="2000" baseline="-25000" dirty="0" smtClean="0">
                  <a:latin typeface="微软雅黑" panose="020B0503020204020204" pitchFamily="34" charset="-122"/>
                  <a:ea typeface="微软雅黑" panose="020B0503020204020204" pitchFamily="34" charset="-122"/>
                </a:rPr>
                <a:t>C</a:t>
              </a:r>
              <a:r>
                <a:rPr lang="zh-CN" altLang="en-US" sz="2000" dirty="0" smtClean="0">
                  <a:latin typeface="微软雅黑" panose="020B0503020204020204" pitchFamily="34" charset="-122"/>
                  <a:ea typeface="微软雅黑" panose="020B0503020204020204" pitchFamily="34" charset="-122"/>
                </a:rPr>
                <a:t>：用户</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的网络地址</a:t>
              </a:r>
            </a:p>
            <a:p>
              <a:pPr marL="0" lvl="1">
                <a:buNone/>
              </a:pPr>
              <a:r>
                <a:rPr lang="en-US" altLang="zh-CN" sz="2000" dirty="0" smtClean="0">
                  <a:latin typeface="微软雅黑" panose="020B0503020204020204" pitchFamily="34" charset="-122"/>
                  <a:ea typeface="微软雅黑" panose="020B0503020204020204" pitchFamily="34" charset="-122"/>
                </a:rPr>
                <a:t>K</a:t>
              </a:r>
              <a:r>
                <a:rPr lang="en-US" altLang="zh-CN" sz="2000" baseline="-25000" dirty="0" smtClean="0">
                  <a:latin typeface="微软雅黑" panose="020B0503020204020204" pitchFamily="34" charset="-122"/>
                  <a:ea typeface="微软雅黑" panose="020B0503020204020204" pitchFamily="34" charset="-122"/>
                </a:rPr>
                <a:t>V</a:t>
              </a:r>
              <a:r>
                <a:rPr lang="zh-CN" altLang="en-US" sz="2000" dirty="0" smtClean="0">
                  <a:latin typeface="微软雅黑" panose="020B0503020204020204" pitchFamily="34" charset="-122"/>
                  <a:ea typeface="微软雅黑" panose="020B0503020204020204" pitchFamily="34" charset="-122"/>
                </a:rPr>
                <a:t>：服务器</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AS</a:t>
              </a:r>
              <a:r>
                <a:rPr lang="zh-CN" altLang="en-US" sz="2000" dirty="0">
                  <a:latin typeface="微软雅黑" panose="020B0503020204020204" pitchFamily="34" charset="-122"/>
                  <a:ea typeface="微软雅黑" panose="020B0503020204020204" pitchFamily="34" charset="-122"/>
                </a:rPr>
                <a:t>共享的密钥</a:t>
              </a:r>
            </a:p>
            <a:p>
              <a:pPr marL="0" lvl="1">
                <a:buNone/>
              </a:pPr>
              <a:r>
                <a:rPr lang="en-US" altLang="zh-CN" sz="2000" dirty="0" smtClean="0">
                  <a:latin typeface="微软雅黑" panose="020B0503020204020204" pitchFamily="34" charset="-122"/>
                  <a:ea typeface="微软雅黑" panose="020B0503020204020204" pitchFamily="34" charset="-122"/>
                </a:rPr>
                <a:t>P</a:t>
              </a:r>
              <a:r>
                <a:rPr lang="en-US" altLang="zh-CN" sz="2000" baseline="-25000" dirty="0" smtClean="0">
                  <a:latin typeface="微软雅黑" panose="020B0503020204020204" pitchFamily="34" charset="-122"/>
                  <a:ea typeface="微软雅黑" panose="020B0503020204020204" pitchFamily="34" charset="-122"/>
                </a:rPr>
                <a:t>C</a:t>
              </a:r>
              <a:r>
                <a:rPr lang="zh-CN" altLang="en-US" sz="2000" dirty="0" smtClean="0">
                  <a:latin typeface="微软雅黑" panose="020B0503020204020204" pitchFamily="34" charset="-122"/>
                  <a:ea typeface="微软雅黑" panose="020B0503020204020204" pitchFamily="34" charset="-122"/>
                </a:rPr>
                <a:t>：用户</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的口令</a:t>
              </a:r>
            </a:p>
          </p:txBody>
        </p:sp>
      </p:gr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3" name="灯片编号占位符 12"/>
          <p:cNvSpPr>
            <a:spLocks noGrp="1"/>
          </p:cNvSpPr>
          <p:nvPr>
            <p:ph type="sldNum" sz="quarter" idx="10"/>
          </p:nvPr>
        </p:nvSpPr>
        <p:spPr/>
        <p:txBody>
          <a:bodyPr/>
          <a:lstStyle/>
          <a:p>
            <a:pPr>
              <a:defRPr/>
            </a:pPr>
            <a:fld id="{17B7F836-6F9F-42A8-9450-B93EA774C316}" type="slidenum">
              <a:rPr lang="zh-CN" altLang="en-US" smtClean="0"/>
              <a:pPr>
                <a:defRPr/>
              </a:pPr>
              <a:t>183</a:t>
            </a:fld>
            <a:endParaRPr lang="en-US" altLang="zh-CN" dirty="0"/>
          </a:p>
        </p:txBody>
      </p:sp>
      <p:sp>
        <p:nvSpPr>
          <p:cNvPr id="22" name="流程图: 合并 2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51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一个更安全的认证会话</a:t>
            </a:r>
            <a:endParaRPr lang="zh-CN" altLang="en-US" dirty="0"/>
          </a:p>
        </p:txBody>
      </p:sp>
      <p:sp>
        <p:nvSpPr>
          <p:cNvPr id="3" name="内容占位符 2"/>
          <p:cNvSpPr>
            <a:spLocks noGrp="1"/>
          </p:cNvSpPr>
          <p:nvPr>
            <p:ph idx="1"/>
          </p:nvPr>
        </p:nvSpPr>
        <p:spPr>
          <a:xfrm>
            <a:off x="457200" y="1124744"/>
            <a:ext cx="8507288" cy="5199856"/>
          </a:xfrm>
        </p:spPr>
        <p:txBody>
          <a:bodyPr>
            <a:normAutofit/>
          </a:bodyPr>
          <a:lstStyle/>
          <a:p>
            <a:r>
              <a:rPr lang="zh-CN" altLang="en-US" dirty="0" smtClean="0"/>
              <a:t>引入</a:t>
            </a:r>
            <a:r>
              <a:rPr lang="zh-CN" altLang="en-US" dirty="0" smtClean="0">
                <a:solidFill>
                  <a:srgbClr val="0070C0"/>
                </a:solidFill>
              </a:rPr>
              <a:t>票据授权服务器</a:t>
            </a:r>
            <a:r>
              <a:rPr lang="en-US" altLang="zh-CN" dirty="0" smtClean="0">
                <a:solidFill>
                  <a:srgbClr val="0070C0"/>
                </a:solidFill>
              </a:rPr>
              <a:t>TGS</a:t>
            </a:r>
            <a:r>
              <a:rPr lang="en-US" altLang="zh-CN" dirty="0" smtClean="0"/>
              <a:t>(Ticket-Granting Server)</a:t>
            </a:r>
          </a:p>
          <a:p>
            <a:pPr lvl="1"/>
            <a:endParaRPr lang="en-US" altLang="zh-CN" dirty="0" smtClean="0"/>
          </a:p>
          <a:p>
            <a:pPr lvl="1"/>
            <a:r>
              <a:rPr lang="en-US" altLang="zh-CN" dirty="0" smtClean="0">
                <a:solidFill>
                  <a:srgbClr val="0070C0"/>
                </a:solidFill>
              </a:rPr>
              <a:t>AS</a:t>
            </a:r>
            <a:r>
              <a:rPr lang="zh-CN" altLang="en-US" dirty="0" smtClean="0"/>
              <a:t>中存储与用户和与</a:t>
            </a:r>
            <a:r>
              <a:rPr lang="en-US" altLang="zh-CN" dirty="0" smtClean="0"/>
              <a:t>TGS</a:t>
            </a:r>
            <a:r>
              <a:rPr lang="zh-CN" altLang="en-US" dirty="0" smtClean="0"/>
              <a:t>共享的密钥，负责识别用户身份，发放</a:t>
            </a:r>
            <a:r>
              <a:rPr lang="en-US" altLang="zh-CN" dirty="0" smtClean="0"/>
              <a:t>TGT(Ticket-Granting Ticket</a:t>
            </a:r>
            <a:r>
              <a:rPr lang="zh-CN" altLang="en-US" dirty="0" smtClean="0"/>
              <a:t>票据授权票据</a:t>
            </a:r>
            <a:r>
              <a:rPr lang="en-US" altLang="zh-CN" dirty="0" smtClean="0"/>
              <a:t>)</a:t>
            </a:r>
            <a:r>
              <a:rPr lang="zh-CN" altLang="en-US" dirty="0" smtClean="0"/>
              <a:t>，用户据此获得</a:t>
            </a:r>
            <a:r>
              <a:rPr lang="en-US" altLang="zh-CN" dirty="0" smtClean="0"/>
              <a:t>TGS</a:t>
            </a:r>
            <a:r>
              <a:rPr lang="zh-CN" altLang="en-US" dirty="0" smtClean="0"/>
              <a:t>的服务</a:t>
            </a:r>
            <a:endParaRPr lang="en-US" altLang="zh-CN" dirty="0" smtClean="0"/>
          </a:p>
          <a:p>
            <a:pPr lvl="1"/>
            <a:endParaRPr lang="en-US" altLang="zh-CN" dirty="0" smtClean="0"/>
          </a:p>
          <a:p>
            <a:pPr lvl="1"/>
            <a:r>
              <a:rPr lang="en-US" altLang="zh-CN" dirty="0" smtClean="0">
                <a:solidFill>
                  <a:srgbClr val="0070C0"/>
                </a:solidFill>
              </a:rPr>
              <a:t>TGS</a:t>
            </a:r>
            <a:r>
              <a:rPr lang="zh-CN" altLang="en-US" dirty="0" smtClean="0"/>
              <a:t>中存储与其它服务器共享的密钥，产生</a:t>
            </a:r>
            <a:r>
              <a:rPr lang="en-US" altLang="zh-CN" dirty="0" smtClean="0"/>
              <a:t>SGT(Service-Granting Ticket</a:t>
            </a:r>
            <a:r>
              <a:rPr lang="zh-CN" altLang="en-US" dirty="0" smtClean="0"/>
              <a:t>服务授权票据</a:t>
            </a:r>
            <a:r>
              <a:rPr lang="en-US" altLang="zh-CN" dirty="0" smtClean="0"/>
              <a:t>)</a:t>
            </a:r>
            <a:r>
              <a:rPr lang="zh-CN" altLang="en-US" dirty="0" smtClean="0"/>
              <a:t>，用户据此获得其他服务器的服务。</a:t>
            </a:r>
            <a:endParaRPr lang="en-US" altLang="zh-CN" dirty="0" smtClean="0"/>
          </a:p>
          <a:p>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184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38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内容占位符 53"/>
          <p:cNvSpPr>
            <a:spLocks noGrp="1"/>
          </p:cNvSpPr>
          <p:nvPr>
            <p:ph idx="1"/>
          </p:nvPr>
        </p:nvSpPr>
        <p:spPr/>
        <p:txBody>
          <a:bodyPr/>
          <a:lstStyle/>
          <a:p>
            <a:pPr marL="514350" indent="-457200">
              <a:buFont typeface="+mj-lt"/>
              <a:buAutoNum type="arabicPeriod"/>
              <a:tabLst>
                <a:tab pos="1708150" algn="l"/>
              </a:tabLst>
            </a:pPr>
            <a:r>
              <a:rPr lang="en-US" altLang="zh-CN" sz="2400" dirty="0" smtClean="0"/>
              <a:t>C</a:t>
            </a:r>
            <a:r>
              <a:rPr lang="en-US" altLang="zh-CN" sz="2400" dirty="0"/>
              <a:t>→</a:t>
            </a:r>
            <a:r>
              <a:rPr lang="en-US" altLang="zh-CN" sz="2400" dirty="0" smtClean="0"/>
              <a:t>AS:	ID</a:t>
            </a:r>
            <a:r>
              <a:rPr lang="en-US" altLang="zh-CN" sz="2400" baseline="-25000" dirty="0" smtClean="0"/>
              <a:t>C</a:t>
            </a:r>
            <a:r>
              <a:rPr lang="en-US" altLang="zh-CN" sz="2400" dirty="0" smtClean="0"/>
              <a:t> </a:t>
            </a:r>
            <a:r>
              <a:rPr lang="en-US" altLang="zh-CN" sz="2400" dirty="0"/>
              <a:t>|| </a:t>
            </a:r>
            <a:r>
              <a:rPr lang="en-US" altLang="zh-CN" sz="2400" dirty="0" err="1"/>
              <a:t>ID</a:t>
            </a:r>
            <a:r>
              <a:rPr lang="en-US" altLang="zh-CN" sz="2400" baseline="-25000" dirty="0" err="1"/>
              <a:t>tgs</a:t>
            </a:r>
            <a:endParaRPr lang="en-US" altLang="zh-CN" sz="2400" baseline="-25000" dirty="0"/>
          </a:p>
          <a:p>
            <a:pPr marL="514350" indent="-457200">
              <a:buFont typeface="+mj-lt"/>
              <a:buAutoNum type="arabicPeriod"/>
              <a:tabLst>
                <a:tab pos="1708150" algn="l"/>
              </a:tabLst>
            </a:pPr>
            <a:r>
              <a:rPr lang="en-US" altLang="zh-CN" sz="2400" dirty="0"/>
              <a:t>AS→</a:t>
            </a:r>
            <a:r>
              <a:rPr lang="en-US" altLang="zh-CN" sz="2400" dirty="0" smtClean="0"/>
              <a:t>C:	E(K</a:t>
            </a:r>
            <a:r>
              <a:rPr lang="en-US" altLang="zh-CN" sz="2400" baseline="-25000" dirty="0" smtClean="0"/>
              <a:t>C</a:t>
            </a:r>
            <a:r>
              <a:rPr lang="en-US" altLang="zh-CN" sz="2400" dirty="0" smtClean="0"/>
              <a:t>, </a:t>
            </a:r>
            <a:r>
              <a:rPr lang="en-US" altLang="zh-CN" sz="2400" dirty="0" err="1" smtClean="0"/>
              <a:t>Ticket</a:t>
            </a:r>
            <a:r>
              <a:rPr lang="en-US" altLang="zh-CN" sz="2400" baseline="-25000" dirty="0" err="1" smtClean="0"/>
              <a:t>tgs</a:t>
            </a:r>
            <a:r>
              <a:rPr lang="en-US" altLang="zh-CN" sz="2400" dirty="0"/>
              <a:t>)</a:t>
            </a:r>
          </a:p>
          <a:p>
            <a:pPr marL="514350" indent="-457200">
              <a:buFont typeface="+mj-lt"/>
              <a:buAutoNum type="arabicPeriod"/>
              <a:tabLst>
                <a:tab pos="1708150" algn="l"/>
              </a:tabLst>
            </a:pPr>
            <a:r>
              <a:rPr lang="en-US" altLang="zh-CN" sz="2400" dirty="0" smtClean="0"/>
              <a:t>C</a:t>
            </a:r>
            <a:r>
              <a:rPr lang="en-US" altLang="zh-CN" sz="2400" dirty="0"/>
              <a:t>→TGS</a:t>
            </a:r>
            <a:r>
              <a:rPr lang="en-US" altLang="zh-CN" sz="2400" dirty="0" smtClean="0"/>
              <a:t>:	ID</a:t>
            </a:r>
            <a:r>
              <a:rPr lang="en-US" altLang="zh-CN" sz="2400" baseline="-25000" dirty="0" smtClean="0"/>
              <a:t>C</a:t>
            </a:r>
            <a:r>
              <a:rPr lang="en-US" altLang="zh-CN" sz="2400" dirty="0" smtClean="0"/>
              <a:t> </a:t>
            </a:r>
            <a:r>
              <a:rPr lang="en-US" altLang="zh-CN" sz="2400" dirty="0"/>
              <a:t>|| </a:t>
            </a:r>
            <a:r>
              <a:rPr lang="en-US" altLang="zh-CN" sz="2400" dirty="0" err="1"/>
              <a:t>Ticket</a:t>
            </a:r>
            <a:r>
              <a:rPr lang="en-US" altLang="zh-CN" sz="2400" baseline="-25000" dirty="0" err="1"/>
              <a:t>tgs</a:t>
            </a:r>
            <a:r>
              <a:rPr lang="en-US" altLang="zh-CN" sz="2400" dirty="0"/>
              <a:t>||ID</a:t>
            </a:r>
            <a:r>
              <a:rPr lang="en-US" altLang="zh-CN" sz="2400" baseline="-25000" dirty="0"/>
              <a:t>V</a:t>
            </a:r>
          </a:p>
          <a:p>
            <a:pPr marL="514350" indent="-457200">
              <a:buFont typeface="+mj-lt"/>
              <a:buAutoNum type="arabicPeriod"/>
              <a:tabLst>
                <a:tab pos="1708150" algn="l"/>
              </a:tabLst>
            </a:pPr>
            <a:r>
              <a:rPr lang="en-US" altLang="zh-CN" sz="2400" dirty="0"/>
              <a:t>TGS→C</a:t>
            </a:r>
            <a:r>
              <a:rPr lang="en-US" altLang="zh-CN" sz="2400" dirty="0" smtClean="0"/>
              <a:t>:	</a:t>
            </a:r>
            <a:r>
              <a:rPr lang="en-US" altLang="zh-CN" sz="2400" dirty="0" err="1" smtClean="0"/>
              <a:t>Ticket</a:t>
            </a:r>
            <a:r>
              <a:rPr lang="en-US" altLang="zh-CN" sz="2400" baseline="-25000" dirty="0" err="1" smtClean="0"/>
              <a:t>V</a:t>
            </a:r>
            <a:endParaRPr lang="en-US" altLang="zh-CN" sz="2400" baseline="-25000" dirty="0"/>
          </a:p>
          <a:p>
            <a:pPr marL="514350" indent="-457200">
              <a:buFont typeface="+mj-lt"/>
              <a:buAutoNum type="arabicPeriod"/>
              <a:tabLst>
                <a:tab pos="1708150" algn="l"/>
              </a:tabLst>
            </a:pPr>
            <a:r>
              <a:rPr lang="en-US" altLang="zh-CN" sz="2400" dirty="0" smtClean="0"/>
              <a:t>C</a:t>
            </a:r>
            <a:r>
              <a:rPr lang="en-US" altLang="zh-CN" sz="2400" dirty="0"/>
              <a:t>→</a:t>
            </a:r>
            <a:r>
              <a:rPr lang="en-US" altLang="zh-CN" sz="2400" dirty="0" smtClean="0"/>
              <a:t>V:	ID</a:t>
            </a:r>
            <a:r>
              <a:rPr lang="en-US" altLang="zh-CN" sz="2400" baseline="-25000" dirty="0" smtClean="0"/>
              <a:t>C</a:t>
            </a:r>
            <a:r>
              <a:rPr lang="zh-CN" altLang="en-US" sz="2400" dirty="0" smtClean="0"/>
              <a:t> </a:t>
            </a:r>
            <a:r>
              <a:rPr lang="en-US" altLang="zh-CN" sz="2400" dirty="0"/>
              <a:t>|| </a:t>
            </a:r>
            <a:r>
              <a:rPr lang="en-US" altLang="zh-CN" sz="2400" dirty="0" err="1" smtClean="0"/>
              <a:t>Ticket</a:t>
            </a:r>
            <a:r>
              <a:rPr lang="en-US" altLang="zh-CN" sz="2400" baseline="-25000" dirty="0" err="1" smtClean="0"/>
              <a:t>V</a:t>
            </a:r>
            <a:endParaRPr lang="en-US" altLang="zh-CN" dirty="0"/>
          </a:p>
          <a:p>
            <a:pPr lvl="2"/>
            <a:endParaRPr lang="en-US" altLang="zh-CN" sz="1600" dirty="0" smtClean="0"/>
          </a:p>
          <a:p>
            <a:r>
              <a:rPr lang="en-US" altLang="zh-CN" sz="2400" dirty="0" smtClean="0"/>
              <a:t>TGT</a:t>
            </a:r>
            <a:r>
              <a:rPr lang="zh-CN" altLang="en-US" sz="2400" dirty="0" smtClean="0"/>
              <a:t>：</a:t>
            </a:r>
            <a:r>
              <a:rPr lang="en-US" altLang="zh-CN" sz="2400" dirty="0" err="1" smtClean="0"/>
              <a:t>Ticket</a:t>
            </a:r>
            <a:r>
              <a:rPr lang="en-US" altLang="zh-CN" sz="2400" baseline="-25000" dirty="0" err="1" smtClean="0"/>
              <a:t>tgs</a:t>
            </a:r>
            <a:r>
              <a:rPr lang="en-US" altLang="zh-CN" sz="2400" dirty="0" smtClean="0"/>
              <a:t>=E[</a:t>
            </a:r>
            <a:r>
              <a:rPr lang="en-US" altLang="zh-CN" sz="2400" dirty="0" err="1" smtClean="0"/>
              <a:t>K</a:t>
            </a:r>
            <a:r>
              <a:rPr lang="en-US" altLang="zh-CN" sz="2400" baseline="-25000" dirty="0" err="1" smtClean="0"/>
              <a:t>tgs</a:t>
            </a:r>
            <a:r>
              <a:rPr lang="en-US" altLang="zh-CN" sz="2400" dirty="0" smtClean="0"/>
              <a:t>, ID</a:t>
            </a:r>
            <a:r>
              <a:rPr lang="en-US" altLang="zh-CN" sz="2400" baseline="-25000" dirty="0" smtClean="0"/>
              <a:t>C</a:t>
            </a:r>
            <a:r>
              <a:rPr lang="en-US" altLang="zh-CN" sz="2400" dirty="0"/>
              <a:t>||AD</a:t>
            </a:r>
            <a:r>
              <a:rPr lang="en-US" altLang="zh-CN" sz="2400" baseline="-25000" dirty="0"/>
              <a:t>C</a:t>
            </a:r>
            <a:r>
              <a:rPr lang="en-US" altLang="zh-CN" sz="2400" dirty="0"/>
              <a:t>||</a:t>
            </a:r>
            <a:r>
              <a:rPr lang="en-US" altLang="zh-CN" sz="2400" dirty="0" err="1"/>
              <a:t>ID</a:t>
            </a:r>
            <a:r>
              <a:rPr lang="en-US" altLang="zh-CN" sz="2400" baseline="-25000" dirty="0" err="1"/>
              <a:t>tgs</a:t>
            </a:r>
            <a:r>
              <a:rPr lang="en-US" altLang="zh-CN" sz="2400" dirty="0"/>
              <a:t>||TS</a:t>
            </a:r>
            <a:r>
              <a:rPr lang="en-US" altLang="zh-CN" sz="2400" baseline="-25000" dirty="0"/>
              <a:t>1</a:t>
            </a:r>
            <a:r>
              <a:rPr lang="en-US" altLang="zh-CN" sz="2400" dirty="0"/>
              <a:t>||Lifetime</a:t>
            </a:r>
            <a:r>
              <a:rPr lang="en-US" altLang="zh-CN" sz="2400" baseline="-25000" dirty="0"/>
              <a:t>1</a:t>
            </a:r>
            <a:r>
              <a:rPr lang="en-US" altLang="zh-CN" sz="2400" dirty="0"/>
              <a:t>]</a:t>
            </a:r>
          </a:p>
          <a:p>
            <a:r>
              <a:rPr lang="en-US" altLang="zh-CN" sz="2400" dirty="0" smtClean="0"/>
              <a:t>SGT</a:t>
            </a:r>
            <a:r>
              <a:rPr lang="zh-CN" altLang="en-US" sz="2400" dirty="0" smtClean="0"/>
              <a:t>：</a:t>
            </a:r>
            <a:r>
              <a:rPr lang="en-US" altLang="zh-CN" sz="2400" dirty="0" err="1" smtClean="0"/>
              <a:t>Ticket</a:t>
            </a:r>
            <a:r>
              <a:rPr lang="en-US" altLang="zh-CN" sz="2400" baseline="-25000" dirty="0" err="1" smtClean="0"/>
              <a:t>V</a:t>
            </a:r>
            <a:r>
              <a:rPr lang="en-US" altLang="zh-CN" sz="2400" dirty="0" smtClean="0"/>
              <a:t> </a:t>
            </a:r>
            <a:r>
              <a:rPr lang="en-US" altLang="zh-CN" sz="2400" dirty="0"/>
              <a:t>=E[K</a:t>
            </a:r>
            <a:r>
              <a:rPr lang="en-US" altLang="zh-CN" sz="2400" baseline="-25000" dirty="0"/>
              <a:t>V</a:t>
            </a:r>
            <a:r>
              <a:rPr lang="en-US" altLang="zh-CN" sz="2400" dirty="0" smtClean="0"/>
              <a:t>, ID</a:t>
            </a:r>
            <a:r>
              <a:rPr lang="en-US" altLang="zh-CN" sz="2400" baseline="-25000" dirty="0" smtClean="0"/>
              <a:t>C</a:t>
            </a:r>
            <a:r>
              <a:rPr lang="en-US" altLang="zh-CN" sz="2400" dirty="0"/>
              <a:t>||AD</a:t>
            </a:r>
            <a:r>
              <a:rPr lang="en-US" altLang="zh-CN" sz="2400" baseline="-25000" dirty="0"/>
              <a:t>C</a:t>
            </a:r>
            <a:r>
              <a:rPr lang="en-US" altLang="zh-CN" sz="2400" dirty="0"/>
              <a:t>||ID</a:t>
            </a:r>
            <a:r>
              <a:rPr lang="en-US" altLang="zh-CN" sz="2400" baseline="-25000" dirty="0"/>
              <a:t>V</a:t>
            </a:r>
            <a:r>
              <a:rPr lang="en-US" altLang="zh-CN" sz="2400" dirty="0"/>
              <a:t>||TS</a:t>
            </a:r>
            <a:r>
              <a:rPr lang="en-US" altLang="zh-CN" sz="2400" baseline="-25000" dirty="0"/>
              <a:t>2</a:t>
            </a:r>
            <a:r>
              <a:rPr lang="en-US" altLang="zh-CN" sz="2400" dirty="0"/>
              <a:t>||Lifetime</a:t>
            </a:r>
            <a:r>
              <a:rPr lang="en-US" altLang="zh-CN" sz="2400" baseline="-25000" dirty="0"/>
              <a:t>2</a:t>
            </a:r>
            <a:r>
              <a:rPr lang="en-US" altLang="zh-CN" sz="2400" dirty="0" smtClean="0"/>
              <a:t>]</a:t>
            </a:r>
          </a:p>
          <a:p>
            <a:pPr lvl="1"/>
            <a:r>
              <a:rPr lang="en-US" altLang="zh-CN" sz="2000" dirty="0"/>
              <a:t>TS: </a:t>
            </a:r>
            <a:r>
              <a:rPr lang="zh-CN" altLang="en-US" sz="2000" dirty="0"/>
              <a:t>时间</a:t>
            </a:r>
            <a:r>
              <a:rPr lang="zh-CN" altLang="en-US" sz="2000" dirty="0" smtClean="0"/>
              <a:t>戳，</a:t>
            </a:r>
            <a:r>
              <a:rPr lang="en-US" altLang="zh-CN" sz="2000" dirty="0" smtClean="0"/>
              <a:t>Lifetime</a:t>
            </a:r>
            <a:r>
              <a:rPr lang="en-US" altLang="zh-CN" sz="2000" dirty="0"/>
              <a:t>: </a:t>
            </a:r>
            <a:r>
              <a:rPr lang="zh-CN" altLang="en-US" sz="2000" dirty="0" smtClean="0"/>
              <a:t>生命期</a:t>
            </a:r>
            <a:endParaRPr lang="en-US" altLang="zh-CN" sz="2000" dirty="0" smtClean="0"/>
          </a:p>
          <a:p>
            <a:r>
              <a:rPr lang="zh-CN" altLang="en-US" sz="2400" dirty="0"/>
              <a:t>缺点：</a:t>
            </a:r>
            <a:endParaRPr lang="en-US" altLang="zh-CN" sz="2400" dirty="0"/>
          </a:p>
          <a:p>
            <a:pPr lvl="1"/>
            <a:r>
              <a:rPr lang="zh-CN" altLang="en-US" sz="2000" dirty="0"/>
              <a:t>票据的生命期如何确定？</a:t>
            </a:r>
            <a:endParaRPr lang="en-US" altLang="zh-CN" sz="2000" dirty="0"/>
          </a:p>
          <a:p>
            <a:pPr lvl="1"/>
            <a:r>
              <a:rPr lang="zh-CN" altLang="en-US" sz="2000" dirty="0" smtClean="0"/>
              <a:t>网络服务如何确定票据</a:t>
            </a:r>
            <a:r>
              <a:rPr lang="zh-CN" altLang="en-US" sz="2000" dirty="0"/>
              <a:t>的使用者和</a:t>
            </a:r>
            <a:r>
              <a:rPr lang="zh-CN" altLang="en-US" sz="2000" dirty="0" smtClean="0"/>
              <a:t>所有者一致？</a:t>
            </a:r>
            <a:endParaRPr lang="en-US" altLang="zh-CN" sz="2000" dirty="0"/>
          </a:p>
          <a:p>
            <a:pPr lvl="1"/>
            <a:r>
              <a:rPr lang="zh-CN" altLang="en-US" sz="2000" dirty="0" smtClean="0"/>
              <a:t>用户</a:t>
            </a:r>
            <a:r>
              <a:rPr lang="zh-CN" altLang="en-US" sz="2000" dirty="0"/>
              <a:t>如何确认服务器</a:t>
            </a:r>
            <a:r>
              <a:rPr lang="zh-CN" altLang="en-US" sz="2000" dirty="0" smtClean="0"/>
              <a:t>？</a:t>
            </a:r>
            <a:endParaRPr lang="en-US" altLang="zh-CN" sz="2000" dirty="0"/>
          </a:p>
        </p:txBody>
      </p:sp>
      <p:sp>
        <p:nvSpPr>
          <p:cNvPr id="2" name="标题 1"/>
          <p:cNvSpPr>
            <a:spLocks noGrp="1"/>
          </p:cNvSpPr>
          <p:nvPr>
            <p:ph type="title"/>
          </p:nvPr>
        </p:nvSpPr>
        <p:spPr/>
        <p:txBody>
          <a:bodyPr/>
          <a:lstStyle/>
          <a:p>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185</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6" name="椭圆 55"/>
          <p:cNvSpPr/>
          <p:nvPr/>
        </p:nvSpPr>
        <p:spPr>
          <a:xfrm rot="20196600">
            <a:off x="6823269" y="983963"/>
            <a:ext cx="154881" cy="669485"/>
          </a:xfrm>
          <a:prstGeom prst="ellipse">
            <a:avLst/>
          </a:prstGeom>
          <a:noFill/>
          <a:ln>
            <a:solidFill>
              <a:srgbClr val="DE55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5472609" y="620688"/>
            <a:ext cx="1656183" cy="646331"/>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Times New Roman" pitchFamily="18" charset="0"/>
              </a:rPr>
              <a:t>用户一次登录，获取</a:t>
            </a:r>
            <a:r>
              <a:rPr lang="en-US" altLang="zh-CN" dirty="0">
                <a:solidFill>
                  <a:srgbClr val="FF0000"/>
                </a:solidFill>
                <a:latin typeface="微软雅黑" panose="020B0503020204020204" pitchFamily="34" charset="-122"/>
                <a:ea typeface="微软雅黑" panose="020B0503020204020204" pitchFamily="34" charset="-122"/>
                <a:cs typeface="Times New Roman" pitchFamily="18" charset="0"/>
              </a:rPr>
              <a:t>TGT</a:t>
            </a:r>
            <a:endParaRPr lang="zh-CN" altLang="en-US"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6840760" y="2348880"/>
            <a:ext cx="2123728" cy="646331"/>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Times New Roman" pitchFamily="18" charset="0"/>
              </a:rPr>
              <a:t>每种服务类型进行一次，获取</a:t>
            </a:r>
            <a:r>
              <a:rPr lang="en-US" altLang="zh-CN" dirty="0">
                <a:solidFill>
                  <a:srgbClr val="FF0000"/>
                </a:solidFill>
                <a:latin typeface="微软雅黑" panose="020B0503020204020204" pitchFamily="34" charset="-122"/>
                <a:ea typeface="微软雅黑" panose="020B0503020204020204" pitchFamily="34" charset="-122"/>
                <a:cs typeface="Times New Roman" pitchFamily="18" charset="0"/>
              </a:rPr>
              <a:t>SGT</a:t>
            </a:r>
            <a:endParaRPr lang="zh-CN" altLang="en-US" dirty="0">
              <a:latin typeface="微软雅黑" panose="020B0503020204020204" pitchFamily="34" charset="-122"/>
              <a:ea typeface="微软雅黑" panose="020B0503020204020204" pitchFamily="34" charset="-122"/>
            </a:endParaRPr>
          </a:p>
        </p:txBody>
      </p:sp>
      <p:sp>
        <p:nvSpPr>
          <p:cNvPr id="59" name="椭圆 58"/>
          <p:cNvSpPr/>
          <p:nvPr/>
        </p:nvSpPr>
        <p:spPr>
          <a:xfrm>
            <a:off x="6768752" y="1772816"/>
            <a:ext cx="144016" cy="602519"/>
          </a:xfrm>
          <a:prstGeom prst="ellipse">
            <a:avLst/>
          </a:prstGeom>
          <a:noFill/>
          <a:ln>
            <a:solidFill>
              <a:srgbClr val="DE55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5184576" y="3140968"/>
            <a:ext cx="2031325"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cs typeface="Times New Roman" pitchFamily="18" charset="0"/>
              </a:rPr>
              <a:t>每次会话进行一次</a:t>
            </a:r>
          </a:p>
        </p:txBody>
      </p:sp>
      <p:sp>
        <p:nvSpPr>
          <p:cNvPr id="61" name="椭圆 60"/>
          <p:cNvSpPr/>
          <p:nvPr/>
        </p:nvSpPr>
        <p:spPr>
          <a:xfrm rot="1757377">
            <a:off x="6514296" y="2649871"/>
            <a:ext cx="177920" cy="478139"/>
          </a:xfrm>
          <a:prstGeom prst="ellipse">
            <a:avLst/>
          </a:prstGeom>
          <a:noFill/>
          <a:ln>
            <a:solidFill>
              <a:srgbClr val="DE55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5472608" y="476672"/>
            <a:ext cx="3384376" cy="3168352"/>
            <a:chOff x="5292080" y="1124744"/>
            <a:chExt cx="3384376" cy="3168352"/>
          </a:xfrm>
        </p:grpSpPr>
        <p:grpSp>
          <p:nvGrpSpPr>
            <p:cNvPr id="55" name="组合 54"/>
            <p:cNvGrpSpPr/>
            <p:nvPr/>
          </p:nvGrpSpPr>
          <p:grpSpPr>
            <a:xfrm>
              <a:off x="5292080" y="1124744"/>
              <a:ext cx="3384376" cy="3168352"/>
              <a:chOff x="4427984" y="1556792"/>
              <a:chExt cx="4213203" cy="3816424"/>
            </a:xfrm>
          </p:grpSpPr>
          <p:grpSp>
            <p:nvGrpSpPr>
              <p:cNvPr id="51" name="组合 50"/>
              <p:cNvGrpSpPr/>
              <p:nvPr/>
            </p:nvGrpSpPr>
            <p:grpSpPr>
              <a:xfrm>
                <a:off x="5220072" y="1556792"/>
                <a:ext cx="3421115" cy="3816424"/>
                <a:chOff x="2483768" y="1556792"/>
                <a:chExt cx="3421115" cy="3816424"/>
              </a:xfrm>
            </p:grpSpPr>
            <p:grpSp>
              <p:nvGrpSpPr>
                <p:cNvPr id="50" name="组合 49"/>
                <p:cNvGrpSpPr/>
                <p:nvPr/>
              </p:nvGrpSpPr>
              <p:grpSpPr>
                <a:xfrm>
                  <a:off x="3779912" y="1556792"/>
                  <a:ext cx="2124971" cy="2232248"/>
                  <a:chOff x="3779912" y="1556792"/>
                  <a:chExt cx="2124971" cy="2232248"/>
                </a:xfrm>
              </p:grpSpPr>
              <p:sp>
                <p:nvSpPr>
                  <p:cNvPr id="17" name="矩形 16"/>
                  <p:cNvSpPr/>
                  <p:nvPr/>
                </p:nvSpPr>
                <p:spPr>
                  <a:xfrm>
                    <a:off x="3779912" y="1556792"/>
                    <a:ext cx="2124971" cy="22322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4211960" y="1844824"/>
                    <a:ext cx="531349" cy="720080"/>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1988840"/>
                    <a:ext cx="400381" cy="400381"/>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139952" y="3061758"/>
                    <a:ext cx="648072" cy="583266"/>
                  </a:xfrm>
                  <a:prstGeom prst="rect">
                    <a:avLst/>
                  </a:prstGeom>
                </p:spPr>
              </p:pic>
              <p:sp>
                <p:nvSpPr>
                  <p:cNvPr id="18" name="文本框 17"/>
                  <p:cNvSpPr txBox="1"/>
                  <p:nvPr/>
                </p:nvSpPr>
                <p:spPr>
                  <a:xfrm>
                    <a:off x="3995937" y="1628800"/>
                    <a:ext cx="531223" cy="370731"/>
                  </a:xfrm>
                  <a:prstGeom prst="rect">
                    <a:avLst/>
                  </a:prstGeom>
                  <a:noFill/>
                </p:spPr>
                <p:txBody>
                  <a:bodyPr wrap="none" rtlCol="0">
                    <a:spAutoFit/>
                  </a:bodyPr>
                  <a:lstStyle/>
                  <a:p>
                    <a:r>
                      <a:rPr lang="en-US" altLang="zh-CN" sz="1400" b="1" dirty="0" smtClean="0">
                        <a:latin typeface="微软雅黑" panose="020B0503020204020204" pitchFamily="34" charset="-122"/>
                        <a:ea typeface="微软雅黑" panose="020B0503020204020204" pitchFamily="34" charset="-122"/>
                      </a:rPr>
                      <a:t>AS</a:t>
                    </a:r>
                    <a:endParaRPr lang="zh-CN" altLang="en-US" sz="14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923928" y="2780928"/>
                    <a:ext cx="666202" cy="370731"/>
                  </a:xfrm>
                  <a:prstGeom prst="rect">
                    <a:avLst/>
                  </a:prstGeom>
                  <a:noFill/>
                </p:spPr>
                <p:txBody>
                  <a:bodyPr wrap="none" rtlCol="0">
                    <a:spAutoFit/>
                  </a:bodyPr>
                  <a:lstStyle/>
                  <a:p>
                    <a:r>
                      <a:rPr lang="en-US" altLang="zh-CN" sz="1400" b="1" dirty="0" smtClean="0">
                        <a:latin typeface="微软雅黑" panose="020B0503020204020204" pitchFamily="34" charset="-122"/>
                        <a:ea typeface="微软雅黑" panose="020B0503020204020204" pitchFamily="34" charset="-122"/>
                      </a:rPr>
                      <a:t>TGS</a:t>
                    </a:r>
                    <a:endParaRPr lang="zh-CN" altLang="en-US" sz="14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187742" y="1643529"/>
                    <a:ext cx="561155" cy="370731"/>
                  </a:xfrm>
                  <a:prstGeom prst="rect">
                    <a:avLst/>
                  </a:prstGeom>
                  <a:noFill/>
                </p:spPr>
                <p:txBody>
                  <a:bodyPr wrap="none" rtlCol="0">
                    <a:spAutoFit/>
                  </a:bodyPr>
                  <a:lstStyle/>
                  <a:p>
                    <a:r>
                      <a:rPr lang="en-US" altLang="zh-CN" sz="1400" b="1" dirty="0" smtClean="0">
                        <a:latin typeface="微软雅黑" panose="020B0503020204020204" pitchFamily="34" charset="-122"/>
                        <a:ea typeface="微软雅黑" panose="020B0503020204020204" pitchFamily="34" charset="-122"/>
                      </a:rPr>
                      <a:t>DB</a:t>
                    </a:r>
                    <a:endParaRPr lang="zh-CN" altLang="en-US" sz="1400" b="1" dirty="0">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4788024" y="2204864"/>
                    <a:ext cx="432048"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67944" y="4725144"/>
                  <a:ext cx="688972" cy="648072"/>
                </a:xfrm>
                <a:prstGeom prst="rect">
                  <a:avLst/>
                </a:prstGeom>
              </p:spPr>
            </p:pic>
            <p:sp>
              <p:nvSpPr>
                <p:cNvPr id="41" name="任意多边形 40"/>
                <p:cNvSpPr/>
                <p:nvPr/>
              </p:nvSpPr>
              <p:spPr>
                <a:xfrm>
                  <a:off x="2483768" y="2204864"/>
                  <a:ext cx="1584176" cy="808112"/>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0800000">
                  <a:off x="2555776" y="2348880"/>
                  <a:ext cx="1512168" cy="792088"/>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1537853">
                  <a:off x="2715737" y="3042358"/>
                  <a:ext cx="1329173" cy="709006"/>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12308259">
                  <a:off x="2712758" y="3191890"/>
                  <a:ext cx="1332482" cy="697155"/>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3170068">
                  <a:off x="2381408" y="4139103"/>
                  <a:ext cx="1716888" cy="596017"/>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3" name="内容占位符 6"/>
              <p:cNvPicPr>
                <a:picLocks noChangeAspect="1"/>
              </p:cNvPicPr>
              <p:nvPr/>
            </p:nvPicPr>
            <p:blipFill rotWithShape="1">
              <a:blip r:embed="rId6" cstate="print">
                <a:extLst>
                  <a:ext uri="{28A0092B-C50C-407E-A947-70E740481C1C}">
                    <a14:useLocalDpi xmlns:a14="http://schemas.microsoft.com/office/drawing/2010/main" val="0"/>
                  </a:ext>
                </a:extLst>
              </a:blip>
              <a:srcRect l="507" b="4165"/>
              <a:stretch/>
            </p:blipFill>
            <p:spPr bwMode="auto">
              <a:xfrm>
                <a:off x="4427984" y="3068960"/>
                <a:ext cx="88484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 name="文本框 61"/>
            <p:cNvSpPr txBox="1"/>
            <p:nvPr/>
          </p:nvSpPr>
          <p:spPr>
            <a:xfrm>
              <a:off x="6012160" y="1844824"/>
              <a:ext cx="41549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①</a:t>
              </a:r>
              <a:endParaRPr lang="zh-CN" altLang="en-US" dirty="0"/>
            </a:p>
          </p:txBody>
        </p:sp>
        <p:sp>
          <p:nvSpPr>
            <p:cNvPr id="63" name="文本框 62"/>
            <p:cNvSpPr txBox="1"/>
            <p:nvPr/>
          </p:nvSpPr>
          <p:spPr>
            <a:xfrm>
              <a:off x="6156176" y="2132856"/>
              <a:ext cx="41549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②</a:t>
              </a:r>
              <a:endParaRPr lang="zh-CN" altLang="en-US" dirty="0"/>
            </a:p>
          </p:txBody>
        </p:sp>
        <p:sp>
          <p:nvSpPr>
            <p:cNvPr id="64" name="文本框 63"/>
            <p:cNvSpPr txBox="1"/>
            <p:nvPr/>
          </p:nvSpPr>
          <p:spPr>
            <a:xfrm>
              <a:off x="6156176" y="2420888"/>
              <a:ext cx="41549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③</a:t>
              </a:r>
              <a:endParaRPr lang="zh-CN" altLang="en-US" dirty="0"/>
            </a:p>
          </p:txBody>
        </p:sp>
        <p:sp>
          <p:nvSpPr>
            <p:cNvPr id="65" name="文本框 64"/>
            <p:cNvSpPr txBox="1"/>
            <p:nvPr/>
          </p:nvSpPr>
          <p:spPr>
            <a:xfrm>
              <a:off x="6156176" y="2699628"/>
              <a:ext cx="41549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④</a:t>
              </a:r>
              <a:endParaRPr lang="zh-CN" altLang="en-US" dirty="0"/>
            </a:p>
          </p:txBody>
        </p:sp>
        <p:sp>
          <p:nvSpPr>
            <p:cNvPr id="66" name="文本框 65"/>
            <p:cNvSpPr txBox="1"/>
            <p:nvPr/>
          </p:nvSpPr>
          <p:spPr>
            <a:xfrm>
              <a:off x="6028710" y="2996952"/>
              <a:ext cx="41549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⑤</a:t>
              </a:r>
              <a:endParaRPr lang="zh-CN" altLang="en-US" dirty="0"/>
            </a:p>
          </p:txBody>
        </p:sp>
      </p:grpSp>
      <p:sp>
        <p:nvSpPr>
          <p:cNvPr id="68" name="流程图: 合并 6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42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4">
                                            <p:txEl>
                                              <p:pRg st="1" end="1"/>
                                            </p:txEl>
                                          </p:spTgt>
                                        </p:tgtEl>
                                        <p:attrNameLst>
                                          <p:attrName>style.visibility</p:attrName>
                                        </p:attrNameLst>
                                      </p:cBhvr>
                                      <p:to>
                                        <p:strVal val="visible"/>
                                      </p:to>
                                    </p:set>
                                    <p:animEffect transition="in" filter="fade">
                                      <p:cBhvr>
                                        <p:cTn id="10" dur="500"/>
                                        <p:tgtEl>
                                          <p:spTgt spid="5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4">
                                            <p:txEl>
                                              <p:pRg st="2" end="2"/>
                                            </p:txEl>
                                          </p:spTgt>
                                        </p:tgtEl>
                                        <p:attrNameLst>
                                          <p:attrName>style.visibility</p:attrName>
                                        </p:attrNameLst>
                                      </p:cBhvr>
                                      <p:to>
                                        <p:strVal val="visible"/>
                                      </p:to>
                                    </p:set>
                                    <p:animEffect transition="in" filter="fade">
                                      <p:cBhvr>
                                        <p:cTn id="21" dur="500"/>
                                        <p:tgtEl>
                                          <p:spTgt spid="54">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xEl>
                                              <p:pRg st="3" end="3"/>
                                            </p:txEl>
                                          </p:spTgt>
                                        </p:tgtEl>
                                        <p:attrNameLst>
                                          <p:attrName>style.visibility</p:attrName>
                                        </p:attrNameLst>
                                      </p:cBhvr>
                                      <p:to>
                                        <p:strVal val="visible"/>
                                      </p:to>
                                    </p:set>
                                    <p:animEffect transition="in" filter="fade">
                                      <p:cBhvr>
                                        <p:cTn id="24" dur="500"/>
                                        <p:tgtEl>
                                          <p:spTgt spid="54">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4">
                                            <p:txEl>
                                              <p:pRg st="4" end="4"/>
                                            </p:txEl>
                                          </p:spTgt>
                                        </p:tgtEl>
                                        <p:attrNameLst>
                                          <p:attrName>style.visibility</p:attrName>
                                        </p:attrNameLst>
                                      </p:cBhvr>
                                      <p:to>
                                        <p:strVal val="visible"/>
                                      </p:to>
                                    </p:set>
                                    <p:animEffect transition="in" filter="fade">
                                      <p:cBhvr>
                                        <p:cTn id="35" dur="500"/>
                                        <p:tgtEl>
                                          <p:spTgt spid="54">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4">
                                            <p:txEl>
                                              <p:pRg st="9" end="9"/>
                                            </p:txEl>
                                          </p:spTgt>
                                        </p:tgtEl>
                                        <p:attrNameLst>
                                          <p:attrName>style.visibility</p:attrName>
                                        </p:attrNameLst>
                                      </p:cBhvr>
                                      <p:to>
                                        <p:strVal val="visible"/>
                                      </p:to>
                                    </p:set>
                                    <p:animEffect transition="in" filter="fade">
                                      <p:cBhvr>
                                        <p:cTn id="46" dur="500"/>
                                        <p:tgtEl>
                                          <p:spTgt spid="54">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4">
                                            <p:txEl>
                                              <p:pRg st="10" end="10"/>
                                            </p:txEl>
                                          </p:spTgt>
                                        </p:tgtEl>
                                        <p:attrNameLst>
                                          <p:attrName>style.visibility</p:attrName>
                                        </p:attrNameLst>
                                      </p:cBhvr>
                                      <p:to>
                                        <p:strVal val="visible"/>
                                      </p:to>
                                    </p:set>
                                    <p:animEffect transition="in" filter="fade">
                                      <p:cBhvr>
                                        <p:cTn id="49" dur="500"/>
                                        <p:tgtEl>
                                          <p:spTgt spid="54">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4">
                                            <p:txEl>
                                              <p:pRg st="11" end="11"/>
                                            </p:txEl>
                                          </p:spTgt>
                                        </p:tgtEl>
                                        <p:attrNameLst>
                                          <p:attrName>style.visibility</p:attrName>
                                        </p:attrNameLst>
                                      </p:cBhvr>
                                      <p:to>
                                        <p:strVal val="visible"/>
                                      </p:to>
                                    </p:set>
                                    <p:animEffect transition="in" filter="fade">
                                      <p:cBhvr>
                                        <p:cTn id="52" dur="500"/>
                                        <p:tgtEl>
                                          <p:spTgt spid="54">
                                            <p:txEl>
                                              <p:pRg st="11" end="1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4">
                                            <p:txEl>
                                              <p:pRg st="12" end="12"/>
                                            </p:txEl>
                                          </p:spTgt>
                                        </p:tgtEl>
                                        <p:attrNameLst>
                                          <p:attrName>style.visibility</p:attrName>
                                        </p:attrNameLst>
                                      </p:cBhvr>
                                      <p:to>
                                        <p:strVal val="visible"/>
                                      </p:to>
                                    </p:set>
                                    <p:animEffect transition="in" filter="fade">
                                      <p:cBhvr>
                                        <p:cTn id="55" dur="500"/>
                                        <p:tgtEl>
                                          <p:spTgt spid="54">
                                            <p:txEl>
                                              <p:pRg st="12" end="12"/>
                                            </p:txEl>
                                          </p:spTgt>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58" grpId="0"/>
      <p:bldP spid="59" grpId="0" animBg="1"/>
      <p:bldP spid="60" grpId="0"/>
      <p:bldP spid="61" grpId="0" animBg="1"/>
      <p:bldP spid="6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Kerberos4</a:t>
            </a:r>
            <a:r>
              <a:rPr lang="zh-CN" altLang="en-US" dirty="0"/>
              <a:t>的认证</a:t>
            </a:r>
            <a:r>
              <a:rPr lang="zh-CN" altLang="en-US" dirty="0" smtClean="0"/>
              <a:t>会话协议</a:t>
            </a:r>
            <a:endParaRPr lang="zh-CN" altLang="en-US" dirty="0"/>
          </a:p>
        </p:txBody>
      </p:sp>
      <p:sp>
        <p:nvSpPr>
          <p:cNvPr id="3" name="内容占位符 2"/>
          <p:cNvSpPr>
            <a:spLocks noGrp="1"/>
          </p:cNvSpPr>
          <p:nvPr>
            <p:ph idx="1"/>
          </p:nvPr>
        </p:nvSpPr>
        <p:spPr>
          <a:xfrm>
            <a:off x="457200" y="1124744"/>
            <a:ext cx="8229600" cy="5184576"/>
          </a:xfrm>
        </p:spPr>
        <p:txBody>
          <a:bodyPr>
            <a:normAutofit fontScale="92500" lnSpcReduction="20000"/>
          </a:bodyPr>
          <a:lstStyle/>
          <a:p>
            <a:pPr marL="57150" indent="0">
              <a:spcBef>
                <a:spcPts val="600"/>
              </a:spcBef>
              <a:buNone/>
            </a:pPr>
            <a:r>
              <a:rPr lang="zh-CN" altLang="en-US" sz="2400" i="1" dirty="0">
                <a:solidFill>
                  <a:srgbClr val="FF0000"/>
                </a:solidFill>
              </a:rPr>
              <a:t>　</a:t>
            </a:r>
            <a:r>
              <a:rPr lang="zh-CN" altLang="en-US" sz="2400" i="1" dirty="0" smtClean="0">
                <a:solidFill>
                  <a:srgbClr val="FF0000"/>
                </a:solidFill>
              </a:rPr>
              <a:t>获取</a:t>
            </a:r>
            <a:r>
              <a:rPr lang="en-US" altLang="zh-CN" sz="2400" i="1" dirty="0">
                <a:solidFill>
                  <a:srgbClr val="FF0000"/>
                </a:solidFill>
              </a:rPr>
              <a:t>TGT</a:t>
            </a:r>
            <a:r>
              <a:rPr lang="zh-CN" altLang="en-US" sz="2400" i="1" dirty="0">
                <a:solidFill>
                  <a:srgbClr val="FF0000"/>
                </a:solidFill>
              </a:rPr>
              <a:t>，建立</a:t>
            </a:r>
            <a:r>
              <a:rPr lang="en-US" altLang="zh-CN" sz="2400" i="1" dirty="0">
                <a:solidFill>
                  <a:srgbClr val="FF0000"/>
                </a:solidFill>
              </a:rPr>
              <a:t>C</a:t>
            </a:r>
            <a:r>
              <a:rPr lang="zh-CN" altLang="en-US" sz="2400" i="1" dirty="0">
                <a:solidFill>
                  <a:srgbClr val="FF0000"/>
                </a:solidFill>
              </a:rPr>
              <a:t>与</a:t>
            </a:r>
            <a:r>
              <a:rPr lang="en-US" altLang="zh-CN" sz="2400" i="1" dirty="0">
                <a:solidFill>
                  <a:srgbClr val="FF0000"/>
                </a:solidFill>
              </a:rPr>
              <a:t>TGS</a:t>
            </a:r>
            <a:r>
              <a:rPr lang="zh-CN" altLang="en-US" sz="2400" i="1" dirty="0">
                <a:solidFill>
                  <a:srgbClr val="FF0000"/>
                </a:solidFill>
              </a:rPr>
              <a:t>的共享</a:t>
            </a:r>
            <a:r>
              <a:rPr lang="zh-CN" altLang="en-US" sz="2400" i="1" dirty="0" smtClean="0">
                <a:solidFill>
                  <a:srgbClr val="FF0000"/>
                </a:solidFill>
              </a:rPr>
              <a:t>密钥</a:t>
            </a:r>
            <a:endParaRPr lang="en-US" altLang="zh-CN" sz="2400" dirty="0" smtClean="0"/>
          </a:p>
          <a:p>
            <a:pPr marL="514350" indent="-457200">
              <a:spcBef>
                <a:spcPts val="600"/>
              </a:spcBef>
              <a:buFont typeface="+mj-lt"/>
              <a:buAutoNum type="arabicPeriod"/>
            </a:pPr>
            <a:r>
              <a:rPr lang="en-US" altLang="zh-CN" sz="2400" dirty="0" smtClean="0"/>
              <a:t>C</a:t>
            </a:r>
            <a:r>
              <a:rPr lang="en-US" altLang="zh-CN" sz="2400" dirty="0"/>
              <a:t>→AS: ID</a:t>
            </a:r>
            <a:r>
              <a:rPr lang="en-US" altLang="zh-CN" sz="2400" baseline="-25000" dirty="0"/>
              <a:t>C</a:t>
            </a:r>
            <a:r>
              <a:rPr lang="en-US" altLang="zh-CN" sz="2400" dirty="0"/>
              <a:t>||</a:t>
            </a:r>
            <a:r>
              <a:rPr lang="en-US" altLang="zh-CN" sz="2400" dirty="0" err="1"/>
              <a:t>ID</a:t>
            </a:r>
            <a:r>
              <a:rPr lang="en-US" altLang="zh-CN" sz="2400" baseline="-25000" dirty="0" err="1"/>
              <a:t>tgs</a:t>
            </a:r>
            <a:r>
              <a:rPr lang="en-US" altLang="zh-CN" sz="2400" dirty="0"/>
              <a:t>||TS</a:t>
            </a:r>
            <a:r>
              <a:rPr lang="en-US" altLang="zh-CN" sz="2400" baseline="-25000" dirty="0"/>
              <a:t>1</a:t>
            </a:r>
            <a:endParaRPr lang="zh-CN" altLang="en-US" sz="2400" dirty="0"/>
          </a:p>
          <a:p>
            <a:pPr marL="514350" indent="-457200">
              <a:spcBef>
                <a:spcPts val="600"/>
              </a:spcBef>
              <a:buFont typeface="+mj-lt"/>
              <a:buAutoNum type="arabicPeriod"/>
            </a:pPr>
            <a:r>
              <a:rPr lang="en-US" altLang="zh-CN" sz="2400" dirty="0"/>
              <a:t>AS→C: E[K</a:t>
            </a:r>
            <a:r>
              <a:rPr lang="en-US" altLang="zh-CN" sz="2400" baseline="-25000" dirty="0"/>
              <a:t>C</a:t>
            </a:r>
            <a:r>
              <a:rPr lang="en-US" altLang="zh-CN" sz="2400" dirty="0" smtClean="0"/>
              <a:t>, </a:t>
            </a:r>
            <a:r>
              <a:rPr lang="en-US" altLang="zh-CN" sz="2400" dirty="0" err="1" smtClean="0">
                <a:solidFill>
                  <a:srgbClr val="0070C0"/>
                </a:solidFill>
              </a:rPr>
              <a:t>K</a:t>
            </a:r>
            <a:r>
              <a:rPr lang="en-US" altLang="zh-CN" sz="2400" baseline="-25000" dirty="0" err="1" smtClean="0">
                <a:solidFill>
                  <a:srgbClr val="0070C0"/>
                </a:solidFill>
              </a:rPr>
              <a:t>C,tgs</a:t>
            </a:r>
            <a:r>
              <a:rPr lang="en-US" altLang="zh-CN" sz="2400" dirty="0"/>
              <a:t>||</a:t>
            </a:r>
            <a:r>
              <a:rPr lang="en-US" altLang="zh-CN" sz="2400" dirty="0" err="1"/>
              <a:t>ID</a:t>
            </a:r>
            <a:r>
              <a:rPr lang="en-US" altLang="zh-CN" sz="2400" baseline="-25000" dirty="0" err="1"/>
              <a:t>tgs</a:t>
            </a:r>
            <a:r>
              <a:rPr lang="en-US" altLang="zh-CN" sz="2400" dirty="0"/>
              <a:t>||TS</a:t>
            </a:r>
            <a:r>
              <a:rPr lang="en-US" altLang="zh-CN" sz="2400" baseline="-25000" dirty="0"/>
              <a:t>2</a:t>
            </a:r>
            <a:r>
              <a:rPr lang="en-US" altLang="zh-CN" sz="2400" dirty="0"/>
              <a:t>||Lifetime</a:t>
            </a:r>
            <a:r>
              <a:rPr lang="en-US" altLang="zh-CN" sz="2400" baseline="-25000" dirty="0"/>
              <a:t>2</a:t>
            </a:r>
            <a:r>
              <a:rPr lang="en-US" altLang="zh-CN" sz="2400" dirty="0"/>
              <a:t>||</a:t>
            </a:r>
            <a:r>
              <a:rPr lang="en-US" altLang="zh-CN" sz="2400" dirty="0" err="1"/>
              <a:t>Ticket</a:t>
            </a:r>
            <a:r>
              <a:rPr lang="en-US" altLang="zh-CN" sz="2400" baseline="-25000" dirty="0" err="1"/>
              <a:t>tgs</a:t>
            </a:r>
            <a:r>
              <a:rPr lang="en-US" altLang="zh-CN" sz="2400" dirty="0"/>
              <a:t>]</a:t>
            </a:r>
          </a:p>
          <a:p>
            <a:pPr lvl="1">
              <a:spcBef>
                <a:spcPts val="600"/>
              </a:spcBef>
            </a:pPr>
            <a:r>
              <a:rPr lang="en-US" altLang="zh-CN" sz="2000" dirty="0" err="1" smtClean="0"/>
              <a:t>Ticket</a:t>
            </a:r>
            <a:r>
              <a:rPr lang="en-US" altLang="zh-CN" sz="2000" baseline="-25000" dirty="0" err="1" smtClean="0"/>
              <a:t>tgs</a:t>
            </a:r>
            <a:r>
              <a:rPr lang="en-US" altLang="zh-CN" sz="2000" dirty="0" smtClean="0"/>
              <a:t>=E[</a:t>
            </a:r>
            <a:r>
              <a:rPr lang="en-US" altLang="zh-CN" sz="2000" dirty="0" err="1" smtClean="0"/>
              <a:t>K</a:t>
            </a:r>
            <a:r>
              <a:rPr lang="en-US" altLang="zh-CN" sz="2000" baseline="-25000" dirty="0" err="1" smtClean="0"/>
              <a:t>tgs</a:t>
            </a:r>
            <a:r>
              <a:rPr lang="en-US" altLang="zh-CN" sz="2000" dirty="0" smtClean="0"/>
              <a:t>, </a:t>
            </a:r>
            <a:r>
              <a:rPr lang="en-US" altLang="zh-CN" sz="2000" dirty="0" err="1" smtClean="0">
                <a:solidFill>
                  <a:srgbClr val="0070C0"/>
                </a:solidFill>
              </a:rPr>
              <a:t>K</a:t>
            </a:r>
            <a:r>
              <a:rPr lang="en-US" altLang="zh-CN" sz="2000" baseline="-25000" dirty="0" err="1" smtClean="0">
                <a:solidFill>
                  <a:srgbClr val="0070C0"/>
                </a:solidFill>
              </a:rPr>
              <a:t>C,tgs</a:t>
            </a:r>
            <a:r>
              <a:rPr lang="en-US" altLang="zh-CN" sz="2000" dirty="0"/>
              <a:t>||ID</a:t>
            </a:r>
            <a:r>
              <a:rPr lang="en-US" altLang="zh-CN" sz="2000" baseline="-25000" dirty="0"/>
              <a:t>C</a:t>
            </a:r>
            <a:r>
              <a:rPr lang="en-US" altLang="zh-CN" sz="2000" dirty="0"/>
              <a:t>||AD</a:t>
            </a:r>
            <a:r>
              <a:rPr lang="en-US" altLang="zh-CN" sz="2000" baseline="-25000" dirty="0"/>
              <a:t>C</a:t>
            </a:r>
            <a:r>
              <a:rPr lang="en-US" altLang="zh-CN" sz="2000" dirty="0"/>
              <a:t>||</a:t>
            </a:r>
            <a:r>
              <a:rPr lang="en-US" altLang="zh-CN" sz="2000" dirty="0" err="1"/>
              <a:t>ID</a:t>
            </a:r>
            <a:r>
              <a:rPr lang="en-US" altLang="zh-CN" sz="2000" baseline="-25000" dirty="0" err="1"/>
              <a:t>tgs</a:t>
            </a:r>
            <a:r>
              <a:rPr lang="en-US" altLang="zh-CN" sz="2000" dirty="0"/>
              <a:t>||TS</a:t>
            </a:r>
            <a:r>
              <a:rPr lang="en-US" altLang="zh-CN" sz="2000" baseline="-25000" dirty="0"/>
              <a:t>2</a:t>
            </a:r>
            <a:r>
              <a:rPr lang="en-US" altLang="zh-CN" sz="2000" dirty="0"/>
              <a:t>||Lifetime</a:t>
            </a:r>
            <a:r>
              <a:rPr lang="en-US" altLang="zh-CN" sz="2000" baseline="-25000" dirty="0"/>
              <a:t>2</a:t>
            </a:r>
            <a:r>
              <a:rPr lang="en-US" altLang="zh-CN" sz="2000" dirty="0" smtClean="0"/>
              <a:t>]</a:t>
            </a:r>
          </a:p>
          <a:p>
            <a:pPr lvl="2">
              <a:spcBef>
                <a:spcPts val="600"/>
              </a:spcBef>
            </a:pPr>
            <a:endParaRPr lang="en-US" altLang="zh-CN" sz="1600" dirty="0"/>
          </a:p>
          <a:p>
            <a:pPr marL="457200" lvl="1" indent="0">
              <a:spcBef>
                <a:spcPts val="600"/>
              </a:spcBef>
              <a:buNone/>
            </a:pPr>
            <a:r>
              <a:rPr lang="zh-CN" altLang="en-US" i="1" dirty="0" smtClean="0">
                <a:solidFill>
                  <a:srgbClr val="FF0000"/>
                </a:solidFill>
              </a:rPr>
              <a:t>获取</a:t>
            </a:r>
            <a:r>
              <a:rPr lang="en-US" altLang="zh-CN" i="1" dirty="0">
                <a:solidFill>
                  <a:srgbClr val="FF0000"/>
                </a:solidFill>
              </a:rPr>
              <a:t>SGT</a:t>
            </a:r>
            <a:r>
              <a:rPr lang="zh-CN" altLang="en-US" i="1" dirty="0">
                <a:solidFill>
                  <a:srgbClr val="FF0000"/>
                </a:solidFill>
              </a:rPr>
              <a:t>，建立</a:t>
            </a:r>
            <a:r>
              <a:rPr lang="en-US" altLang="zh-CN" i="1" dirty="0">
                <a:solidFill>
                  <a:srgbClr val="FF0000"/>
                </a:solidFill>
              </a:rPr>
              <a:t>C</a:t>
            </a:r>
            <a:r>
              <a:rPr lang="zh-CN" altLang="en-US" i="1" dirty="0">
                <a:solidFill>
                  <a:srgbClr val="FF0000"/>
                </a:solidFill>
              </a:rPr>
              <a:t>与</a:t>
            </a:r>
            <a:r>
              <a:rPr lang="en-US" altLang="zh-CN" i="1" dirty="0">
                <a:solidFill>
                  <a:srgbClr val="FF0000"/>
                </a:solidFill>
              </a:rPr>
              <a:t>V</a:t>
            </a:r>
            <a:r>
              <a:rPr lang="zh-CN" altLang="en-US" i="1" dirty="0">
                <a:solidFill>
                  <a:srgbClr val="FF0000"/>
                </a:solidFill>
              </a:rPr>
              <a:t>的共享</a:t>
            </a:r>
            <a:r>
              <a:rPr lang="zh-CN" altLang="en-US" i="1" dirty="0" smtClean="0">
                <a:solidFill>
                  <a:srgbClr val="FF0000"/>
                </a:solidFill>
              </a:rPr>
              <a:t>密钥</a:t>
            </a:r>
            <a:endParaRPr lang="en-US" altLang="zh-CN" dirty="0" smtClean="0"/>
          </a:p>
          <a:p>
            <a:pPr marL="514350" indent="-457200">
              <a:spcBef>
                <a:spcPts val="600"/>
              </a:spcBef>
              <a:buFont typeface="+mj-lt"/>
              <a:buAutoNum type="arabicPeriod"/>
            </a:pPr>
            <a:r>
              <a:rPr lang="en-US" altLang="zh-CN" sz="2400" dirty="0" smtClean="0"/>
              <a:t>C</a:t>
            </a:r>
            <a:r>
              <a:rPr lang="en-US" altLang="zh-CN" sz="2400" dirty="0"/>
              <a:t>→TGS:ID</a:t>
            </a:r>
            <a:r>
              <a:rPr lang="en-US" altLang="zh-CN" sz="2400" baseline="-25000" dirty="0"/>
              <a:t>V</a:t>
            </a:r>
            <a:r>
              <a:rPr lang="en-US" altLang="zh-CN" sz="2400" dirty="0"/>
              <a:t>||</a:t>
            </a:r>
            <a:r>
              <a:rPr lang="en-US" altLang="zh-CN" sz="2400" dirty="0" err="1"/>
              <a:t>Ticket</a:t>
            </a:r>
            <a:r>
              <a:rPr lang="en-US" altLang="zh-CN" sz="2400" baseline="-25000" dirty="0" err="1"/>
              <a:t>tgs</a:t>
            </a:r>
            <a:r>
              <a:rPr lang="en-US" altLang="zh-CN" sz="2400" dirty="0"/>
              <a:t>||</a:t>
            </a:r>
            <a:r>
              <a:rPr lang="en-US" altLang="zh-CN" sz="2400" dirty="0" err="1" smtClean="0"/>
              <a:t>Authenticator</a:t>
            </a:r>
            <a:r>
              <a:rPr lang="en-US" altLang="zh-CN" sz="2400" baseline="-25000" dirty="0" err="1" smtClean="0"/>
              <a:t>CT</a:t>
            </a:r>
            <a:endParaRPr lang="zh-CN" altLang="en-US" sz="2400" dirty="0"/>
          </a:p>
          <a:p>
            <a:pPr marL="514350" indent="-457200">
              <a:spcBef>
                <a:spcPts val="600"/>
              </a:spcBef>
              <a:buFont typeface="+mj-lt"/>
              <a:buAutoNum type="arabicPeriod"/>
            </a:pPr>
            <a:r>
              <a:rPr lang="en-US" altLang="zh-CN" sz="2400" dirty="0"/>
              <a:t>TGS→C:E[</a:t>
            </a:r>
            <a:r>
              <a:rPr lang="en-US" altLang="zh-CN" sz="2400" dirty="0" err="1"/>
              <a:t>K</a:t>
            </a:r>
            <a:r>
              <a:rPr lang="en-US" altLang="zh-CN" sz="2400" baseline="-25000" dirty="0" err="1"/>
              <a:t>C,tgs</a:t>
            </a:r>
            <a:r>
              <a:rPr lang="en-US" altLang="zh-CN" sz="2400" dirty="0" smtClean="0"/>
              <a:t>, </a:t>
            </a:r>
            <a:r>
              <a:rPr lang="en-US" altLang="zh-CN" sz="2400" dirty="0" smtClean="0">
                <a:solidFill>
                  <a:srgbClr val="0070C0"/>
                </a:solidFill>
              </a:rPr>
              <a:t>K</a:t>
            </a:r>
            <a:r>
              <a:rPr lang="en-US" altLang="zh-CN" sz="2400" baseline="-25000" dirty="0" smtClean="0">
                <a:solidFill>
                  <a:srgbClr val="0070C0"/>
                </a:solidFill>
              </a:rPr>
              <a:t>C,V</a:t>
            </a:r>
            <a:r>
              <a:rPr lang="en-US" altLang="zh-CN" sz="2400" dirty="0"/>
              <a:t>||ID</a:t>
            </a:r>
            <a:r>
              <a:rPr lang="en-US" altLang="zh-CN" sz="2400" baseline="-25000" dirty="0"/>
              <a:t>V</a:t>
            </a:r>
            <a:r>
              <a:rPr lang="en-US" altLang="zh-CN" sz="2400" dirty="0"/>
              <a:t>||TS</a:t>
            </a:r>
            <a:r>
              <a:rPr lang="en-US" altLang="zh-CN" sz="2400" baseline="-25000" dirty="0"/>
              <a:t>4</a:t>
            </a:r>
            <a:r>
              <a:rPr lang="en-US" altLang="zh-CN" sz="2400" dirty="0"/>
              <a:t>||</a:t>
            </a:r>
            <a:r>
              <a:rPr lang="en-US" altLang="zh-CN" sz="2400" dirty="0" err="1"/>
              <a:t>Ticket</a:t>
            </a:r>
            <a:r>
              <a:rPr lang="en-US" altLang="zh-CN" sz="2400" baseline="-25000" dirty="0" err="1"/>
              <a:t>V</a:t>
            </a:r>
            <a:r>
              <a:rPr lang="en-US" altLang="zh-CN" sz="2400" dirty="0" smtClean="0"/>
              <a:t>]</a:t>
            </a:r>
          </a:p>
          <a:p>
            <a:pPr lvl="1">
              <a:spcBef>
                <a:spcPts val="600"/>
              </a:spcBef>
            </a:pPr>
            <a:r>
              <a:rPr lang="en-US" altLang="zh-CN" sz="2000" dirty="0" err="1"/>
              <a:t>Authenticator</a:t>
            </a:r>
            <a:r>
              <a:rPr lang="en-US" altLang="zh-CN" sz="2000" baseline="-25000" dirty="0" err="1"/>
              <a:t>CT</a:t>
            </a:r>
            <a:r>
              <a:rPr lang="en-US" altLang="zh-CN" sz="2000" dirty="0"/>
              <a:t>=E[</a:t>
            </a:r>
            <a:r>
              <a:rPr lang="en-US" altLang="zh-CN" sz="2000" dirty="0" err="1"/>
              <a:t>K</a:t>
            </a:r>
            <a:r>
              <a:rPr lang="en-US" altLang="zh-CN" sz="2000" baseline="-25000" dirty="0" err="1"/>
              <a:t>C,tgs</a:t>
            </a:r>
            <a:r>
              <a:rPr lang="en-US" altLang="zh-CN" sz="2000" dirty="0" smtClean="0"/>
              <a:t>, ID</a:t>
            </a:r>
            <a:r>
              <a:rPr lang="en-US" altLang="zh-CN" sz="2000" baseline="-25000" dirty="0" smtClean="0"/>
              <a:t>C</a:t>
            </a:r>
            <a:r>
              <a:rPr lang="en-US" altLang="zh-CN" sz="2000" dirty="0"/>
              <a:t>||AD</a:t>
            </a:r>
            <a:r>
              <a:rPr lang="en-US" altLang="zh-CN" sz="2000" baseline="-25000" dirty="0"/>
              <a:t>C</a:t>
            </a:r>
            <a:r>
              <a:rPr lang="en-US" altLang="zh-CN" sz="2000" dirty="0"/>
              <a:t>||TS</a:t>
            </a:r>
            <a:r>
              <a:rPr lang="en-US" altLang="zh-CN" sz="2000" baseline="-25000" dirty="0"/>
              <a:t>3</a:t>
            </a:r>
            <a:r>
              <a:rPr lang="en-US" altLang="zh-CN" sz="2000" dirty="0"/>
              <a:t>]</a:t>
            </a:r>
          </a:p>
          <a:p>
            <a:pPr lvl="1">
              <a:spcBef>
                <a:spcPts val="600"/>
              </a:spcBef>
            </a:pPr>
            <a:r>
              <a:rPr lang="en-US" altLang="zh-CN" sz="2000" dirty="0" err="1" smtClean="0"/>
              <a:t>Ticket</a:t>
            </a:r>
            <a:r>
              <a:rPr lang="en-US" altLang="zh-CN" sz="2000" baseline="-25000" dirty="0" err="1" smtClean="0"/>
              <a:t>V</a:t>
            </a:r>
            <a:r>
              <a:rPr lang="en-US" altLang="zh-CN" sz="2000" dirty="0" smtClean="0"/>
              <a:t>=E[K</a:t>
            </a:r>
            <a:r>
              <a:rPr lang="en-US" altLang="zh-CN" sz="2000" baseline="-25000" dirty="0" smtClean="0"/>
              <a:t>V</a:t>
            </a:r>
            <a:r>
              <a:rPr lang="en-US" altLang="zh-CN" sz="2000" dirty="0" smtClean="0"/>
              <a:t>,</a:t>
            </a:r>
            <a:r>
              <a:rPr lang="en-US" altLang="zh-CN" sz="2000" dirty="0" smtClean="0">
                <a:solidFill>
                  <a:srgbClr val="0070C0"/>
                </a:solidFill>
              </a:rPr>
              <a:t>K</a:t>
            </a:r>
            <a:r>
              <a:rPr lang="en-US" altLang="zh-CN" sz="2000" baseline="-25000" dirty="0" smtClean="0">
                <a:solidFill>
                  <a:srgbClr val="0070C0"/>
                </a:solidFill>
              </a:rPr>
              <a:t>C,V</a:t>
            </a:r>
            <a:r>
              <a:rPr lang="en-US" altLang="zh-CN" sz="2000" dirty="0"/>
              <a:t>||ID</a:t>
            </a:r>
            <a:r>
              <a:rPr lang="en-US" altLang="zh-CN" sz="2000" baseline="-25000" dirty="0"/>
              <a:t>C</a:t>
            </a:r>
            <a:r>
              <a:rPr lang="en-US" altLang="zh-CN" sz="2000" dirty="0"/>
              <a:t>||AD</a:t>
            </a:r>
            <a:r>
              <a:rPr lang="en-US" altLang="zh-CN" sz="2000" baseline="-25000" dirty="0"/>
              <a:t>C</a:t>
            </a:r>
            <a:r>
              <a:rPr lang="en-US" altLang="zh-CN" sz="2000" dirty="0"/>
              <a:t>||ID</a:t>
            </a:r>
            <a:r>
              <a:rPr lang="en-US" altLang="zh-CN" sz="2000" baseline="-25000" dirty="0"/>
              <a:t>V</a:t>
            </a:r>
            <a:r>
              <a:rPr lang="en-US" altLang="zh-CN" sz="2000" dirty="0"/>
              <a:t>||TS</a:t>
            </a:r>
            <a:r>
              <a:rPr lang="en-US" altLang="zh-CN" sz="2000" baseline="-25000" dirty="0"/>
              <a:t>4</a:t>
            </a:r>
            <a:r>
              <a:rPr lang="en-US" altLang="zh-CN" sz="2000" dirty="0"/>
              <a:t>||Lifetime</a:t>
            </a:r>
            <a:r>
              <a:rPr lang="en-US" altLang="zh-CN" sz="2000" baseline="-25000" dirty="0"/>
              <a:t>4</a:t>
            </a:r>
            <a:r>
              <a:rPr lang="en-US" altLang="zh-CN" sz="2000" dirty="0" smtClean="0"/>
              <a:t>]</a:t>
            </a:r>
          </a:p>
          <a:p>
            <a:pPr lvl="2">
              <a:spcBef>
                <a:spcPts val="600"/>
              </a:spcBef>
            </a:pPr>
            <a:endParaRPr lang="en-US" altLang="zh-CN" sz="1600" dirty="0"/>
          </a:p>
          <a:p>
            <a:pPr marL="457200" lvl="1" indent="0">
              <a:spcBef>
                <a:spcPts val="600"/>
              </a:spcBef>
              <a:buNone/>
            </a:pPr>
            <a:r>
              <a:rPr lang="en-US" altLang="zh-CN" i="1" dirty="0" smtClean="0">
                <a:solidFill>
                  <a:srgbClr val="FF0000"/>
                </a:solidFill>
              </a:rPr>
              <a:t>C</a:t>
            </a:r>
            <a:r>
              <a:rPr lang="zh-CN" altLang="en-US" i="1" dirty="0">
                <a:solidFill>
                  <a:srgbClr val="FF0000"/>
                </a:solidFill>
              </a:rPr>
              <a:t>与</a:t>
            </a:r>
            <a:r>
              <a:rPr lang="en-US" altLang="zh-CN" i="1" dirty="0">
                <a:solidFill>
                  <a:srgbClr val="FF0000"/>
                </a:solidFill>
              </a:rPr>
              <a:t>V</a:t>
            </a:r>
            <a:r>
              <a:rPr lang="zh-CN" altLang="en-US" i="1" dirty="0">
                <a:solidFill>
                  <a:srgbClr val="FF0000"/>
                </a:solidFill>
              </a:rPr>
              <a:t>相互认证</a:t>
            </a:r>
            <a:endParaRPr lang="en-US" altLang="zh-CN" i="1" dirty="0">
              <a:solidFill>
                <a:srgbClr val="FF0000"/>
              </a:solidFill>
            </a:endParaRPr>
          </a:p>
          <a:p>
            <a:pPr marL="514350" indent="-457200">
              <a:spcBef>
                <a:spcPts val="600"/>
              </a:spcBef>
              <a:buFont typeface="+mj-lt"/>
              <a:buAutoNum type="arabicPeriod"/>
            </a:pPr>
            <a:r>
              <a:rPr lang="en-US" altLang="zh-CN" sz="2400" dirty="0" smtClean="0"/>
              <a:t>C</a:t>
            </a:r>
            <a:r>
              <a:rPr lang="en-US" altLang="zh-CN" sz="2400" dirty="0"/>
              <a:t>→V:  </a:t>
            </a:r>
            <a:r>
              <a:rPr lang="en-US" altLang="zh-CN" sz="2400" dirty="0" err="1"/>
              <a:t>Ticket</a:t>
            </a:r>
            <a:r>
              <a:rPr lang="en-US" altLang="zh-CN" sz="2400" baseline="-25000" dirty="0" err="1"/>
              <a:t>V</a:t>
            </a:r>
            <a:r>
              <a:rPr lang="en-US" altLang="zh-CN" sz="2400" dirty="0"/>
              <a:t>||</a:t>
            </a:r>
            <a:r>
              <a:rPr lang="en-US" altLang="zh-CN" sz="2400" dirty="0" err="1" smtClean="0"/>
              <a:t>Authenticator</a:t>
            </a:r>
            <a:r>
              <a:rPr lang="en-US" altLang="zh-CN" sz="2400" baseline="-25000" dirty="0" err="1" smtClean="0"/>
              <a:t>CV</a:t>
            </a:r>
            <a:endParaRPr lang="en-US" altLang="zh-CN" sz="2400" baseline="-25000" dirty="0"/>
          </a:p>
          <a:p>
            <a:pPr marL="514350" indent="-457200">
              <a:spcBef>
                <a:spcPts val="600"/>
              </a:spcBef>
              <a:buFont typeface="+mj-lt"/>
              <a:buAutoNum type="arabicPeriod"/>
            </a:pPr>
            <a:r>
              <a:rPr lang="en-US" altLang="zh-CN" sz="2400" dirty="0"/>
              <a:t>V→C:  E[K</a:t>
            </a:r>
            <a:r>
              <a:rPr lang="en-US" altLang="zh-CN" sz="2400" baseline="-25000" dirty="0"/>
              <a:t>C,V</a:t>
            </a:r>
            <a:r>
              <a:rPr lang="en-US" altLang="zh-CN" sz="2400" dirty="0"/>
              <a:t>,TS</a:t>
            </a:r>
            <a:r>
              <a:rPr lang="en-US" altLang="zh-CN" sz="2400" baseline="-25000" dirty="0"/>
              <a:t>5</a:t>
            </a:r>
            <a:r>
              <a:rPr lang="en-US" altLang="zh-CN" sz="2400" dirty="0"/>
              <a:t>+1]</a:t>
            </a:r>
          </a:p>
          <a:p>
            <a:pPr marL="823950" lvl="1" indent="-360000">
              <a:spcBef>
                <a:spcPts val="600"/>
              </a:spcBef>
            </a:pPr>
            <a:r>
              <a:rPr lang="en-US" altLang="zh-CN" sz="2000" dirty="0" err="1" smtClean="0"/>
              <a:t>Authenticator</a:t>
            </a:r>
            <a:r>
              <a:rPr lang="en-US" altLang="zh-CN" sz="2000" baseline="-25000" dirty="0" err="1" smtClean="0"/>
              <a:t>CV</a:t>
            </a:r>
            <a:r>
              <a:rPr lang="en-US" altLang="zh-CN" sz="2000" dirty="0" smtClean="0"/>
              <a:t>=E[K</a:t>
            </a:r>
            <a:r>
              <a:rPr lang="en-US" altLang="zh-CN" sz="2000" baseline="-25000" dirty="0" smtClean="0"/>
              <a:t>C,V</a:t>
            </a:r>
            <a:r>
              <a:rPr lang="en-US" altLang="zh-CN" sz="2000" dirty="0" smtClean="0"/>
              <a:t>, ID</a:t>
            </a:r>
            <a:r>
              <a:rPr lang="en-US" altLang="zh-CN" sz="2000" baseline="-25000" dirty="0" smtClean="0"/>
              <a:t>C</a:t>
            </a:r>
            <a:r>
              <a:rPr lang="en-US" altLang="zh-CN" sz="2000" dirty="0" smtClean="0"/>
              <a:t>||AD</a:t>
            </a:r>
            <a:r>
              <a:rPr lang="en-US" altLang="zh-CN" sz="2000" baseline="-25000" dirty="0" smtClean="0"/>
              <a:t>C</a:t>
            </a:r>
            <a:r>
              <a:rPr lang="en-US" altLang="zh-CN" sz="2000" dirty="0" smtClean="0"/>
              <a:t>||TS</a:t>
            </a:r>
            <a:r>
              <a:rPr lang="en-US" altLang="zh-CN" sz="2000" baseline="-25000" dirty="0" smtClean="0"/>
              <a:t>5</a:t>
            </a:r>
            <a:r>
              <a:rPr lang="en-US" altLang="zh-CN" sz="2000" dirty="0" smtClean="0"/>
              <a:t>]</a:t>
            </a:r>
            <a:endParaRPr lang="zh-CN" altLang="en-US" sz="20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186</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grpSp>
        <p:nvGrpSpPr>
          <p:cNvPr id="38" name="组合 37"/>
          <p:cNvGrpSpPr/>
          <p:nvPr/>
        </p:nvGrpSpPr>
        <p:grpSpPr>
          <a:xfrm>
            <a:off x="6444208" y="2348880"/>
            <a:ext cx="2623253" cy="2448272"/>
            <a:chOff x="5292080" y="764704"/>
            <a:chExt cx="3388794" cy="3168352"/>
          </a:xfrm>
        </p:grpSpPr>
        <p:grpSp>
          <p:nvGrpSpPr>
            <p:cNvPr id="21" name="组合 20"/>
            <p:cNvGrpSpPr/>
            <p:nvPr/>
          </p:nvGrpSpPr>
          <p:grpSpPr>
            <a:xfrm>
              <a:off x="6969510" y="764704"/>
              <a:ext cx="1711364" cy="1853187"/>
              <a:chOff x="3779912" y="1556792"/>
              <a:chExt cx="2130475" cy="2232248"/>
            </a:xfrm>
          </p:grpSpPr>
          <p:sp>
            <p:nvSpPr>
              <p:cNvPr id="28" name="矩形 27"/>
              <p:cNvSpPr/>
              <p:nvPr/>
            </p:nvSpPr>
            <p:spPr>
              <a:xfrm>
                <a:off x="3779912" y="1556792"/>
                <a:ext cx="2130475" cy="22322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a:p>
            </p:txBody>
          </p:sp>
          <p:pic>
            <p:nvPicPr>
              <p:cNvPr id="29" name="图片 2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4211960" y="1844824"/>
                <a:ext cx="531349" cy="720080"/>
              </a:xfrm>
              <a:prstGeom prst="rect">
                <a:avLst/>
              </a:prstGeom>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1988840"/>
                <a:ext cx="400381" cy="400381"/>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139952" y="3061758"/>
                <a:ext cx="648072" cy="583266"/>
              </a:xfrm>
              <a:prstGeom prst="rect">
                <a:avLst/>
              </a:prstGeom>
            </p:spPr>
          </p:pic>
          <p:sp>
            <p:nvSpPr>
              <p:cNvPr id="32" name="文本框 31"/>
              <p:cNvSpPr txBox="1"/>
              <p:nvPr/>
            </p:nvSpPr>
            <p:spPr>
              <a:xfrm>
                <a:off x="3891265" y="1556792"/>
                <a:ext cx="688836" cy="47357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AS</a:t>
                </a:r>
                <a:endParaRPr lang="zh-CN" altLang="en-US" sz="1200"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3891265" y="2718927"/>
                <a:ext cx="849641" cy="47357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TGS</a:t>
                </a:r>
                <a:endParaRPr lang="zh-CN" altLang="en-US" sz="12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5003455" y="1625762"/>
                <a:ext cx="722548" cy="47357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DB</a:t>
                </a:r>
                <a:endParaRPr lang="zh-CN" altLang="en-US" sz="1200"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4788024" y="2204864"/>
                <a:ext cx="432048"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200882" y="3395034"/>
              <a:ext cx="553437" cy="538022"/>
            </a:xfrm>
            <a:prstGeom prst="rect">
              <a:avLst/>
            </a:prstGeom>
          </p:spPr>
        </p:pic>
        <p:sp>
          <p:nvSpPr>
            <p:cNvPr id="23" name="任意多边形 22"/>
            <p:cNvSpPr/>
            <p:nvPr/>
          </p:nvSpPr>
          <p:spPr>
            <a:xfrm>
              <a:off x="5928347" y="1302726"/>
              <a:ext cx="1272535" cy="670885"/>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 name="任意多边形 23"/>
            <p:cNvSpPr/>
            <p:nvPr/>
          </p:nvSpPr>
          <p:spPr>
            <a:xfrm rot="10800000">
              <a:off x="5986189" y="1422286"/>
              <a:ext cx="1214692" cy="657582"/>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任意多边形 24"/>
            <p:cNvSpPr/>
            <p:nvPr/>
          </p:nvSpPr>
          <p:spPr>
            <a:xfrm rot="1537853">
              <a:off x="6114683" y="1998004"/>
              <a:ext cx="1067696" cy="588609"/>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任意多边形 25"/>
            <p:cNvSpPr/>
            <p:nvPr/>
          </p:nvSpPr>
          <p:spPr>
            <a:xfrm rot="12308259">
              <a:off x="6112290" y="2122144"/>
              <a:ext cx="1070355" cy="578770"/>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任意多边形 26"/>
            <p:cNvSpPr/>
            <p:nvPr/>
          </p:nvSpPr>
          <p:spPr>
            <a:xfrm rot="3170068">
              <a:off x="5823023" y="2916529"/>
              <a:ext cx="1425341" cy="478768"/>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20" name="内容占位符 6"/>
            <p:cNvPicPr>
              <a:picLocks noChangeAspect="1"/>
            </p:cNvPicPr>
            <p:nvPr/>
          </p:nvPicPr>
          <p:blipFill rotWithShape="1">
            <a:blip r:embed="rId6" cstate="print">
              <a:extLst>
                <a:ext uri="{28A0092B-C50C-407E-A947-70E740481C1C}">
                  <a14:useLocalDpi xmlns:a14="http://schemas.microsoft.com/office/drawing/2010/main" val="0"/>
                </a:ext>
              </a:extLst>
            </a:blip>
            <a:srcRect l="507" b="4165"/>
            <a:stretch/>
          </p:blipFill>
          <p:spPr bwMode="auto">
            <a:xfrm>
              <a:off x="5292080" y="2020089"/>
              <a:ext cx="710780" cy="71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p:cNvSpPr txBox="1"/>
            <p:nvPr/>
          </p:nvSpPr>
          <p:spPr>
            <a:xfrm>
              <a:off x="6045261" y="1377933"/>
              <a:ext cx="548814" cy="480528"/>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①</a:t>
              </a:r>
              <a:endParaRPr lang="zh-CN" altLang="en-US" sz="1600" dirty="0"/>
            </a:p>
          </p:txBody>
        </p:sp>
        <p:sp>
          <p:nvSpPr>
            <p:cNvPr id="15" name="文本框 14"/>
            <p:cNvSpPr txBox="1"/>
            <p:nvPr/>
          </p:nvSpPr>
          <p:spPr>
            <a:xfrm>
              <a:off x="6146631" y="1665462"/>
              <a:ext cx="548814" cy="480528"/>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②</a:t>
              </a:r>
              <a:endParaRPr lang="zh-CN" altLang="en-US" sz="1600" dirty="0"/>
            </a:p>
          </p:txBody>
        </p:sp>
        <p:sp>
          <p:nvSpPr>
            <p:cNvPr id="16" name="文本框 15"/>
            <p:cNvSpPr txBox="1"/>
            <p:nvPr/>
          </p:nvSpPr>
          <p:spPr>
            <a:xfrm>
              <a:off x="6194036" y="1952991"/>
              <a:ext cx="548814" cy="480528"/>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③</a:t>
              </a:r>
              <a:endParaRPr lang="zh-CN" altLang="en-US" sz="1600" dirty="0"/>
            </a:p>
          </p:txBody>
        </p:sp>
        <p:sp>
          <p:nvSpPr>
            <p:cNvPr id="17" name="文本框 16"/>
            <p:cNvSpPr txBox="1"/>
            <p:nvPr/>
          </p:nvSpPr>
          <p:spPr>
            <a:xfrm>
              <a:off x="6194036" y="2262557"/>
              <a:ext cx="548814" cy="480528"/>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④</a:t>
              </a:r>
              <a:endParaRPr lang="zh-CN" altLang="en-US" sz="1600" dirty="0"/>
            </a:p>
          </p:txBody>
        </p:sp>
        <p:sp>
          <p:nvSpPr>
            <p:cNvPr id="18" name="文本框 17"/>
            <p:cNvSpPr txBox="1"/>
            <p:nvPr/>
          </p:nvSpPr>
          <p:spPr>
            <a:xfrm>
              <a:off x="6128221" y="2650946"/>
              <a:ext cx="548814" cy="480528"/>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⑤</a:t>
              </a:r>
              <a:endParaRPr lang="zh-CN" altLang="en-US" sz="1600" dirty="0"/>
            </a:p>
          </p:txBody>
        </p:sp>
        <p:sp>
          <p:nvSpPr>
            <p:cNvPr id="36" name="任意多边形 35"/>
            <p:cNvSpPr/>
            <p:nvPr/>
          </p:nvSpPr>
          <p:spPr>
            <a:xfrm rot="14070376">
              <a:off x="5764160" y="2972744"/>
              <a:ext cx="1425341" cy="478768"/>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文本框 36"/>
            <p:cNvSpPr txBox="1"/>
            <p:nvPr/>
          </p:nvSpPr>
          <p:spPr>
            <a:xfrm>
              <a:off x="5962795" y="2891108"/>
              <a:ext cx="548814" cy="480528"/>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⑥</a:t>
              </a:r>
              <a:endParaRPr lang="zh-CN" altLang="en-US" sz="1600" dirty="0"/>
            </a:p>
          </p:txBody>
        </p:sp>
      </p:grpSp>
      <p:sp>
        <p:nvSpPr>
          <p:cNvPr id="42" name="流程图: 合并 4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309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Kerberos</a:t>
            </a:r>
            <a:r>
              <a:rPr lang="zh-CN" altLang="en-US" dirty="0" smtClean="0"/>
              <a:t>域</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Kerberos</a:t>
            </a:r>
            <a:r>
              <a:rPr lang="zh-CN" altLang="en-US" dirty="0" smtClean="0"/>
              <a:t>环境包括：</a:t>
            </a:r>
            <a:endParaRPr lang="en-US" altLang="zh-CN" dirty="0" smtClean="0"/>
          </a:p>
          <a:p>
            <a:pPr lvl="1"/>
            <a:r>
              <a:rPr lang="zh-CN" altLang="en-US" dirty="0" smtClean="0"/>
              <a:t>一个</a:t>
            </a:r>
            <a:r>
              <a:rPr lang="en-US" altLang="zh-CN" dirty="0" smtClean="0"/>
              <a:t>Kerberos</a:t>
            </a:r>
            <a:r>
              <a:rPr lang="zh-CN" altLang="en-US" dirty="0" smtClean="0"/>
              <a:t>服务器</a:t>
            </a:r>
            <a:endParaRPr lang="en-US" altLang="zh-CN" dirty="0" smtClean="0"/>
          </a:p>
          <a:p>
            <a:pPr lvl="2"/>
            <a:r>
              <a:rPr lang="zh-CN" altLang="en-US" dirty="0" smtClean="0"/>
              <a:t>存放用户标识</a:t>
            </a:r>
            <a:r>
              <a:rPr lang="en-US" altLang="zh-CN" dirty="0" smtClean="0"/>
              <a:t>UID</a:t>
            </a:r>
            <a:r>
              <a:rPr lang="zh-CN" altLang="en-US" dirty="0" smtClean="0"/>
              <a:t>和用户口令的数据库</a:t>
            </a:r>
            <a:endParaRPr lang="en-US" altLang="zh-CN" dirty="0" smtClean="0"/>
          </a:p>
          <a:p>
            <a:pPr lvl="1"/>
            <a:r>
              <a:rPr lang="zh-CN" altLang="en-US" dirty="0" smtClean="0"/>
              <a:t>若干客户端</a:t>
            </a:r>
            <a:endParaRPr lang="en-US" altLang="zh-CN" dirty="0" smtClean="0"/>
          </a:p>
          <a:p>
            <a:pPr lvl="2"/>
            <a:r>
              <a:rPr lang="zh-CN" altLang="en-US" dirty="0" smtClean="0"/>
              <a:t>都在</a:t>
            </a:r>
            <a:r>
              <a:rPr lang="en-US" altLang="zh-CN" dirty="0" smtClean="0"/>
              <a:t>Kerberos</a:t>
            </a:r>
            <a:r>
              <a:rPr lang="zh-CN" altLang="en-US" dirty="0" smtClean="0"/>
              <a:t>服务器上注册</a:t>
            </a:r>
            <a:endParaRPr lang="en-US" altLang="zh-CN" dirty="0" smtClean="0"/>
          </a:p>
          <a:p>
            <a:pPr lvl="1"/>
            <a:r>
              <a:rPr lang="zh-CN" altLang="en-US" dirty="0" smtClean="0"/>
              <a:t>若干应用服务器</a:t>
            </a:r>
            <a:endParaRPr lang="en-US" altLang="zh-CN" dirty="0" smtClean="0"/>
          </a:p>
          <a:p>
            <a:pPr lvl="2"/>
            <a:r>
              <a:rPr lang="zh-CN" altLang="en-US" dirty="0" smtClean="0"/>
              <a:t>都在</a:t>
            </a:r>
            <a:r>
              <a:rPr lang="en-US" altLang="zh-CN" dirty="0" smtClean="0"/>
              <a:t>Kerberos</a:t>
            </a:r>
            <a:r>
              <a:rPr lang="zh-CN" altLang="en-US" dirty="0" smtClean="0"/>
              <a:t>服务器上注册，并共享密钥</a:t>
            </a:r>
            <a:endParaRPr lang="en-US" altLang="zh-CN" dirty="0" smtClean="0"/>
          </a:p>
          <a:p>
            <a:r>
              <a:rPr lang="zh-CN" altLang="en-US" dirty="0" smtClean="0"/>
              <a:t>这称为一个</a:t>
            </a:r>
            <a:r>
              <a:rPr lang="en-US" altLang="zh-CN" dirty="0" smtClean="0"/>
              <a:t>Kerberos</a:t>
            </a:r>
            <a:r>
              <a:rPr lang="zh-CN" altLang="en-US" dirty="0" smtClean="0"/>
              <a:t>域</a:t>
            </a:r>
            <a:endParaRPr lang="en-US" altLang="zh-CN" dirty="0" smtClean="0"/>
          </a:p>
          <a:p>
            <a:pPr lvl="1"/>
            <a:r>
              <a:rPr lang="en-US" altLang="zh-CN" dirty="0" smtClean="0"/>
              <a:t>Kerberos</a:t>
            </a:r>
            <a:r>
              <a:rPr lang="zh-CN" altLang="en-US" dirty="0" smtClean="0"/>
              <a:t>数据库必须物理上安全</a:t>
            </a:r>
            <a:endParaRPr lang="en-US" altLang="zh-CN" dirty="0" smtClean="0"/>
          </a:p>
          <a:p>
            <a:r>
              <a:rPr lang="en-US" altLang="zh-CN" dirty="0" smtClean="0"/>
              <a:t>Kerberos</a:t>
            </a:r>
            <a:r>
              <a:rPr lang="zh-CN" altLang="en-US" dirty="0" smtClean="0"/>
              <a:t>主体</a:t>
            </a:r>
            <a:endParaRPr lang="en-US" altLang="zh-CN" dirty="0" smtClean="0"/>
          </a:p>
          <a:p>
            <a:pPr lvl="1"/>
            <a:r>
              <a:rPr lang="en-US" altLang="zh-CN" dirty="0" smtClean="0"/>
              <a:t>Kerberos</a:t>
            </a:r>
            <a:r>
              <a:rPr lang="zh-CN" altLang="en-US" dirty="0" smtClean="0"/>
              <a:t>系统注册的服务或用户</a:t>
            </a:r>
            <a:endParaRPr lang="en-US" altLang="zh-CN" dirty="0" smtClean="0"/>
          </a:p>
          <a:p>
            <a:pPr lvl="1"/>
            <a:r>
              <a:rPr lang="zh-CN" altLang="en-US" dirty="0" smtClean="0"/>
              <a:t>主体名称包括三：服务或用户名称、实例名、域名</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187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961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2400" dirty="0" smtClean="0"/>
              <a:t>多个域存在时，各域</a:t>
            </a:r>
            <a:r>
              <a:rPr lang="en-US" altLang="zh-CN" sz="2400" dirty="0" smtClean="0"/>
              <a:t>Kerberos</a:t>
            </a:r>
            <a:r>
              <a:rPr lang="zh-CN" altLang="en-US" sz="2400" dirty="0" smtClean="0"/>
              <a:t>服务器必须互相注册并信任</a:t>
            </a:r>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smtClean="0"/>
          </a:p>
          <a:p>
            <a:r>
              <a:rPr lang="zh-CN" altLang="en-US" sz="2400" dirty="0" smtClean="0"/>
              <a:t>域</a:t>
            </a:r>
            <a:r>
              <a:rPr lang="zh-CN" altLang="en-US" sz="2400" dirty="0"/>
              <a:t>不易</a:t>
            </a:r>
            <a:r>
              <a:rPr lang="zh-CN" altLang="en-US" sz="2400" dirty="0" smtClean="0"/>
              <a:t>扩充</a:t>
            </a:r>
            <a:endParaRPr lang="en-US" altLang="zh-CN" sz="2400"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188</a:t>
            </a:fld>
            <a:endParaRPr lang="en-US" altLang="zh-CN" dirty="0"/>
          </a:p>
        </p:txBody>
      </p:sp>
      <p:grpSp>
        <p:nvGrpSpPr>
          <p:cNvPr id="45" name="组合 44"/>
          <p:cNvGrpSpPr/>
          <p:nvPr/>
        </p:nvGrpSpPr>
        <p:grpSpPr>
          <a:xfrm>
            <a:off x="2843808" y="1772816"/>
            <a:ext cx="4104456" cy="4320480"/>
            <a:chOff x="4427984" y="1826604"/>
            <a:chExt cx="4392488" cy="4469269"/>
          </a:xfrm>
        </p:grpSpPr>
        <p:grpSp>
          <p:nvGrpSpPr>
            <p:cNvPr id="32" name="组合 31"/>
            <p:cNvGrpSpPr/>
            <p:nvPr/>
          </p:nvGrpSpPr>
          <p:grpSpPr>
            <a:xfrm>
              <a:off x="6444208" y="4365104"/>
              <a:ext cx="1608152" cy="1664109"/>
              <a:chOff x="3779912" y="1556792"/>
              <a:chExt cx="2130475" cy="2232248"/>
            </a:xfrm>
          </p:grpSpPr>
          <p:sp>
            <p:nvSpPr>
              <p:cNvPr id="33" name="矩形 32"/>
              <p:cNvSpPr/>
              <p:nvPr/>
            </p:nvSpPr>
            <p:spPr>
              <a:xfrm>
                <a:off x="3779912" y="1556792"/>
                <a:ext cx="2130475" cy="22322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a:p>
            </p:txBody>
          </p:sp>
          <p:pic>
            <p:nvPicPr>
              <p:cNvPr id="34" name="图片 3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4211960" y="1844824"/>
                <a:ext cx="531349" cy="720080"/>
              </a:xfrm>
              <a:prstGeom prst="rect">
                <a:avLst/>
              </a:prstGeom>
            </p:spPr>
          </p:pic>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1988840"/>
                <a:ext cx="400381" cy="400381"/>
              </a:xfrm>
              <a:prstGeom prst="rect">
                <a:avLst/>
              </a:prstGeom>
            </p:spPr>
          </p:pic>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139952" y="3061758"/>
                <a:ext cx="648072" cy="583266"/>
              </a:xfrm>
              <a:prstGeom prst="rect">
                <a:avLst/>
              </a:prstGeom>
            </p:spPr>
          </p:pic>
          <p:sp>
            <p:nvSpPr>
              <p:cNvPr id="37" name="文本框 36"/>
              <p:cNvSpPr txBox="1"/>
              <p:nvPr/>
            </p:nvSpPr>
            <p:spPr>
              <a:xfrm>
                <a:off x="3891265" y="1556792"/>
                <a:ext cx="688836" cy="47357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AS</a:t>
                </a:r>
                <a:endParaRPr lang="zh-CN" altLang="en-US" sz="1200"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3891265" y="2718927"/>
                <a:ext cx="849641" cy="47357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TGS</a:t>
                </a:r>
                <a:endParaRPr lang="zh-CN" altLang="en-US" sz="1200"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5003455" y="1625762"/>
                <a:ext cx="722548" cy="47357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DB</a:t>
                </a:r>
                <a:endParaRPr lang="zh-CN" altLang="en-US" sz="1200" b="1" dirty="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4788024" y="2204864"/>
                <a:ext cx="432048" cy="0"/>
              </a:xfrm>
              <a:prstGeom prst="line">
                <a:avLst/>
              </a:prstGeom>
            </p:spPr>
            <p:style>
              <a:lnRef idx="2">
                <a:schemeClr val="accent3"/>
              </a:lnRef>
              <a:fillRef idx="0">
                <a:schemeClr val="accent3"/>
              </a:fillRef>
              <a:effectRef idx="1">
                <a:schemeClr val="accent3"/>
              </a:effectRef>
              <a:fontRef idx="minor">
                <a:schemeClr val="tx1"/>
              </a:fontRef>
            </p:style>
          </p:cxnSp>
        </p:grpSp>
        <p:grpSp>
          <p:nvGrpSpPr>
            <p:cNvPr id="9" name="组合 8"/>
            <p:cNvGrpSpPr/>
            <p:nvPr/>
          </p:nvGrpSpPr>
          <p:grpSpPr>
            <a:xfrm>
              <a:off x="6448849" y="2060848"/>
              <a:ext cx="1608152" cy="1664109"/>
              <a:chOff x="3779912" y="1556792"/>
              <a:chExt cx="2130475" cy="2232248"/>
            </a:xfrm>
          </p:grpSpPr>
          <p:sp>
            <p:nvSpPr>
              <p:cNvPr id="24" name="矩形 23"/>
              <p:cNvSpPr/>
              <p:nvPr/>
            </p:nvSpPr>
            <p:spPr>
              <a:xfrm>
                <a:off x="3779912" y="1556792"/>
                <a:ext cx="2130475" cy="22322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600"/>
              </a:p>
            </p:txBody>
          </p:sp>
          <p:pic>
            <p:nvPicPr>
              <p:cNvPr id="25" name="图片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4211960" y="1844824"/>
                <a:ext cx="531349" cy="720080"/>
              </a:xfrm>
              <a:prstGeom prst="rect">
                <a:avLst/>
              </a:prstGeom>
            </p:spPr>
          </p:pic>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1988840"/>
                <a:ext cx="400381" cy="400381"/>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139952" y="3061758"/>
                <a:ext cx="648072" cy="583266"/>
              </a:xfrm>
              <a:prstGeom prst="rect">
                <a:avLst/>
              </a:prstGeom>
            </p:spPr>
          </p:pic>
          <p:sp>
            <p:nvSpPr>
              <p:cNvPr id="28" name="文本框 27"/>
              <p:cNvSpPr txBox="1"/>
              <p:nvPr/>
            </p:nvSpPr>
            <p:spPr>
              <a:xfrm>
                <a:off x="3891265" y="1556792"/>
                <a:ext cx="688836" cy="47357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AS</a:t>
                </a:r>
                <a:endParaRPr lang="zh-CN" altLang="en-US" sz="1200"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3891265" y="2718927"/>
                <a:ext cx="849641" cy="47357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TGS</a:t>
                </a:r>
                <a:endParaRPr lang="zh-CN" altLang="en-US" sz="12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5003455" y="1625762"/>
                <a:ext cx="722548" cy="47357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DB</a:t>
                </a:r>
                <a:endParaRPr lang="zh-CN" altLang="en-US" sz="1200" b="1" dirty="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4788024" y="2204864"/>
                <a:ext cx="432048"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045619" y="5452932"/>
              <a:ext cx="520060" cy="483128"/>
            </a:xfrm>
            <a:prstGeom prst="rect">
              <a:avLst/>
            </a:prstGeom>
          </p:spPr>
        </p:pic>
        <p:sp>
          <p:nvSpPr>
            <p:cNvPr id="11" name="任意多边形 10"/>
            <p:cNvSpPr/>
            <p:nvPr/>
          </p:nvSpPr>
          <p:spPr>
            <a:xfrm>
              <a:off x="5724128" y="2543976"/>
              <a:ext cx="944991" cy="380968"/>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任意多边形 11"/>
            <p:cNvSpPr/>
            <p:nvPr/>
          </p:nvSpPr>
          <p:spPr>
            <a:xfrm rot="10800000">
              <a:off x="5724127" y="2651338"/>
              <a:ext cx="944989" cy="489630"/>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任意多边形 12"/>
            <p:cNvSpPr/>
            <p:nvPr/>
          </p:nvSpPr>
          <p:spPr>
            <a:xfrm rot="1537853">
              <a:off x="5648428" y="3168317"/>
              <a:ext cx="1003304" cy="528554"/>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任意多边形 13"/>
            <p:cNvSpPr/>
            <p:nvPr/>
          </p:nvSpPr>
          <p:spPr>
            <a:xfrm rot="12308259">
              <a:off x="5698824" y="3291528"/>
              <a:ext cx="969209" cy="435983"/>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任意多边形 14"/>
            <p:cNvSpPr/>
            <p:nvPr/>
          </p:nvSpPr>
          <p:spPr>
            <a:xfrm rot="5198562">
              <a:off x="5077728" y="4096850"/>
              <a:ext cx="2012879" cy="1036027"/>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6" name="内容占位符 6"/>
            <p:cNvPicPr>
              <a:picLocks noChangeAspect="1"/>
            </p:cNvPicPr>
            <p:nvPr/>
          </p:nvPicPr>
          <p:blipFill rotWithShape="1">
            <a:blip r:embed="rId6" cstate="print">
              <a:extLst>
                <a:ext uri="{28A0092B-C50C-407E-A947-70E740481C1C}">
                  <a14:useLocalDpi xmlns:a14="http://schemas.microsoft.com/office/drawing/2010/main" val="0"/>
                </a:ext>
              </a:extLst>
            </a:blip>
            <a:srcRect l="507" b="4165"/>
            <a:stretch/>
          </p:blipFill>
          <p:spPr bwMode="auto">
            <a:xfrm>
              <a:off x="5004048" y="2924944"/>
              <a:ext cx="667913" cy="6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文本框 16"/>
            <p:cNvSpPr txBox="1"/>
            <p:nvPr/>
          </p:nvSpPr>
          <p:spPr>
            <a:xfrm>
              <a:off x="5724128" y="2492896"/>
              <a:ext cx="515715" cy="431500"/>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①</a:t>
              </a:r>
              <a:endParaRPr lang="zh-CN" altLang="en-US" sz="1600" dirty="0"/>
            </a:p>
          </p:txBody>
        </p:sp>
        <p:sp>
          <p:nvSpPr>
            <p:cNvPr id="18" name="文本框 17"/>
            <p:cNvSpPr txBox="1"/>
            <p:nvPr/>
          </p:nvSpPr>
          <p:spPr>
            <a:xfrm>
              <a:off x="5796136" y="2780928"/>
              <a:ext cx="515715" cy="431500"/>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②</a:t>
              </a:r>
              <a:endParaRPr lang="zh-CN" altLang="en-US" sz="1600" dirty="0"/>
            </a:p>
          </p:txBody>
        </p:sp>
        <p:sp>
          <p:nvSpPr>
            <p:cNvPr id="19" name="文本框 18"/>
            <p:cNvSpPr txBox="1"/>
            <p:nvPr/>
          </p:nvSpPr>
          <p:spPr>
            <a:xfrm>
              <a:off x="5849924" y="3082407"/>
              <a:ext cx="515715" cy="431500"/>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③</a:t>
              </a:r>
              <a:endParaRPr lang="zh-CN" altLang="en-US" sz="1600" dirty="0"/>
            </a:p>
          </p:txBody>
        </p:sp>
        <p:sp>
          <p:nvSpPr>
            <p:cNvPr id="20" name="文本框 19"/>
            <p:cNvSpPr txBox="1"/>
            <p:nvPr/>
          </p:nvSpPr>
          <p:spPr>
            <a:xfrm>
              <a:off x="5843038" y="3316651"/>
              <a:ext cx="515715" cy="431500"/>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④</a:t>
              </a:r>
              <a:endParaRPr lang="zh-CN" altLang="en-US" sz="1600" dirty="0"/>
            </a:p>
          </p:txBody>
        </p:sp>
        <p:sp>
          <p:nvSpPr>
            <p:cNvPr id="21" name="文本框 20"/>
            <p:cNvSpPr txBox="1"/>
            <p:nvPr/>
          </p:nvSpPr>
          <p:spPr>
            <a:xfrm>
              <a:off x="5724128" y="3717032"/>
              <a:ext cx="515715" cy="431500"/>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⑤</a:t>
              </a:r>
              <a:endParaRPr lang="zh-CN" altLang="en-US" sz="1600" dirty="0"/>
            </a:p>
          </p:txBody>
        </p:sp>
        <p:sp>
          <p:nvSpPr>
            <p:cNvPr id="22" name="任意多边形 21"/>
            <p:cNvSpPr/>
            <p:nvPr/>
          </p:nvSpPr>
          <p:spPr>
            <a:xfrm rot="15399411">
              <a:off x="4859242" y="4294386"/>
              <a:ext cx="2233827" cy="728267"/>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文本框 22"/>
            <p:cNvSpPr txBox="1"/>
            <p:nvPr/>
          </p:nvSpPr>
          <p:spPr>
            <a:xfrm>
              <a:off x="5476437" y="3946503"/>
              <a:ext cx="515715" cy="431500"/>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⑥</a:t>
              </a:r>
              <a:endParaRPr lang="zh-CN" altLang="en-US" sz="1600" dirty="0"/>
            </a:p>
          </p:txBody>
        </p:sp>
        <p:sp>
          <p:nvSpPr>
            <p:cNvPr id="41" name="任意多边形 40"/>
            <p:cNvSpPr/>
            <p:nvPr/>
          </p:nvSpPr>
          <p:spPr>
            <a:xfrm rot="5885968">
              <a:off x="4441138" y="4381627"/>
              <a:ext cx="1771804" cy="326991"/>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任意多边形 41"/>
            <p:cNvSpPr/>
            <p:nvPr/>
          </p:nvSpPr>
          <p:spPr>
            <a:xfrm rot="16845774">
              <a:off x="4308588" y="4339956"/>
              <a:ext cx="1721485" cy="370532"/>
            </a:xfrm>
            <a:custGeom>
              <a:avLst/>
              <a:gdLst>
                <a:gd name="connsiteX0" fmla="*/ 0 w 2043953"/>
                <a:gd name="connsiteY0" fmla="*/ 1600200 h 1600200"/>
                <a:gd name="connsiteX1" fmla="*/ 927847 w 2043953"/>
                <a:gd name="connsiteY1" fmla="*/ 591671 h 1600200"/>
                <a:gd name="connsiteX2" fmla="*/ 2043953 w 2043953"/>
                <a:gd name="connsiteY2" fmla="*/ 0 h 1600200"/>
              </a:gdLst>
              <a:ahLst/>
              <a:cxnLst>
                <a:cxn ang="0">
                  <a:pos x="connsiteX0" y="connsiteY0"/>
                </a:cxn>
                <a:cxn ang="0">
                  <a:pos x="connsiteX1" y="connsiteY1"/>
                </a:cxn>
                <a:cxn ang="0">
                  <a:pos x="connsiteX2" y="connsiteY2"/>
                </a:cxn>
              </a:cxnLst>
              <a:rect l="l" t="t" r="r" b="b"/>
              <a:pathLst>
                <a:path w="2043953" h="1600200">
                  <a:moveTo>
                    <a:pt x="0" y="1600200"/>
                  </a:moveTo>
                  <a:cubicBezTo>
                    <a:pt x="293594" y="1229285"/>
                    <a:pt x="587188" y="858371"/>
                    <a:pt x="927847" y="591671"/>
                  </a:cubicBezTo>
                  <a:cubicBezTo>
                    <a:pt x="1268506" y="324971"/>
                    <a:pt x="1656229" y="162485"/>
                    <a:pt x="2043953"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文本框 42"/>
            <p:cNvSpPr txBox="1"/>
            <p:nvPr/>
          </p:nvSpPr>
          <p:spPr>
            <a:xfrm>
              <a:off x="5246966" y="4036731"/>
              <a:ext cx="473246" cy="393427"/>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⑦</a:t>
              </a:r>
              <a:endParaRPr lang="zh-CN" altLang="en-US" sz="1600" dirty="0"/>
            </a:p>
          </p:txBody>
        </p:sp>
        <p:sp>
          <p:nvSpPr>
            <p:cNvPr id="44" name="文本框 43"/>
            <p:cNvSpPr txBox="1"/>
            <p:nvPr/>
          </p:nvSpPr>
          <p:spPr>
            <a:xfrm>
              <a:off x="5004048" y="4077072"/>
              <a:ext cx="473246" cy="393427"/>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⑧</a:t>
              </a:r>
              <a:endParaRPr lang="zh-CN" altLang="en-US" sz="1600" dirty="0"/>
            </a:p>
          </p:txBody>
        </p:sp>
        <p:sp>
          <p:nvSpPr>
            <p:cNvPr id="6" name="椭圆 5"/>
            <p:cNvSpPr/>
            <p:nvPr/>
          </p:nvSpPr>
          <p:spPr>
            <a:xfrm>
              <a:off x="4427984" y="1826604"/>
              <a:ext cx="4392488" cy="2160240"/>
            </a:xfrm>
            <a:prstGeom prst="ellipse">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427984" y="4135633"/>
              <a:ext cx="4392488" cy="2160240"/>
            </a:xfrm>
            <a:prstGeom prst="ellipse">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364088" y="1988840"/>
              <a:ext cx="929935" cy="307777"/>
            </a:xfrm>
            <a:prstGeom prst="rect">
              <a:avLst/>
            </a:prstGeom>
            <a:noFill/>
          </p:spPr>
          <p:txBody>
            <a:bodyPr wrap="none" rtlCol="0">
              <a:spAutoFit/>
            </a:bodyPr>
            <a:lstStyle/>
            <a:p>
              <a:r>
                <a:rPr lang="en-US" altLang="zh-CN" sz="1400" b="1" dirty="0" smtClean="0">
                  <a:latin typeface="微软雅黑" panose="020B0503020204020204" pitchFamily="34" charset="-122"/>
                  <a:ea typeface="微软雅黑" panose="020B0503020204020204" pitchFamily="34" charset="-122"/>
                </a:rPr>
                <a:t>Realm A</a:t>
              </a:r>
              <a:endParaRPr lang="zh-CN" altLang="en-US" sz="14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5436096" y="5877272"/>
              <a:ext cx="929935" cy="307777"/>
            </a:xfrm>
            <a:prstGeom prst="rect">
              <a:avLst/>
            </a:prstGeom>
            <a:noFill/>
          </p:spPr>
          <p:txBody>
            <a:bodyPr wrap="none" rtlCol="0">
              <a:spAutoFit/>
            </a:bodyPr>
            <a:lstStyle/>
            <a:p>
              <a:r>
                <a:rPr lang="en-US" altLang="zh-CN" sz="1400" b="1" dirty="0" smtClean="0">
                  <a:latin typeface="微软雅黑" panose="020B0503020204020204" pitchFamily="34" charset="-122"/>
                  <a:ea typeface="微软雅黑" panose="020B0503020204020204" pitchFamily="34" charset="-122"/>
                </a:rPr>
                <a:t>Realm B</a:t>
              </a:r>
              <a:endParaRPr lang="zh-CN" altLang="en-US" sz="1400" b="1" dirty="0">
                <a:latin typeface="微软雅黑" panose="020B0503020204020204" pitchFamily="34" charset="-122"/>
                <a:ea typeface="微软雅黑" panose="020B0503020204020204" pitchFamily="34" charset="-122"/>
              </a:endParaRPr>
            </a:p>
          </p:txBody>
        </p:sp>
      </p:grpSp>
      <p:sp>
        <p:nvSpPr>
          <p:cNvPr id="51" name="流程图: 合并 5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8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Kerberos5</a:t>
            </a:r>
            <a:endParaRPr lang="zh-CN" altLang="en-US" dirty="0"/>
          </a:p>
        </p:txBody>
      </p:sp>
      <p:sp>
        <p:nvSpPr>
          <p:cNvPr id="3" name="内容占位符 2"/>
          <p:cNvSpPr>
            <a:spLocks noGrp="1"/>
          </p:cNvSpPr>
          <p:nvPr>
            <p:ph idx="1"/>
          </p:nvPr>
        </p:nvSpPr>
        <p:spPr/>
        <p:txBody>
          <a:bodyPr/>
          <a:lstStyle/>
          <a:p>
            <a:r>
              <a:rPr lang="en-US" altLang="zh-CN" dirty="0" smtClean="0"/>
              <a:t>90</a:t>
            </a:r>
            <a:r>
              <a:rPr lang="zh-CN" altLang="en-US" dirty="0" smtClean="0"/>
              <a:t>年代中期提出，是</a:t>
            </a:r>
            <a:r>
              <a:rPr lang="en-US" altLang="zh-CN" dirty="0" smtClean="0"/>
              <a:t>Kerberos4</a:t>
            </a:r>
            <a:r>
              <a:rPr lang="zh-CN" altLang="en-US" dirty="0" smtClean="0"/>
              <a:t>的改进</a:t>
            </a:r>
            <a:endParaRPr lang="en-US" altLang="zh-CN" dirty="0" smtClean="0"/>
          </a:p>
          <a:p>
            <a:r>
              <a:rPr lang="en-US" altLang="zh-CN" dirty="0" smtClean="0"/>
              <a:t>RFC 1510</a:t>
            </a:r>
          </a:p>
          <a:p>
            <a:r>
              <a:rPr lang="zh-CN" altLang="en-US" dirty="0" smtClean="0"/>
              <a:t>环境上的改进：</a:t>
            </a:r>
            <a:endParaRPr lang="en-US" altLang="zh-CN" dirty="0" smtClean="0"/>
          </a:p>
          <a:p>
            <a:pPr lvl="1"/>
            <a:r>
              <a:rPr lang="zh-CN" altLang="en-US" dirty="0" smtClean="0"/>
              <a:t>加密系统依赖性：</a:t>
            </a:r>
            <a:endParaRPr lang="en-US" altLang="zh-CN" dirty="0" smtClean="0"/>
          </a:p>
          <a:p>
            <a:pPr lvl="2"/>
            <a:r>
              <a:rPr lang="zh-CN" altLang="en-US" dirty="0" smtClean="0"/>
              <a:t>版本</a:t>
            </a:r>
            <a:r>
              <a:rPr lang="en-US" altLang="zh-CN" dirty="0" smtClean="0"/>
              <a:t>4</a:t>
            </a:r>
            <a:r>
              <a:rPr lang="zh-CN" altLang="en-US" dirty="0" smtClean="0"/>
              <a:t>：使用</a:t>
            </a:r>
            <a:r>
              <a:rPr lang="en-US" altLang="zh-CN" dirty="0" smtClean="0"/>
              <a:t>DES</a:t>
            </a:r>
          </a:p>
          <a:p>
            <a:pPr lvl="2"/>
            <a:r>
              <a:rPr lang="zh-CN" altLang="en-US" dirty="0" smtClean="0"/>
              <a:t>版本</a:t>
            </a:r>
            <a:r>
              <a:rPr lang="en-US" altLang="zh-CN" dirty="0" smtClean="0"/>
              <a:t>5</a:t>
            </a:r>
            <a:r>
              <a:rPr lang="zh-CN" altLang="en-US" dirty="0" smtClean="0"/>
              <a:t>：用加密类型标记密文，可以使用任何加密技术</a:t>
            </a:r>
            <a:endParaRPr lang="en-US" altLang="zh-CN" dirty="0" smtClean="0"/>
          </a:p>
          <a:p>
            <a:pPr lvl="1"/>
            <a:r>
              <a:rPr lang="en-US" altLang="zh-CN" dirty="0" smtClean="0"/>
              <a:t>Internet</a:t>
            </a:r>
            <a:r>
              <a:rPr lang="zh-CN" altLang="en-US" dirty="0" smtClean="0"/>
              <a:t>协议依赖性：</a:t>
            </a:r>
            <a:endParaRPr lang="en-US" altLang="zh-CN" dirty="0" smtClean="0"/>
          </a:p>
          <a:p>
            <a:pPr lvl="2"/>
            <a:r>
              <a:rPr lang="zh-CN" altLang="en-US" dirty="0" smtClean="0"/>
              <a:t>版本</a:t>
            </a:r>
            <a:r>
              <a:rPr lang="en-US" altLang="zh-CN" dirty="0" smtClean="0"/>
              <a:t>4</a:t>
            </a:r>
            <a:r>
              <a:rPr lang="zh-CN" altLang="en-US" dirty="0" smtClean="0"/>
              <a:t>：限制为</a:t>
            </a:r>
            <a:r>
              <a:rPr lang="en-US" altLang="zh-CN" dirty="0" smtClean="0"/>
              <a:t>IP</a:t>
            </a:r>
            <a:r>
              <a:rPr lang="zh-CN" altLang="en-US" dirty="0" smtClean="0"/>
              <a:t>地址</a:t>
            </a:r>
            <a:endParaRPr lang="en-US" altLang="zh-CN" dirty="0" smtClean="0"/>
          </a:p>
          <a:p>
            <a:pPr lvl="2"/>
            <a:r>
              <a:rPr lang="zh-CN" altLang="en-US" dirty="0" smtClean="0"/>
              <a:t>版本</a:t>
            </a:r>
            <a:r>
              <a:rPr lang="en-US" altLang="zh-CN" dirty="0" smtClean="0"/>
              <a:t>5</a:t>
            </a:r>
            <a:r>
              <a:rPr lang="zh-CN" altLang="en-US" dirty="0" smtClean="0"/>
              <a:t>：用类型和长度标记网络地址</a:t>
            </a:r>
            <a:endParaRPr lang="en-US" altLang="zh-CN" dirty="0" smtClean="0"/>
          </a:p>
          <a:p>
            <a:pPr lvl="1"/>
            <a:r>
              <a:rPr lang="zh-CN" altLang="en-US" dirty="0"/>
              <a:t>票据的生命期：</a:t>
            </a:r>
            <a:endParaRPr lang="en-US" altLang="zh-CN" dirty="0"/>
          </a:p>
          <a:p>
            <a:pPr lvl="2"/>
            <a:r>
              <a:rPr lang="zh-CN" altLang="en-US" dirty="0"/>
              <a:t>版本</a:t>
            </a:r>
            <a:r>
              <a:rPr lang="en-US" altLang="zh-CN" dirty="0"/>
              <a:t>4</a:t>
            </a:r>
            <a:r>
              <a:rPr lang="zh-CN" altLang="en-US" dirty="0"/>
              <a:t>：生命期</a:t>
            </a:r>
            <a:r>
              <a:rPr lang="en-US" altLang="zh-CN" dirty="0"/>
              <a:t>8</a:t>
            </a:r>
            <a:r>
              <a:rPr lang="zh-CN" altLang="en-US" dirty="0"/>
              <a:t>比特表示，每单位</a:t>
            </a:r>
            <a:r>
              <a:rPr lang="en-US" altLang="zh-CN" dirty="0"/>
              <a:t>5</a:t>
            </a:r>
            <a:r>
              <a:rPr lang="zh-CN" altLang="en-US" dirty="0"/>
              <a:t>分钟</a:t>
            </a:r>
            <a:endParaRPr lang="en-US" altLang="zh-CN" dirty="0"/>
          </a:p>
          <a:p>
            <a:pPr lvl="2"/>
            <a:r>
              <a:rPr lang="zh-CN" altLang="en-US" dirty="0"/>
              <a:t>版本</a:t>
            </a:r>
            <a:r>
              <a:rPr lang="en-US" altLang="zh-CN" dirty="0"/>
              <a:t>5</a:t>
            </a:r>
            <a:r>
              <a:rPr lang="zh-CN" altLang="en-US" dirty="0"/>
              <a:t>：包含精确的起始时间和终止时间</a:t>
            </a:r>
            <a:endParaRPr lang="en-US" altLang="zh-CN" dirty="0" smtClean="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189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98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二、消息认证码</a:t>
            </a:r>
            <a:r>
              <a:rPr lang="en-US" altLang="zh-CN" dirty="0" smtClean="0"/>
              <a:t>MAC</a:t>
            </a:r>
            <a:endParaRPr lang="zh-CN" altLang="en-US" dirty="0"/>
          </a:p>
        </p:txBody>
      </p:sp>
      <p:sp>
        <p:nvSpPr>
          <p:cNvPr id="3" name="内容占位符 2"/>
          <p:cNvSpPr>
            <a:spLocks noGrp="1"/>
          </p:cNvSpPr>
          <p:nvPr>
            <p:ph idx="1"/>
          </p:nvPr>
        </p:nvSpPr>
        <p:spPr/>
        <p:txBody>
          <a:bodyPr>
            <a:noAutofit/>
          </a:bodyPr>
          <a:lstStyle/>
          <a:p>
            <a:r>
              <a:rPr lang="zh-CN" altLang="en-US" dirty="0" smtClean="0"/>
              <a:t>使用密钥产生短小的定长数据分组，即所谓的</a:t>
            </a:r>
            <a:r>
              <a:rPr lang="zh-CN" altLang="en-US" dirty="0" smtClean="0">
                <a:solidFill>
                  <a:srgbClr val="FF0000"/>
                </a:solidFill>
              </a:rPr>
              <a:t>密码校验</a:t>
            </a:r>
            <a:r>
              <a:rPr lang="en-US" altLang="zh-CN" dirty="0" smtClean="0">
                <a:solidFill>
                  <a:srgbClr val="FF0000"/>
                </a:solidFill>
              </a:rPr>
              <a:t>MAC</a:t>
            </a:r>
            <a:r>
              <a:rPr lang="zh-CN" altLang="en-US" dirty="0" smtClean="0"/>
              <a:t>，将它附加在报文中。</a:t>
            </a:r>
            <a:endParaRPr lang="en-US" altLang="zh-CN" dirty="0" smtClean="0"/>
          </a:p>
          <a:p>
            <a:r>
              <a:rPr lang="zh-CN" altLang="en-US" dirty="0" smtClean="0"/>
              <a:t>通信双方共享密钥</a:t>
            </a:r>
            <a:r>
              <a:rPr lang="en-US" altLang="zh-CN" dirty="0" smtClean="0"/>
              <a:t>k</a:t>
            </a:r>
            <a:r>
              <a:rPr lang="zh-CN" altLang="en-US" dirty="0" smtClean="0"/>
              <a:t>，发送方计算</a:t>
            </a:r>
            <a:r>
              <a:rPr lang="en-US" altLang="zh-CN" dirty="0" smtClean="0"/>
              <a:t>MAC=C(</a:t>
            </a:r>
            <a:r>
              <a:rPr lang="en-US" altLang="zh-CN" dirty="0" err="1" smtClean="0"/>
              <a:t>k,m</a:t>
            </a:r>
            <a:r>
              <a:rPr lang="en-US" altLang="zh-CN" dirty="0" smtClean="0"/>
              <a:t>)</a:t>
            </a:r>
            <a:r>
              <a:rPr lang="zh-CN" altLang="en-US" dirty="0" smtClean="0"/>
              <a:t>并附在报文后。接收方根据</a:t>
            </a:r>
            <a:r>
              <a:rPr lang="en-US" altLang="zh-CN" dirty="0" smtClean="0"/>
              <a:t>m</a:t>
            </a:r>
            <a:r>
              <a:rPr lang="zh-CN" altLang="en-US" dirty="0" smtClean="0"/>
              <a:t>重新计算</a:t>
            </a:r>
            <a:r>
              <a:rPr lang="en-US" altLang="zh-CN" dirty="0" smtClean="0"/>
              <a:t>MAC</a:t>
            </a:r>
            <a:r>
              <a:rPr lang="zh-CN" altLang="en-US" dirty="0" smtClean="0"/>
              <a:t>，并与接收到的</a:t>
            </a:r>
            <a:r>
              <a:rPr lang="en-US" altLang="zh-CN" dirty="0" smtClean="0"/>
              <a:t>MAC</a:t>
            </a:r>
            <a:r>
              <a:rPr lang="zh-CN" altLang="en-US" dirty="0" smtClean="0"/>
              <a:t>比较。若密钥不公开且</a:t>
            </a:r>
            <a:r>
              <a:rPr lang="en-US" altLang="zh-CN" dirty="0" smtClean="0"/>
              <a:t>MAC</a:t>
            </a:r>
            <a:r>
              <a:rPr lang="zh-CN" altLang="en-US" dirty="0" smtClean="0"/>
              <a:t>匹配，则：</a:t>
            </a:r>
          </a:p>
          <a:p>
            <a:pPr lvl="1"/>
            <a:r>
              <a:rPr lang="zh-CN" altLang="en-US" dirty="0" smtClean="0"/>
              <a:t>接收方可以确信报文未被更改；</a:t>
            </a:r>
          </a:p>
          <a:p>
            <a:pPr lvl="1"/>
            <a:r>
              <a:rPr lang="zh-CN" altLang="en-US" dirty="0" smtClean="0"/>
              <a:t>接收方可以确信报文来自声称的发送者。</a:t>
            </a:r>
          </a:p>
          <a:p>
            <a:pPr lvl="1"/>
            <a:endParaRPr lang="en-US" altLang="zh-CN" dirty="0" smtClean="0"/>
          </a:p>
          <a:p>
            <a:pPr lvl="1"/>
            <a:r>
              <a:rPr lang="en-US" altLang="zh-CN" dirty="0"/>
              <a:t>MAC</a:t>
            </a:r>
            <a:r>
              <a:rPr lang="zh-CN" altLang="en-US" dirty="0"/>
              <a:t>函数类似加密，但</a:t>
            </a:r>
            <a:r>
              <a:rPr lang="zh-CN" altLang="en-US" dirty="0" smtClean="0"/>
              <a:t>非</a:t>
            </a:r>
            <a:r>
              <a:rPr lang="zh-CN" altLang="en-US" dirty="0"/>
              <a:t>加密</a:t>
            </a:r>
            <a:r>
              <a:rPr lang="zh-CN" altLang="en-US" dirty="0" smtClean="0"/>
              <a:t>，</a:t>
            </a:r>
            <a:r>
              <a:rPr lang="zh-CN" altLang="en-US" dirty="0"/>
              <a:t>也无需可逆</a:t>
            </a:r>
          </a:p>
          <a:p>
            <a:pPr lvl="1"/>
            <a:r>
              <a:rPr lang="zh-CN" altLang="en-US" dirty="0" smtClean="0">
                <a:solidFill>
                  <a:srgbClr val="FF0000"/>
                </a:solidFill>
              </a:rPr>
              <a:t>报文鉴别不提供保密</a:t>
            </a:r>
          </a:p>
          <a:p>
            <a:pPr lvl="1"/>
            <a:r>
              <a:rPr lang="zh-CN" altLang="en-US" dirty="0" smtClean="0"/>
              <a:t>常将</a:t>
            </a:r>
            <a:r>
              <a:rPr lang="en-US" altLang="zh-CN" dirty="0" smtClean="0"/>
              <a:t>MAC</a:t>
            </a:r>
            <a:r>
              <a:rPr lang="zh-CN" altLang="en-US" dirty="0" smtClean="0"/>
              <a:t>直接与明文并置，然后加密传输</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725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a:t>消息字节顺序：</a:t>
            </a:r>
            <a:endParaRPr lang="en-US" altLang="zh-CN" dirty="0"/>
          </a:p>
          <a:p>
            <a:pPr lvl="2"/>
            <a:r>
              <a:rPr lang="zh-CN" altLang="en-US" dirty="0"/>
              <a:t>版本</a:t>
            </a:r>
            <a:r>
              <a:rPr lang="en-US" altLang="zh-CN" dirty="0"/>
              <a:t>4</a:t>
            </a:r>
            <a:r>
              <a:rPr lang="zh-CN" altLang="en-US" dirty="0"/>
              <a:t>：发送者用标记说明规定消息的字节顺序</a:t>
            </a:r>
            <a:endParaRPr lang="en-US" altLang="zh-CN" dirty="0"/>
          </a:p>
          <a:p>
            <a:pPr lvl="2"/>
            <a:r>
              <a:rPr lang="zh-CN" altLang="en-US" dirty="0"/>
              <a:t>版本</a:t>
            </a:r>
            <a:r>
              <a:rPr lang="en-US" altLang="zh-CN" dirty="0"/>
              <a:t>5</a:t>
            </a:r>
            <a:r>
              <a:rPr lang="zh-CN" altLang="en-US" dirty="0"/>
              <a:t>：消息结构按照抽象语法表示（</a:t>
            </a:r>
            <a:r>
              <a:rPr lang="en-US" altLang="zh-CN" dirty="0"/>
              <a:t>ASN.1</a:t>
            </a:r>
            <a:r>
              <a:rPr lang="zh-CN" altLang="en-US" dirty="0"/>
              <a:t>）和基本编码规则（</a:t>
            </a:r>
            <a:r>
              <a:rPr lang="en-US" altLang="zh-CN" dirty="0"/>
              <a:t>BER</a:t>
            </a:r>
            <a:r>
              <a:rPr lang="zh-CN" altLang="en-US" dirty="0"/>
              <a:t>）规定</a:t>
            </a:r>
          </a:p>
          <a:p>
            <a:pPr lvl="1"/>
            <a:r>
              <a:rPr lang="zh-CN" altLang="en-US" dirty="0" smtClean="0"/>
              <a:t>向前认证：</a:t>
            </a:r>
            <a:endParaRPr lang="en-US" altLang="zh-CN" dirty="0" smtClean="0"/>
          </a:p>
          <a:p>
            <a:pPr lvl="2"/>
            <a:r>
              <a:rPr lang="zh-CN" altLang="en-US" dirty="0" smtClean="0"/>
              <a:t>版本</a:t>
            </a:r>
            <a:r>
              <a:rPr lang="en-US" altLang="zh-CN" dirty="0" smtClean="0"/>
              <a:t>4</a:t>
            </a:r>
            <a:r>
              <a:rPr lang="zh-CN" altLang="en-US" dirty="0" smtClean="0"/>
              <a:t>：票据专用，不能用于相关工作</a:t>
            </a:r>
            <a:endParaRPr lang="en-US" altLang="zh-CN" dirty="0" smtClean="0"/>
          </a:p>
          <a:p>
            <a:pPr lvl="2"/>
            <a:r>
              <a:rPr lang="zh-CN" altLang="en-US" dirty="0" smtClean="0"/>
              <a:t>版本</a:t>
            </a:r>
            <a:r>
              <a:rPr lang="en-US" altLang="zh-CN" dirty="0" smtClean="0"/>
              <a:t>5</a:t>
            </a:r>
            <a:r>
              <a:rPr lang="zh-CN" altLang="en-US" dirty="0" smtClean="0"/>
              <a:t>：提供该功能</a:t>
            </a:r>
            <a:endParaRPr lang="en-US" altLang="zh-CN" dirty="0" smtClean="0"/>
          </a:p>
          <a:p>
            <a:pPr lvl="1"/>
            <a:r>
              <a:rPr lang="zh-CN" altLang="en-US" dirty="0" smtClean="0"/>
              <a:t>域间认证：</a:t>
            </a:r>
            <a:endParaRPr lang="en-US" altLang="zh-CN" dirty="0" smtClean="0"/>
          </a:p>
          <a:p>
            <a:pPr lvl="2"/>
            <a:r>
              <a:rPr lang="zh-CN" altLang="en-US" dirty="0" smtClean="0"/>
              <a:t>版本</a:t>
            </a:r>
            <a:r>
              <a:rPr lang="en-US" altLang="zh-CN" dirty="0" smtClean="0"/>
              <a:t>4</a:t>
            </a:r>
            <a:r>
              <a:rPr lang="zh-CN" altLang="en-US" dirty="0" smtClean="0"/>
              <a:t>：</a:t>
            </a:r>
            <a:r>
              <a:rPr lang="en-US" altLang="zh-CN" dirty="0" smtClean="0"/>
              <a:t>N</a:t>
            </a:r>
            <a:r>
              <a:rPr lang="zh-CN" altLang="en-US" dirty="0" smtClean="0"/>
              <a:t>个域的两两交互需要</a:t>
            </a:r>
            <a:r>
              <a:rPr lang="en-US" altLang="zh-CN" dirty="0" smtClean="0"/>
              <a:t>N</a:t>
            </a:r>
            <a:r>
              <a:rPr lang="en-US" altLang="zh-CN" baseline="30000" dirty="0" smtClean="0"/>
              <a:t>2</a:t>
            </a:r>
            <a:r>
              <a:rPr lang="zh-CN" altLang="en-US" dirty="0" smtClean="0"/>
              <a:t>个</a:t>
            </a:r>
            <a:r>
              <a:rPr lang="en-US" altLang="zh-CN" dirty="0" smtClean="0"/>
              <a:t>Kerberos</a:t>
            </a:r>
            <a:r>
              <a:rPr lang="zh-CN" altLang="en-US" dirty="0" smtClean="0"/>
              <a:t>服务器间关系</a:t>
            </a:r>
            <a:endParaRPr lang="en-US" altLang="zh-CN" dirty="0" smtClean="0"/>
          </a:p>
          <a:p>
            <a:pPr lvl="2"/>
            <a:r>
              <a:rPr lang="zh-CN" altLang="en-US" dirty="0" smtClean="0"/>
              <a:t>版本</a:t>
            </a:r>
            <a:r>
              <a:rPr lang="en-US" altLang="zh-CN" dirty="0" smtClean="0"/>
              <a:t>5</a:t>
            </a:r>
            <a:r>
              <a:rPr lang="zh-CN" altLang="en-US" dirty="0" smtClean="0"/>
              <a:t>：有较少的连接方法</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190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696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技术上的改进：</a:t>
            </a:r>
            <a:endParaRPr lang="en-US" altLang="zh-CN" dirty="0" smtClean="0"/>
          </a:p>
          <a:p>
            <a:pPr lvl="1"/>
            <a:r>
              <a:rPr lang="zh-CN" altLang="en-US" dirty="0" smtClean="0"/>
              <a:t>两次加密：</a:t>
            </a:r>
            <a:endParaRPr lang="en-US" altLang="zh-CN" dirty="0" smtClean="0"/>
          </a:p>
          <a:p>
            <a:pPr lvl="2"/>
            <a:r>
              <a:rPr lang="zh-CN" altLang="en-US" dirty="0" smtClean="0"/>
              <a:t>给客户端的服务凭证票据经过了两次加密，不是必需的</a:t>
            </a:r>
            <a:endParaRPr lang="en-US" altLang="zh-CN" dirty="0" smtClean="0"/>
          </a:p>
          <a:p>
            <a:pPr lvl="1"/>
            <a:r>
              <a:rPr lang="en-US" altLang="zh-CN" dirty="0" smtClean="0"/>
              <a:t>PCBC</a:t>
            </a:r>
            <a:r>
              <a:rPr lang="zh-CN" altLang="en-US" dirty="0" smtClean="0"/>
              <a:t>加密：</a:t>
            </a:r>
            <a:endParaRPr lang="en-US" altLang="zh-CN" dirty="0" smtClean="0"/>
          </a:p>
          <a:p>
            <a:pPr lvl="2"/>
            <a:r>
              <a:rPr lang="en-US" altLang="zh-CN" dirty="0" smtClean="0"/>
              <a:t>DES</a:t>
            </a:r>
            <a:r>
              <a:rPr lang="zh-CN" altLang="en-US" dirty="0" smtClean="0"/>
              <a:t>的非标准</a:t>
            </a:r>
            <a:r>
              <a:rPr lang="en-US" altLang="zh-CN" dirty="0" smtClean="0"/>
              <a:t>PCBC</a:t>
            </a:r>
            <a:r>
              <a:rPr lang="zh-CN" altLang="en-US" dirty="0" smtClean="0"/>
              <a:t>链接模式，易受交换密文块攻击</a:t>
            </a:r>
            <a:endParaRPr lang="en-US" altLang="zh-CN" dirty="0" smtClean="0"/>
          </a:p>
          <a:p>
            <a:pPr lvl="1"/>
            <a:r>
              <a:rPr lang="zh-CN" altLang="en-US" dirty="0" smtClean="0"/>
              <a:t>会话密钥：</a:t>
            </a:r>
            <a:endParaRPr lang="en-US" altLang="zh-CN" dirty="0" smtClean="0"/>
          </a:p>
          <a:p>
            <a:pPr lvl="2"/>
            <a:r>
              <a:rPr lang="zh-CN" altLang="en-US" dirty="0" smtClean="0"/>
              <a:t>客户端多次使用同一个会话密钥加密认证信息，会增加攻击者破译的可能</a:t>
            </a:r>
            <a:endParaRPr lang="en-US" altLang="zh-CN" dirty="0" smtClean="0"/>
          </a:p>
          <a:p>
            <a:pPr lvl="1"/>
            <a:r>
              <a:rPr lang="zh-CN" altLang="en-US" dirty="0" smtClean="0"/>
              <a:t>口令攻击：</a:t>
            </a:r>
            <a:endParaRPr lang="en-US" altLang="zh-CN" dirty="0" smtClean="0"/>
          </a:p>
          <a:p>
            <a:pPr lvl="2"/>
            <a:r>
              <a:rPr lang="zh-CN" altLang="en-US" dirty="0" smtClean="0"/>
              <a:t>口令是不安全的。版本</a:t>
            </a:r>
            <a:r>
              <a:rPr lang="en-US" altLang="zh-CN" dirty="0" smtClean="0"/>
              <a:t>5</a:t>
            </a:r>
            <a:r>
              <a:rPr lang="zh-CN" altLang="en-US" dirty="0" smtClean="0"/>
              <a:t>的预认证机制使得口令攻击难一些。</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191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466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Kerberos5</a:t>
            </a:r>
            <a:r>
              <a:rPr lang="zh-CN" altLang="en-US" dirty="0" smtClean="0"/>
              <a:t>认证会话</a:t>
            </a:r>
            <a:endParaRPr lang="zh-CN" altLang="en-US" dirty="0"/>
          </a:p>
        </p:txBody>
      </p:sp>
      <p:sp>
        <p:nvSpPr>
          <p:cNvPr id="3" name="内容占位符 2"/>
          <p:cNvSpPr>
            <a:spLocks noGrp="1"/>
          </p:cNvSpPr>
          <p:nvPr>
            <p:ph idx="1"/>
          </p:nvPr>
        </p:nvSpPr>
        <p:spPr/>
        <p:txBody>
          <a:bodyPr/>
          <a:lstStyle/>
          <a:p>
            <a:r>
              <a:rPr lang="zh-CN" altLang="en-US" dirty="0" smtClean="0"/>
              <a:t>新增元素：</a:t>
            </a:r>
            <a:endParaRPr lang="en-US" altLang="zh-CN" dirty="0" smtClean="0"/>
          </a:p>
          <a:p>
            <a:pPr lvl="1"/>
            <a:r>
              <a:rPr lang="en-US" altLang="zh-CN" dirty="0" smtClean="0"/>
              <a:t>Realm</a:t>
            </a:r>
            <a:r>
              <a:rPr lang="zh-CN" altLang="en-US" dirty="0" smtClean="0"/>
              <a:t>：域标识</a:t>
            </a:r>
            <a:endParaRPr lang="en-US" altLang="zh-CN" dirty="0" smtClean="0"/>
          </a:p>
          <a:p>
            <a:pPr lvl="1"/>
            <a:r>
              <a:rPr lang="en-US" altLang="zh-CN" dirty="0" smtClean="0"/>
              <a:t>Options</a:t>
            </a:r>
            <a:r>
              <a:rPr lang="zh-CN" altLang="en-US" dirty="0" smtClean="0"/>
              <a:t>：客户端请求在返回的票据中设置标识位</a:t>
            </a:r>
            <a:endParaRPr lang="en-US" altLang="zh-CN" dirty="0" smtClean="0"/>
          </a:p>
          <a:p>
            <a:pPr lvl="1"/>
            <a:r>
              <a:rPr lang="en-US" altLang="zh-CN" dirty="0" smtClean="0"/>
              <a:t>Times</a:t>
            </a:r>
            <a:r>
              <a:rPr lang="zh-CN" altLang="en-US" dirty="0" smtClean="0"/>
              <a:t>：客户端请求在返回的票据中设置时间</a:t>
            </a:r>
            <a:endParaRPr lang="en-US" altLang="zh-CN" dirty="0" smtClean="0"/>
          </a:p>
          <a:p>
            <a:pPr lvl="2"/>
            <a:r>
              <a:rPr lang="en-US" altLang="zh-CN" dirty="0" smtClean="0"/>
              <a:t>from</a:t>
            </a:r>
            <a:r>
              <a:rPr lang="zh-CN" altLang="en-US" dirty="0" smtClean="0"/>
              <a:t>：请求票据的起始时间</a:t>
            </a:r>
            <a:endParaRPr lang="en-US" altLang="zh-CN" dirty="0" smtClean="0"/>
          </a:p>
          <a:p>
            <a:pPr lvl="2"/>
            <a:r>
              <a:rPr lang="en-US" altLang="zh-CN" dirty="0" smtClean="0"/>
              <a:t>till</a:t>
            </a:r>
            <a:r>
              <a:rPr lang="zh-CN" altLang="en-US" dirty="0" smtClean="0"/>
              <a:t>：请求票据的过期时间</a:t>
            </a:r>
            <a:endParaRPr lang="en-US" altLang="zh-CN" dirty="0" smtClean="0"/>
          </a:p>
          <a:p>
            <a:pPr lvl="2"/>
            <a:r>
              <a:rPr lang="en-US" altLang="zh-CN" dirty="0" err="1" smtClean="0"/>
              <a:t>rtime</a:t>
            </a:r>
            <a:r>
              <a:rPr lang="zh-CN" altLang="en-US" dirty="0" smtClean="0"/>
              <a:t>：请求</a:t>
            </a:r>
            <a:r>
              <a:rPr lang="en-US" altLang="zh-CN" dirty="0" smtClean="0"/>
              <a:t>till</a:t>
            </a:r>
            <a:r>
              <a:rPr lang="zh-CN" altLang="en-US" dirty="0" smtClean="0"/>
              <a:t>更新时间</a:t>
            </a:r>
            <a:endParaRPr lang="en-US" altLang="zh-CN" dirty="0" smtClean="0"/>
          </a:p>
          <a:p>
            <a:pPr lvl="1"/>
            <a:r>
              <a:rPr lang="en-US" altLang="zh-CN" dirty="0" smtClean="0"/>
              <a:t>Nonce</a:t>
            </a:r>
            <a:r>
              <a:rPr lang="zh-CN" altLang="en-US" dirty="0" smtClean="0"/>
              <a:t>：临时交互号</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192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784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过程：</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1331640" y="1628799"/>
            <a:ext cx="6480720" cy="4709205"/>
          </a:xfrm>
          <a:prstGeom prst="rect">
            <a:avLst/>
          </a:prstGeom>
          <a:noFill/>
          <a:ln w="9525">
            <a:noFill/>
            <a:miter lim="800000"/>
            <a:headEnd/>
            <a:tailEnd/>
          </a:ln>
          <a:effectLst/>
        </p:spPr>
      </p:pic>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193</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286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Kerberos5</a:t>
            </a:r>
            <a:r>
              <a:rPr lang="zh-CN" altLang="en-US" dirty="0" smtClean="0"/>
              <a:t>标志</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1187624" y="1196752"/>
            <a:ext cx="6708421" cy="5184576"/>
          </a:xfrm>
          <a:prstGeom prst="rect">
            <a:avLst/>
          </a:prstGeom>
          <a:noFill/>
          <a:ln w="9525">
            <a:noFill/>
            <a:miter lim="800000"/>
            <a:headEnd/>
            <a:tailEnd/>
          </a:ln>
          <a:effectLst/>
        </p:spPr>
      </p:pic>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4D5C3986-FA80-4EE7-9FDC-15A4E8531ED7}" type="slidenum">
              <a:rPr lang="zh-CN" altLang="en-US" smtClean="0"/>
              <a:pPr>
                <a:defRPr/>
              </a:pPr>
              <a:t>194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034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Kerberos</a:t>
            </a:r>
            <a:r>
              <a:rPr lang="zh-CN" altLang="en-US" dirty="0" smtClean="0"/>
              <a:t>的安全问题</a:t>
            </a:r>
            <a:endParaRPr lang="zh-CN" altLang="en-US" dirty="0"/>
          </a:p>
        </p:txBody>
      </p:sp>
      <p:sp>
        <p:nvSpPr>
          <p:cNvPr id="3" name="内容占位符 2"/>
          <p:cNvSpPr>
            <a:spLocks noGrp="1"/>
          </p:cNvSpPr>
          <p:nvPr>
            <p:ph idx="1"/>
          </p:nvPr>
        </p:nvSpPr>
        <p:spPr/>
        <p:txBody>
          <a:bodyPr>
            <a:normAutofit/>
          </a:bodyPr>
          <a:lstStyle/>
          <a:p>
            <a:r>
              <a:rPr lang="en-US" altLang="zh-CN" dirty="0" smtClean="0"/>
              <a:t>Kerberos</a:t>
            </a:r>
            <a:r>
              <a:rPr lang="zh-CN" altLang="en-US" dirty="0" smtClean="0"/>
              <a:t>的安全性问题</a:t>
            </a:r>
          </a:p>
          <a:p>
            <a:pPr lvl="1"/>
            <a:r>
              <a:rPr lang="zh-CN" altLang="en-US" dirty="0" smtClean="0"/>
              <a:t>使用</a:t>
            </a:r>
            <a:r>
              <a:rPr lang="en-US" altLang="zh-CN" dirty="0" smtClean="0"/>
              <a:t>Time Stamp</a:t>
            </a:r>
            <a:r>
              <a:rPr lang="zh-CN" altLang="en-US" dirty="0" smtClean="0"/>
              <a:t>防止重放攻击</a:t>
            </a:r>
            <a:endParaRPr lang="en-US" altLang="zh-CN" dirty="0" smtClean="0"/>
          </a:p>
          <a:p>
            <a:pPr lvl="2"/>
            <a:r>
              <a:rPr lang="zh-CN" altLang="en-US" dirty="0" smtClean="0"/>
              <a:t>需要时间同步，网络延迟不易控制</a:t>
            </a:r>
            <a:endParaRPr lang="en-US" altLang="zh-CN" dirty="0" smtClean="0"/>
          </a:p>
          <a:p>
            <a:pPr lvl="2"/>
            <a:endParaRPr lang="zh-CN" altLang="en-US" dirty="0" smtClean="0"/>
          </a:p>
          <a:p>
            <a:pPr lvl="1"/>
            <a:r>
              <a:rPr lang="zh-CN" altLang="en-US" dirty="0" smtClean="0"/>
              <a:t>使用口令做密钥</a:t>
            </a:r>
            <a:endParaRPr lang="en-US" altLang="zh-CN" dirty="0" smtClean="0"/>
          </a:p>
          <a:p>
            <a:pPr lvl="2"/>
            <a:r>
              <a:rPr lang="zh-CN" altLang="en-US" dirty="0" smtClean="0"/>
              <a:t>口令密钥的强度不足够安全</a:t>
            </a:r>
            <a:endParaRPr lang="en-US" altLang="zh-CN" dirty="0" smtClean="0"/>
          </a:p>
          <a:p>
            <a:pPr lvl="1"/>
            <a:endParaRPr lang="zh-CN" altLang="en-US" dirty="0" smtClean="0"/>
          </a:p>
          <a:p>
            <a:pPr lvl="1"/>
            <a:r>
              <a:rPr lang="zh-CN" altLang="en-US" dirty="0" smtClean="0"/>
              <a:t>集中式管理，使用</a:t>
            </a:r>
            <a:r>
              <a:rPr lang="en-US" altLang="zh-CN" dirty="0" smtClean="0"/>
              <a:t>AS</a:t>
            </a:r>
            <a:r>
              <a:rPr lang="zh-CN" altLang="en-US" dirty="0" smtClean="0"/>
              <a:t>和</a:t>
            </a:r>
            <a:r>
              <a:rPr lang="en-US" altLang="zh-CN" dirty="0" smtClean="0"/>
              <a:t>TGS</a:t>
            </a:r>
          </a:p>
          <a:p>
            <a:pPr lvl="2"/>
            <a:r>
              <a:rPr lang="zh-CN" altLang="en-US" dirty="0" smtClean="0"/>
              <a:t>容易出危险</a:t>
            </a: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195</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070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683293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本章内容</a:t>
            </a:r>
            <a:endParaRPr lang="zh-CN" altLang="en-US" dirty="0"/>
          </a:p>
        </p:txBody>
      </p:sp>
      <p:sp>
        <p:nvSpPr>
          <p:cNvPr id="7" name="页脚占位符 6"/>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2</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内容占位符 5"/>
          <p:cNvGraphicFramePr>
            <a:graphicFrameLocks/>
          </p:cNvGraphicFramePr>
          <p:nvPr>
            <p:extLst>
              <p:ext uri="{D42A27DB-BD31-4B8C-83A1-F6EECF244321}">
                <p14:modId xmlns:p14="http://schemas.microsoft.com/office/powerpoint/2010/main" val="982924757"/>
              </p:ext>
            </p:extLst>
          </p:nvPr>
        </p:nvGraphicFramePr>
        <p:xfrm>
          <a:off x="251520" y="1124744"/>
          <a:ext cx="4248472"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5"/>
          <p:cNvGraphicFramePr>
            <a:graphicFrameLocks/>
          </p:cNvGraphicFramePr>
          <p:nvPr>
            <p:extLst>
              <p:ext uri="{D42A27DB-BD31-4B8C-83A1-F6EECF244321}">
                <p14:modId xmlns:p14="http://schemas.microsoft.com/office/powerpoint/2010/main" val="753287261"/>
              </p:ext>
            </p:extLst>
          </p:nvPr>
        </p:nvGraphicFramePr>
        <p:xfrm>
          <a:off x="4716016" y="1124744"/>
          <a:ext cx="4237792" cy="35283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5150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MAC</a:t>
            </a:r>
            <a:r>
              <a:rPr lang="zh-CN" altLang="en-US" dirty="0" smtClean="0"/>
              <a:t>的性质</a:t>
            </a:r>
            <a:endParaRPr lang="zh-CN" altLang="en-US" dirty="0"/>
          </a:p>
        </p:txBody>
      </p:sp>
      <p:sp>
        <p:nvSpPr>
          <p:cNvPr id="3" name="内容占位符 2"/>
          <p:cNvSpPr>
            <a:spLocks noGrp="1"/>
          </p:cNvSpPr>
          <p:nvPr>
            <p:ph idx="1"/>
          </p:nvPr>
        </p:nvSpPr>
        <p:spPr/>
        <p:txBody>
          <a:bodyPr/>
          <a:lstStyle/>
          <a:p>
            <a:r>
              <a:rPr lang="en-US" altLang="zh-CN" dirty="0" smtClean="0">
                <a:cs typeface="Times New Roman" pitchFamily="18" charset="0"/>
              </a:rPr>
              <a:t>MAC</a:t>
            </a:r>
            <a:r>
              <a:rPr lang="zh-CN" altLang="en-US" dirty="0" smtClean="0">
                <a:cs typeface="Times New Roman" pitchFamily="18" charset="0"/>
              </a:rPr>
              <a:t>是一种密码校验和：</a:t>
            </a:r>
            <a:r>
              <a:rPr lang="en-US" altLang="zh-CN" dirty="0" smtClean="0">
                <a:cs typeface="Times New Roman" pitchFamily="18" charset="0"/>
              </a:rPr>
              <a:t>MAC = C(</a:t>
            </a:r>
            <a:r>
              <a:rPr lang="en-US" altLang="zh-CN" dirty="0" err="1" smtClean="0">
                <a:cs typeface="Times New Roman" pitchFamily="18" charset="0"/>
              </a:rPr>
              <a:t>k,m</a:t>
            </a:r>
            <a:r>
              <a:rPr lang="en-US" altLang="zh-CN" dirty="0" smtClean="0">
                <a:cs typeface="Times New Roman" pitchFamily="18" charset="0"/>
              </a:rPr>
              <a:t>)</a:t>
            </a:r>
          </a:p>
          <a:p>
            <a:pPr lvl="1"/>
            <a:r>
              <a:rPr lang="zh-CN" altLang="en-US" dirty="0" smtClean="0">
                <a:cs typeface="Times New Roman" pitchFamily="18" charset="0"/>
              </a:rPr>
              <a:t>用于对可变长消息</a:t>
            </a:r>
            <a:r>
              <a:rPr lang="en-US" altLang="zh-CN" dirty="0" smtClean="0">
                <a:cs typeface="Times New Roman" pitchFamily="18" charset="0"/>
              </a:rPr>
              <a:t>m</a:t>
            </a:r>
            <a:r>
              <a:rPr lang="zh-CN" altLang="en-US" dirty="0" smtClean="0">
                <a:cs typeface="Times New Roman" pitchFamily="18" charset="0"/>
              </a:rPr>
              <a:t>编写摘要</a:t>
            </a:r>
            <a:endParaRPr lang="en-US" altLang="zh-CN" dirty="0" smtClean="0">
              <a:cs typeface="Times New Roman" pitchFamily="18" charset="0"/>
            </a:endParaRPr>
          </a:p>
          <a:p>
            <a:pPr lvl="1"/>
            <a:r>
              <a:rPr lang="zh-CN" altLang="en-US" dirty="0" smtClean="0">
                <a:cs typeface="Times New Roman" pitchFamily="18" charset="0"/>
              </a:rPr>
              <a:t>使用密钥</a:t>
            </a:r>
            <a:r>
              <a:rPr lang="en-US" altLang="zh-CN" dirty="0" smtClean="0">
                <a:cs typeface="Times New Roman" pitchFamily="18" charset="0"/>
              </a:rPr>
              <a:t>k</a:t>
            </a:r>
          </a:p>
          <a:p>
            <a:pPr lvl="1"/>
            <a:r>
              <a:rPr lang="zh-CN" altLang="en-US" dirty="0" smtClean="0">
                <a:cs typeface="Times New Roman" pitchFamily="18" charset="0"/>
              </a:rPr>
              <a:t>产生一个定长的认证码</a:t>
            </a:r>
            <a:endParaRPr lang="en-US" altLang="zh-CN" dirty="0" smtClean="0">
              <a:cs typeface="Times New Roman" pitchFamily="18" charset="0"/>
            </a:endParaRPr>
          </a:p>
          <a:p>
            <a:endParaRPr lang="en-US" altLang="zh-CN" dirty="0" smtClean="0">
              <a:cs typeface="Times New Roman" pitchFamily="18" charset="0"/>
            </a:endParaRPr>
          </a:p>
          <a:p>
            <a:r>
              <a:rPr lang="zh-CN" altLang="en-US" dirty="0" smtClean="0">
                <a:cs typeface="Times New Roman" pitchFamily="18" charset="0"/>
              </a:rPr>
              <a:t>显然，</a:t>
            </a:r>
            <a:r>
              <a:rPr lang="en-US" altLang="zh-CN" dirty="0" smtClean="0">
                <a:cs typeface="Times New Roman" pitchFamily="18" charset="0"/>
              </a:rPr>
              <a:t>MAC</a:t>
            </a:r>
            <a:r>
              <a:rPr lang="zh-CN" altLang="en-US" dirty="0" smtClean="0">
                <a:cs typeface="Times New Roman" pitchFamily="18" charset="0"/>
              </a:rPr>
              <a:t>是多对一的映射</a:t>
            </a:r>
            <a:endParaRPr lang="en-US" altLang="zh-CN" dirty="0" smtClean="0">
              <a:cs typeface="Times New Roman" pitchFamily="18" charset="0"/>
            </a:endParaRPr>
          </a:p>
          <a:p>
            <a:pPr lvl="1"/>
            <a:r>
              <a:rPr lang="zh-CN" altLang="en-US" dirty="0" smtClean="0">
                <a:cs typeface="Times New Roman" pitchFamily="18" charset="0"/>
              </a:rPr>
              <a:t>多个消息可能具有相同的</a:t>
            </a:r>
            <a:r>
              <a:rPr lang="en-US" altLang="zh-CN" dirty="0" smtClean="0">
                <a:cs typeface="Times New Roman" pitchFamily="18" charset="0"/>
              </a:rPr>
              <a:t>MAC</a:t>
            </a:r>
          </a:p>
          <a:p>
            <a:pPr lvl="1"/>
            <a:r>
              <a:rPr lang="zh-CN" altLang="en-US" dirty="0" smtClean="0">
                <a:cs typeface="Times New Roman" pitchFamily="18" charset="0"/>
              </a:rPr>
              <a:t>但根据指定</a:t>
            </a:r>
            <a:r>
              <a:rPr lang="en-US" altLang="zh-CN" dirty="0" smtClean="0">
                <a:cs typeface="Times New Roman" pitchFamily="18" charset="0"/>
              </a:rPr>
              <a:t>MAC</a:t>
            </a:r>
            <a:r>
              <a:rPr lang="zh-CN" altLang="en-US" dirty="0" smtClean="0">
                <a:cs typeface="Times New Roman" pitchFamily="18" charset="0"/>
              </a:rPr>
              <a:t>构造消息很难</a:t>
            </a:r>
            <a:endParaRPr lang="en-AU" altLang="zh-CN" dirty="0" smtClean="0">
              <a:ea typeface="宋体" charset="-122"/>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655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MAC</a:t>
            </a:r>
            <a:r>
              <a:rPr lang="zh-CN" altLang="en-US" dirty="0" smtClean="0"/>
              <a:t>的基本使用方式</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251520" y="1196752"/>
            <a:ext cx="5328592" cy="482453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5685923" y="1602962"/>
            <a:ext cx="3278565" cy="4778366"/>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21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343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MAC</a:t>
            </a:r>
            <a:r>
              <a:rPr lang="zh-CN" altLang="en-US" dirty="0" smtClean="0"/>
              <a:t>的应用场合</a:t>
            </a:r>
            <a:endParaRPr lang="zh-CN" altLang="en-US" dirty="0"/>
          </a:p>
        </p:txBody>
      </p:sp>
      <p:sp>
        <p:nvSpPr>
          <p:cNvPr id="3" name="内容占位符 2"/>
          <p:cNvSpPr>
            <a:spLocks noGrp="1"/>
          </p:cNvSpPr>
          <p:nvPr>
            <p:ph idx="1"/>
          </p:nvPr>
        </p:nvSpPr>
        <p:spPr/>
        <p:txBody>
          <a:bodyPr/>
          <a:lstStyle/>
          <a:p>
            <a:r>
              <a:rPr lang="zh-CN" altLang="en-US" dirty="0" smtClean="0"/>
              <a:t>对称加密同时提供保密和认证，为什么还要用只提供认证的</a:t>
            </a:r>
            <a:r>
              <a:rPr lang="en-US" altLang="zh-CN" dirty="0" smtClean="0"/>
              <a:t>MAC</a:t>
            </a:r>
            <a:r>
              <a:rPr lang="zh-CN" altLang="en-US" dirty="0" smtClean="0"/>
              <a:t>？</a:t>
            </a:r>
            <a:endParaRPr lang="en-US" altLang="zh-CN" dirty="0" smtClean="0"/>
          </a:p>
          <a:p>
            <a:pPr lvl="1"/>
            <a:r>
              <a:rPr lang="zh-CN" altLang="en-US" dirty="0" smtClean="0"/>
              <a:t>将一条非秘密消息广播给很多人时</a:t>
            </a:r>
            <a:r>
              <a:rPr lang="en-US" altLang="zh-CN" dirty="0" smtClean="0"/>
              <a:t>——</a:t>
            </a:r>
            <a:r>
              <a:rPr lang="zh-CN" altLang="en-US" dirty="0" smtClean="0"/>
              <a:t>不需要加密，也不需要每个人都做认证</a:t>
            </a:r>
            <a:endParaRPr lang="en-US" altLang="zh-CN" dirty="0" smtClean="0"/>
          </a:p>
          <a:p>
            <a:pPr lvl="1"/>
            <a:r>
              <a:rPr lang="zh-CN" altLang="en-US" dirty="0" smtClean="0"/>
              <a:t>信息传输速度过快，没时间逐个解密</a:t>
            </a:r>
            <a:r>
              <a:rPr lang="en-US" altLang="zh-CN" dirty="0" smtClean="0"/>
              <a:t>——</a:t>
            </a:r>
            <a:r>
              <a:rPr lang="zh-CN" altLang="en-US" dirty="0" smtClean="0"/>
              <a:t>可以随机选择认证</a:t>
            </a:r>
            <a:endParaRPr lang="en-US" altLang="zh-CN" dirty="0" smtClean="0"/>
          </a:p>
          <a:p>
            <a:pPr lvl="1"/>
            <a:r>
              <a:rPr lang="zh-CN" altLang="en-US" dirty="0" smtClean="0"/>
              <a:t>计算机程序的防篡改</a:t>
            </a:r>
            <a:r>
              <a:rPr lang="en-US" altLang="zh-CN" dirty="0" smtClean="0"/>
              <a:t>——</a:t>
            </a:r>
            <a:r>
              <a:rPr lang="zh-CN" altLang="en-US" dirty="0" smtClean="0"/>
              <a:t>每次运行都解密是很麻烦的</a:t>
            </a:r>
            <a:endParaRPr lang="en-US" altLang="zh-CN" dirty="0" smtClean="0"/>
          </a:p>
          <a:p>
            <a:pPr lvl="1"/>
            <a:r>
              <a:rPr lang="zh-CN" altLang="en-US" dirty="0" smtClean="0"/>
              <a:t>用户不希望做认证的人</a:t>
            </a:r>
            <a:r>
              <a:rPr lang="en-US" altLang="zh-CN" dirty="0" smtClean="0"/>
              <a:t>/</a:t>
            </a:r>
            <a:r>
              <a:rPr lang="zh-CN" altLang="en-US" dirty="0" smtClean="0"/>
              <a:t>机构得到明文</a:t>
            </a:r>
            <a:r>
              <a:rPr lang="en-US" altLang="zh-CN" dirty="0" smtClean="0"/>
              <a:t>——</a:t>
            </a:r>
            <a:r>
              <a:rPr lang="zh-CN" altLang="en-US" dirty="0" smtClean="0"/>
              <a:t>不让外人解密</a:t>
            </a:r>
            <a:endParaRPr lang="en-US" altLang="zh-CN" dirty="0" smtClean="0"/>
          </a:p>
          <a:p>
            <a:pPr lvl="1"/>
            <a:r>
              <a:rPr lang="zh-CN" altLang="en-US" dirty="0" smtClean="0"/>
              <a:t>认证和保密性的分开，有利于系统的层次化设计</a:t>
            </a:r>
            <a:endParaRPr lang="en-US" altLang="zh-CN"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249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对</a:t>
            </a:r>
            <a:r>
              <a:rPr lang="en-US" altLang="zh-CN" dirty="0" smtClean="0"/>
              <a:t>MAC</a:t>
            </a:r>
            <a:r>
              <a:rPr lang="zh-CN" altLang="en-US" dirty="0" smtClean="0"/>
              <a:t>的攻击</a:t>
            </a:r>
            <a:endParaRPr lang="zh-CN" altLang="en-US" dirty="0"/>
          </a:p>
        </p:txBody>
      </p:sp>
      <p:sp>
        <p:nvSpPr>
          <p:cNvPr id="3" name="内容占位符 2"/>
          <p:cNvSpPr>
            <a:spLocks noGrp="1"/>
          </p:cNvSpPr>
          <p:nvPr>
            <p:ph idx="1"/>
          </p:nvPr>
        </p:nvSpPr>
        <p:spPr/>
        <p:txBody>
          <a:bodyPr/>
          <a:lstStyle/>
          <a:p>
            <a:r>
              <a:rPr lang="zh-CN" altLang="en-US" dirty="0" smtClean="0"/>
              <a:t>对</a:t>
            </a:r>
            <a:r>
              <a:rPr lang="en-US" altLang="zh-CN" dirty="0" smtClean="0"/>
              <a:t>MAC</a:t>
            </a:r>
            <a:r>
              <a:rPr lang="zh-CN" altLang="en-US" dirty="0" smtClean="0"/>
              <a:t>密钥的穷举攻击</a:t>
            </a:r>
            <a:endParaRPr lang="en-US" altLang="zh-CN" dirty="0" smtClean="0"/>
          </a:p>
          <a:p>
            <a:pPr lvl="1"/>
            <a:r>
              <a:rPr lang="zh-CN" altLang="en-US" dirty="0" smtClean="0"/>
              <a:t>若密钥长度</a:t>
            </a:r>
            <a:r>
              <a:rPr lang="en-US" altLang="zh-CN" dirty="0" smtClean="0"/>
              <a:t>(k)</a:t>
            </a:r>
            <a:r>
              <a:rPr lang="zh-CN" altLang="en-US" dirty="0" smtClean="0"/>
              <a:t>大于</a:t>
            </a:r>
            <a:r>
              <a:rPr lang="en-US" altLang="zh-CN" dirty="0" smtClean="0"/>
              <a:t>MAC</a:t>
            </a:r>
            <a:r>
              <a:rPr lang="zh-CN" altLang="en-US" dirty="0" smtClean="0"/>
              <a:t>长度</a:t>
            </a:r>
            <a:r>
              <a:rPr lang="en-US" altLang="zh-CN" dirty="0" smtClean="0"/>
              <a:t>(n)</a:t>
            </a:r>
          </a:p>
          <a:p>
            <a:pPr lvl="2"/>
            <a:r>
              <a:rPr lang="zh-CN" altLang="en-US" dirty="0" smtClean="0"/>
              <a:t>对消息</a:t>
            </a:r>
            <a:r>
              <a:rPr lang="en-US" altLang="zh-CN" dirty="0" smtClean="0"/>
              <a:t>m</a:t>
            </a:r>
            <a:r>
              <a:rPr lang="en-US" altLang="zh-CN" baseline="-25000" dirty="0" smtClean="0"/>
              <a:t>1</a:t>
            </a:r>
            <a:r>
              <a:rPr lang="zh-CN" altLang="en-US" dirty="0" smtClean="0"/>
              <a:t>及对应</a:t>
            </a:r>
            <a:r>
              <a:rPr lang="en-US" altLang="zh-CN" dirty="0" smtClean="0"/>
              <a:t>MAC</a:t>
            </a:r>
            <a:r>
              <a:rPr lang="en-US" altLang="zh-CN" baseline="-25000" dirty="0" smtClean="0"/>
              <a:t>1</a:t>
            </a:r>
            <a:r>
              <a:rPr lang="zh-CN" altLang="en-US" dirty="0" smtClean="0"/>
              <a:t>尝试密钥，平均会有</a:t>
            </a:r>
            <a:r>
              <a:rPr lang="en-US" altLang="zh-CN" dirty="0" smtClean="0"/>
              <a:t>2</a:t>
            </a:r>
            <a:r>
              <a:rPr lang="en-US" altLang="zh-CN" baseline="30000" dirty="0" smtClean="0"/>
              <a:t>k-n</a:t>
            </a:r>
            <a:r>
              <a:rPr lang="zh-CN" altLang="en-US" dirty="0" smtClean="0"/>
              <a:t>个匹配密钥</a:t>
            </a:r>
            <a:endParaRPr lang="en-US" altLang="zh-CN" dirty="0" smtClean="0"/>
          </a:p>
          <a:p>
            <a:pPr lvl="2"/>
            <a:r>
              <a:rPr lang="zh-CN" altLang="en-US" dirty="0" smtClean="0"/>
              <a:t>对消息</a:t>
            </a:r>
            <a:r>
              <a:rPr lang="en-US" altLang="zh-CN" dirty="0" smtClean="0"/>
              <a:t>m</a:t>
            </a:r>
            <a:r>
              <a:rPr lang="en-US" altLang="zh-CN" baseline="-25000" dirty="0" smtClean="0"/>
              <a:t>2</a:t>
            </a:r>
            <a:r>
              <a:rPr lang="zh-CN" altLang="en-US" dirty="0" smtClean="0"/>
              <a:t>及对应</a:t>
            </a:r>
            <a:r>
              <a:rPr lang="en-US" altLang="zh-CN" dirty="0" smtClean="0"/>
              <a:t>MAC</a:t>
            </a:r>
            <a:r>
              <a:rPr lang="en-US" altLang="zh-CN" baseline="-25000" dirty="0" smtClean="0"/>
              <a:t>2</a:t>
            </a:r>
            <a:r>
              <a:rPr lang="zh-CN" altLang="en-US" dirty="0" smtClean="0"/>
              <a:t>尝试上面得到的密钥，平均会有</a:t>
            </a:r>
            <a:r>
              <a:rPr lang="en-US" altLang="zh-CN" dirty="0" smtClean="0"/>
              <a:t>2</a:t>
            </a:r>
            <a:r>
              <a:rPr lang="en-US" altLang="zh-CN" baseline="30000" dirty="0" smtClean="0"/>
              <a:t>k-2n</a:t>
            </a:r>
            <a:r>
              <a:rPr lang="zh-CN" altLang="en-US" dirty="0" smtClean="0"/>
              <a:t>个匹配密钥</a:t>
            </a:r>
            <a:endParaRPr lang="en-US" altLang="zh-CN" dirty="0" smtClean="0"/>
          </a:p>
          <a:p>
            <a:pPr lvl="2"/>
            <a:r>
              <a:rPr lang="zh-CN" altLang="en-US" dirty="0" smtClean="0"/>
              <a:t>重复下去，直到得到唯一密钥</a:t>
            </a:r>
            <a:endParaRPr lang="en-US" altLang="zh-CN" dirty="0" smtClean="0"/>
          </a:p>
          <a:p>
            <a:pPr lvl="1"/>
            <a:endParaRPr lang="en-US" altLang="zh-CN" dirty="0" smtClean="0"/>
          </a:p>
          <a:p>
            <a:pPr lvl="1"/>
            <a:r>
              <a:rPr lang="zh-CN" altLang="en-US" dirty="0" smtClean="0"/>
              <a:t>若密钥长度</a:t>
            </a:r>
            <a:r>
              <a:rPr lang="en-US" altLang="zh-CN" dirty="0" smtClean="0"/>
              <a:t>(k)</a:t>
            </a:r>
            <a:r>
              <a:rPr lang="zh-CN" altLang="en-US" dirty="0" smtClean="0"/>
              <a:t>小于</a:t>
            </a:r>
            <a:r>
              <a:rPr lang="en-US" altLang="zh-CN" dirty="0" smtClean="0"/>
              <a:t>MAC</a:t>
            </a:r>
            <a:r>
              <a:rPr lang="zh-CN" altLang="en-US" dirty="0" smtClean="0"/>
              <a:t>长度</a:t>
            </a:r>
            <a:r>
              <a:rPr lang="en-US" altLang="zh-CN" dirty="0" smtClean="0"/>
              <a:t>(n)</a:t>
            </a:r>
          </a:p>
          <a:p>
            <a:pPr lvl="2"/>
            <a:r>
              <a:rPr lang="zh-CN" altLang="en-US" dirty="0" smtClean="0"/>
              <a:t>很可能第一次尝试就得到唯一密钥</a:t>
            </a:r>
            <a:endParaRPr lang="en-US" altLang="zh-CN" dirty="0" smtClean="0"/>
          </a:p>
          <a:p>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002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消息</a:t>
            </a:r>
            <a:r>
              <a:rPr lang="zh-CN" altLang="en-US" dirty="0" smtClean="0"/>
              <a:t>构造攻击</a:t>
            </a:r>
            <a:endParaRPr lang="en-US" altLang="zh-CN" dirty="0"/>
          </a:p>
          <a:p>
            <a:pPr lvl="1"/>
            <a:r>
              <a:rPr lang="en-US" altLang="zh-CN" dirty="0"/>
              <a:t>MAC</a:t>
            </a:r>
            <a:r>
              <a:rPr lang="zh-CN" altLang="en-US" dirty="0"/>
              <a:t>必须仔细设计</a:t>
            </a:r>
            <a:endParaRPr lang="en-US" altLang="zh-CN" dirty="0"/>
          </a:p>
          <a:p>
            <a:pPr lvl="1"/>
            <a:endParaRPr lang="en-US" altLang="zh-CN" dirty="0" smtClean="0"/>
          </a:p>
          <a:p>
            <a:pPr lvl="1"/>
            <a:r>
              <a:rPr lang="zh-CN" altLang="en-US" dirty="0" smtClean="0"/>
              <a:t>例：假设一个</a:t>
            </a:r>
            <a:r>
              <a:rPr lang="en-US" altLang="zh-CN" dirty="0" smtClean="0"/>
              <a:t>MAC</a:t>
            </a:r>
            <a:r>
              <a:rPr lang="zh-CN" altLang="en-US" dirty="0"/>
              <a:t>算法为</a:t>
            </a:r>
            <a:r>
              <a:rPr lang="zh-CN" altLang="en-US" dirty="0" smtClean="0"/>
              <a:t>：</a:t>
            </a:r>
            <a:endParaRPr lang="en-US" altLang="zh-CN" dirty="0" smtClean="0"/>
          </a:p>
          <a:p>
            <a:pPr marL="457200" lvl="1" indent="0">
              <a:buNone/>
            </a:pPr>
            <a:r>
              <a:rPr lang="en-US" altLang="zh-CN" dirty="0"/>
              <a:t>	</a:t>
            </a:r>
            <a:r>
              <a:rPr lang="en-US" altLang="zh-CN" dirty="0" smtClean="0"/>
              <a:t>m=</a:t>
            </a:r>
            <a:r>
              <a:rPr lang="en-US" altLang="zh-CN" dirty="0" smtClean="0">
                <a:cs typeface="Times New Roman" pitchFamily="18" charset="0"/>
              </a:rPr>
              <a:t>X</a:t>
            </a:r>
            <a:r>
              <a:rPr lang="en-US" altLang="zh-CN" baseline="-25000" dirty="0" smtClean="0">
                <a:cs typeface="Times New Roman" pitchFamily="18" charset="0"/>
              </a:rPr>
              <a:t>1</a:t>
            </a:r>
            <a:r>
              <a:rPr lang="en-US" altLang="zh-CN" dirty="0">
                <a:cs typeface="Times New Roman" pitchFamily="18" charset="0"/>
              </a:rPr>
              <a:t>||X</a:t>
            </a:r>
            <a:r>
              <a:rPr lang="en-US" altLang="zh-CN" baseline="-25000" dirty="0">
                <a:cs typeface="Times New Roman" pitchFamily="18" charset="0"/>
              </a:rPr>
              <a:t>2</a:t>
            </a:r>
            <a:r>
              <a:rPr lang="en-US" altLang="zh-CN" dirty="0">
                <a:cs typeface="Times New Roman" pitchFamily="18" charset="0"/>
              </a:rPr>
              <a:t>||…||</a:t>
            </a:r>
            <a:r>
              <a:rPr lang="en-US" altLang="zh-CN" dirty="0" err="1">
                <a:cs typeface="Times New Roman" pitchFamily="18" charset="0"/>
              </a:rPr>
              <a:t>X</a:t>
            </a:r>
            <a:r>
              <a:rPr lang="en-US" altLang="zh-CN" baseline="-25000" dirty="0" err="1">
                <a:cs typeface="Times New Roman" pitchFamily="18" charset="0"/>
              </a:rPr>
              <a:t>m</a:t>
            </a:r>
            <a:r>
              <a:rPr lang="zh-CN" altLang="en-US" dirty="0" smtClean="0"/>
              <a:t>，</a:t>
            </a:r>
            <a:endParaRPr lang="en-US" altLang="zh-CN" dirty="0" smtClean="0"/>
          </a:p>
          <a:p>
            <a:pPr marL="457200" lvl="1" indent="0">
              <a:buNone/>
            </a:pPr>
            <a:r>
              <a:rPr lang="en-US" altLang="zh-CN" dirty="0">
                <a:ea typeface="宋体"/>
                <a:cs typeface="Times New Roman" pitchFamily="18" charset="0"/>
                <a:sym typeface="Symbol"/>
              </a:rPr>
              <a:t>	</a:t>
            </a:r>
            <a:r>
              <a:rPr lang="el-GR" altLang="zh-CN" dirty="0" smtClean="0">
                <a:ea typeface="宋体"/>
                <a:cs typeface="Times New Roman" pitchFamily="18" charset="0"/>
                <a:sym typeface="Symbol"/>
              </a:rPr>
              <a:t>Δ</a:t>
            </a:r>
            <a:r>
              <a:rPr lang="en-US" altLang="zh-CN" dirty="0" smtClean="0">
                <a:cs typeface="Times New Roman" pitchFamily="18" charset="0"/>
              </a:rPr>
              <a:t>(m)=X</a:t>
            </a:r>
            <a:r>
              <a:rPr lang="en-US" altLang="zh-CN" baseline="-25000" dirty="0" smtClean="0">
                <a:cs typeface="Times New Roman" pitchFamily="18" charset="0"/>
              </a:rPr>
              <a:t>1</a:t>
            </a:r>
            <a:r>
              <a:rPr lang="en-US" altLang="zh-CN" dirty="0">
                <a:cs typeface="Times New Roman" pitchFamily="18" charset="0"/>
                <a:sym typeface="Symbol"/>
              </a:rPr>
              <a:t></a:t>
            </a:r>
            <a:r>
              <a:rPr lang="en-US" altLang="zh-CN" dirty="0">
                <a:cs typeface="Times New Roman" pitchFamily="18" charset="0"/>
              </a:rPr>
              <a:t>X</a:t>
            </a:r>
            <a:r>
              <a:rPr lang="en-US" altLang="zh-CN" baseline="-25000" dirty="0">
                <a:cs typeface="Times New Roman" pitchFamily="18" charset="0"/>
              </a:rPr>
              <a:t>2</a:t>
            </a:r>
            <a:r>
              <a:rPr lang="en-US" altLang="zh-CN" dirty="0">
                <a:cs typeface="Times New Roman" pitchFamily="18" charset="0"/>
                <a:sym typeface="Symbol"/>
              </a:rPr>
              <a:t></a:t>
            </a:r>
            <a:r>
              <a:rPr lang="en-US" altLang="zh-CN" dirty="0">
                <a:cs typeface="Times New Roman" pitchFamily="18" charset="0"/>
              </a:rPr>
              <a:t>…</a:t>
            </a:r>
            <a:r>
              <a:rPr lang="en-US" altLang="zh-CN" dirty="0">
                <a:cs typeface="Times New Roman" pitchFamily="18" charset="0"/>
                <a:sym typeface="Symbol"/>
              </a:rPr>
              <a:t></a:t>
            </a:r>
            <a:r>
              <a:rPr lang="en-US" altLang="zh-CN" dirty="0" err="1" smtClean="0">
                <a:cs typeface="Times New Roman" pitchFamily="18" charset="0"/>
              </a:rPr>
              <a:t>X</a:t>
            </a:r>
            <a:r>
              <a:rPr lang="en-US" altLang="zh-CN" baseline="-25000" dirty="0" err="1" smtClean="0">
                <a:cs typeface="Times New Roman" pitchFamily="18" charset="0"/>
              </a:rPr>
              <a:t>m</a:t>
            </a:r>
            <a:r>
              <a:rPr lang="en-US" altLang="zh-CN" dirty="0" smtClean="0">
                <a:cs typeface="Times New Roman" pitchFamily="18" charset="0"/>
              </a:rPr>
              <a:t>,</a:t>
            </a:r>
          </a:p>
          <a:p>
            <a:pPr marL="457200" lvl="1" indent="0">
              <a:buNone/>
            </a:pPr>
            <a:r>
              <a:rPr lang="en-US" altLang="zh-CN" dirty="0">
                <a:cs typeface="Times New Roman" pitchFamily="18" charset="0"/>
              </a:rPr>
              <a:t>	</a:t>
            </a:r>
            <a:r>
              <a:rPr lang="en-US" altLang="zh-CN" dirty="0" smtClean="0">
                <a:cs typeface="Times New Roman" pitchFamily="18" charset="0"/>
              </a:rPr>
              <a:t>MAC=C(</a:t>
            </a:r>
            <a:r>
              <a:rPr lang="en-US" altLang="zh-CN" dirty="0" err="1" smtClean="0">
                <a:cs typeface="Times New Roman" pitchFamily="18" charset="0"/>
              </a:rPr>
              <a:t>k,m</a:t>
            </a:r>
            <a:r>
              <a:rPr lang="en-US" altLang="zh-CN" dirty="0" smtClean="0">
                <a:cs typeface="Times New Roman" pitchFamily="18" charset="0"/>
              </a:rPr>
              <a:t>)=E(k,</a:t>
            </a:r>
            <a:r>
              <a:rPr lang="el-GR" altLang="zh-CN" dirty="0" smtClean="0">
                <a:ea typeface="宋体"/>
                <a:cs typeface="Times New Roman" pitchFamily="18" charset="0"/>
                <a:sym typeface="Symbol"/>
              </a:rPr>
              <a:t>Δ</a:t>
            </a:r>
            <a:r>
              <a:rPr lang="en-US" altLang="zh-CN" dirty="0" smtClean="0">
                <a:cs typeface="Times New Roman" pitchFamily="18" charset="0"/>
              </a:rPr>
              <a:t>(m))</a:t>
            </a:r>
            <a:endParaRPr lang="en-US" altLang="zh-CN" dirty="0">
              <a:cs typeface="Times New Roman" pitchFamily="18" charset="0"/>
            </a:endParaRPr>
          </a:p>
          <a:p>
            <a:pPr marL="457200" lvl="1" indent="0">
              <a:buNone/>
            </a:pPr>
            <a:r>
              <a:rPr lang="en-US" altLang="zh-CN" dirty="0" smtClean="0">
                <a:cs typeface="Times New Roman" pitchFamily="18" charset="0"/>
              </a:rPr>
              <a:t>	</a:t>
            </a:r>
            <a:r>
              <a:rPr lang="zh-CN" altLang="en-US" dirty="0" smtClean="0">
                <a:cs typeface="Times New Roman" pitchFamily="18" charset="0"/>
              </a:rPr>
              <a:t>攻击者可以构造：</a:t>
            </a:r>
            <a:endParaRPr lang="en-US" altLang="zh-CN" dirty="0" smtClean="0">
              <a:cs typeface="Times New Roman" pitchFamily="18" charset="0"/>
            </a:endParaRPr>
          </a:p>
          <a:p>
            <a:pPr marL="457200" lvl="1" indent="0">
              <a:buNone/>
            </a:pPr>
            <a:r>
              <a:rPr lang="en-US" altLang="zh-CN" dirty="0">
                <a:cs typeface="Times New Roman" pitchFamily="18" charset="0"/>
              </a:rPr>
              <a:t>	</a:t>
            </a:r>
            <a:r>
              <a:rPr lang="en-US" altLang="zh-CN" dirty="0" smtClean="0">
                <a:cs typeface="Times New Roman" pitchFamily="18" charset="0"/>
              </a:rPr>
              <a:t>m'=</a:t>
            </a:r>
            <a:r>
              <a:rPr lang="en-US" altLang="zh-CN" dirty="0">
                <a:cs typeface="Times New Roman" pitchFamily="18" charset="0"/>
              </a:rPr>
              <a:t>Y</a:t>
            </a:r>
            <a:r>
              <a:rPr lang="en-US" altLang="zh-CN" baseline="-25000" dirty="0">
                <a:cs typeface="Times New Roman" pitchFamily="18" charset="0"/>
              </a:rPr>
              <a:t>1</a:t>
            </a:r>
            <a:r>
              <a:rPr lang="en-US" altLang="zh-CN" dirty="0">
                <a:cs typeface="Times New Roman" pitchFamily="18" charset="0"/>
              </a:rPr>
              <a:t>||Y</a:t>
            </a:r>
            <a:r>
              <a:rPr lang="en-US" altLang="zh-CN" baseline="-25000" dirty="0">
                <a:cs typeface="Times New Roman" pitchFamily="18" charset="0"/>
              </a:rPr>
              <a:t>2</a:t>
            </a:r>
            <a:r>
              <a:rPr lang="en-US" altLang="zh-CN" dirty="0">
                <a:cs typeface="Times New Roman" pitchFamily="18" charset="0"/>
              </a:rPr>
              <a:t>||…||</a:t>
            </a:r>
            <a:r>
              <a:rPr lang="en-US" altLang="zh-CN" dirty="0" err="1">
                <a:cs typeface="Times New Roman" pitchFamily="18" charset="0"/>
              </a:rPr>
              <a:t>Y</a:t>
            </a:r>
            <a:r>
              <a:rPr lang="en-US" altLang="zh-CN" baseline="-25000" dirty="0" err="1">
                <a:cs typeface="Times New Roman" pitchFamily="18" charset="0"/>
              </a:rPr>
              <a:t>m</a:t>
            </a:r>
            <a:r>
              <a:rPr lang="zh-CN" altLang="en-US" dirty="0" smtClean="0"/>
              <a:t>，</a:t>
            </a:r>
            <a:endParaRPr lang="en-US" altLang="zh-CN" dirty="0" smtClean="0"/>
          </a:p>
          <a:p>
            <a:pPr marL="457200" lvl="1" indent="0">
              <a:buNone/>
            </a:pPr>
            <a:r>
              <a:rPr lang="en-US" altLang="zh-CN" dirty="0">
                <a:cs typeface="Times New Roman" pitchFamily="18" charset="0"/>
              </a:rPr>
              <a:t>	</a:t>
            </a:r>
            <a:r>
              <a:rPr lang="en-US" altLang="zh-CN" dirty="0" err="1" smtClean="0">
                <a:cs typeface="Times New Roman" pitchFamily="18" charset="0"/>
              </a:rPr>
              <a:t>Y</a:t>
            </a:r>
            <a:r>
              <a:rPr lang="en-US" altLang="zh-CN" baseline="-25000" dirty="0" err="1" smtClean="0">
                <a:cs typeface="Times New Roman" pitchFamily="18" charset="0"/>
              </a:rPr>
              <a:t>m</a:t>
            </a:r>
            <a:r>
              <a:rPr lang="en-US" altLang="zh-CN" dirty="0" smtClean="0">
                <a:cs typeface="Times New Roman" pitchFamily="18" charset="0"/>
              </a:rPr>
              <a:t>=Y</a:t>
            </a:r>
            <a:r>
              <a:rPr lang="en-US" altLang="zh-CN" baseline="-25000" dirty="0" smtClean="0">
                <a:cs typeface="Times New Roman" pitchFamily="18" charset="0"/>
              </a:rPr>
              <a:t>1</a:t>
            </a:r>
            <a:r>
              <a:rPr lang="en-US" altLang="zh-CN" dirty="0">
                <a:cs typeface="Times New Roman" pitchFamily="18" charset="0"/>
                <a:sym typeface="Symbol"/>
              </a:rPr>
              <a:t></a:t>
            </a:r>
            <a:r>
              <a:rPr lang="en-US" altLang="zh-CN" dirty="0">
                <a:cs typeface="Times New Roman" pitchFamily="18" charset="0"/>
              </a:rPr>
              <a:t>Y</a:t>
            </a:r>
            <a:r>
              <a:rPr lang="en-US" altLang="zh-CN" baseline="-25000" dirty="0">
                <a:cs typeface="Times New Roman" pitchFamily="18" charset="0"/>
              </a:rPr>
              <a:t>2</a:t>
            </a:r>
            <a:r>
              <a:rPr lang="en-US" altLang="zh-CN" dirty="0">
                <a:cs typeface="Times New Roman" pitchFamily="18" charset="0"/>
                <a:sym typeface="Symbol"/>
              </a:rPr>
              <a:t></a:t>
            </a:r>
            <a:r>
              <a:rPr lang="en-US" altLang="zh-CN" dirty="0">
                <a:cs typeface="Times New Roman" pitchFamily="18" charset="0"/>
              </a:rPr>
              <a:t>…</a:t>
            </a:r>
            <a:r>
              <a:rPr lang="en-US" altLang="zh-CN" dirty="0">
                <a:cs typeface="Times New Roman" pitchFamily="18" charset="0"/>
                <a:sym typeface="Symbol"/>
              </a:rPr>
              <a:t></a:t>
            </a:r>
            <a:r>
              <a:rPr lang="en-US" altLang="zh-CN" dirty="0">
                <a:cs typeface="Times New Roman" pitchFamily="18" charset="0"/>
              </a:rPr>
              <a:t>Y</a:t>
            </a:r>
            <a:r>
              <a:rPr lang="en-US" altLang="zh-CN" baseline="-25000" dirty="0">
                <a:cs typeface="Times New Roman" pitchFamily="18" charset="0"/>
              </a:rPr>
              <a:t>m-1</a:t>
            </a:r>
            <a:r>
              <a:rPr lang="en-US" altLang="zh-CN" dirty="0">
                <a:cs typeface="Times New Roman" pitchFamily="18" charset="0"/>
                <a:sym typeface="Symbol"/>
              </a:rPr>
              <a:t></a:t>
            </a:r>
            <a:r>
              <a:rPr lang="el-GR" altLang="zh-CN" dirty="0">
                <a:ea typeface="宋体"/>
                <a:cs typeface="Times New Roman" pitchFamily="18" charset="0"/>
                <a:sym typeface="Symbol"/>
              </a:rPr>
              <a:t>Δ</a:t>
            </a:r>
            <a:r>
              <a:rPr lang="en-US" altLang="zh-CN" dirty="0" smtClean="0">
                <a:cs typeface="Times New Roman" pitchFamily="18" charset="0"/>
              </a:rPr>
              <a:t>(m)</a:t>
            </a:r>
            <a:endParaRPr lang="en-US" altLang="zh-CN" dirty="0">
              <a:cs typeface="Times New Roman" pitchFamily="18" charset="0"/>
            </a:endParaRPr>
          </a:p>
          <a:p>
            <a:endParaRPr lang="zh-CN" altLang="en-US" sz="32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24</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721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a:t>
            </a:r>
            <a:r>
              <a:rPr lang="en-US" altLang="zh-CN" dirty="0" smtClean="0"/>
              <a:t>MAC</a:t>
            </a:r>
            <a:r>
              <a:rPr lang="zh-CN" altLang="en-US" dirty="0" smtClean="0"/>
              <a:t>的要求</a:t>
            </a:r>
            <a:endParaRPr lang="zh-CN" altLang="en-US" dirty="0"/>
          </a:p>
        </p:txBody>
      </p:sp>
      <p:sp>
        <p:nvSpPr>
          <p:cNvPr id="3" name="内容占位符 2"/>
          <p:cNvSpPr>
            <a:spLocks noGrp="1"/>
          </p:cNvSpPr>
          <p:nvPr>
            <p:ph idx="1"/>
          </p:nvPr>
        </p:nvSpPr>
        <p:spPr/>
        <p:txBody>
          <a:bodyPr>
            <a:normAutofit/>
          </a:bodyPr>
          <a:lstStyle/>
          <a:p>
            <a:r>
              <a:rPr lang="zh-CN" altLang="en-US" dirty="0" smtClean="0"/>
              <a:t>应考虑对</a:t>
            </a:r>
            <a:r>
              <a:rPr lang="en-US" altLang="zh-CN" dirty="0" smtClean="0"/>
              <a:t>MAC</a:t>
            </a:r>
            <a:r>
              <a:rPr lang="zh-CN" altLang="en-US" dirty="0" smtClean="0"/>
              <a:t>函数的各种类型的攻击</a:t>
            </a:r>
            <a:endParaRPr lang="en-US" altLang="zh-CN" dirty="0" smtClean="0"/>
          </a:p>
          <a:p>
            <a:endParaRPr lang="en-US" altLang="zh-CN" dirty="0" smtClean="0"/>
          </a:p>
          <a:p>
            <a:r>
              <a:rPr lang="zh-CN" altLang="en-US" dirty="0" smtClean="0"/>
              <a:t>当密钥</a:t>
            </a:r>
            <a:r>
              <a:rPr lang="en-US" altLang="zh-CN" dirty="0" smtClean="0"/>
              <a:t>k</a:t>
            </a:r>
            <a:r>
              <a:rPr lang="zh-CN" altLang="en-US" dirty="0" smtClean="0"/>
              <a:t>保密时，</a:t>
            </a:r>
            <a:r>
              <a:rPr lang="en-US" altLang="zh-CN" dirty="0" smtClean="0"/>
              <a:t>MAC</a:t>
            </a:r>
            <a:r>
              <a:rPr lang="zh-CN" altLang="en-US" dirty="0" smtClean="0"/>
              <a:t>函数应满足：</a:t>
            </a:r>
            <a:endParaRPr lang="en-US" altLang="zh-CN" dirty="0" smtClean="0"/>
          </a:p>
          <a:p>
            <a:pPr lvl="1">
              <a:buFontTx/>
              <a:buAutoNum type="arabicPeriod"/>
            </a:pPr>
            <a:r>
              <a:rPr lang="zh-CN" altLang="en-US" dirty="0" smtClean="0"/>
              <a:t>已知消息和</a:t>
            </a:r>
            <a:r>
              <a:rPr lang="en-US" altLang="zh-CN" dirty="0" smtClean="0"/>
              <a:t>MAC</a:t>
            </a:r>
            <a:r>
              <a:rPr lang="zh-CN" altLang="en-US" dirty="0" smtClean="0"/>
              <a:t>值，构造另一个具有相同</a:t>
            </a:r>
            <a:r>
              <a:rPr lang="en-US" altLang="zh-CN" dirty="0" smtClean="0"/>
              <a:t>MAC</a:t>
            </a:r>
            <a:r>
              <a:rPr lang="zh-CN" altLang="en-US" dirty="0" smtClean="0"/>
              <a:t>值的消息在计算上不可行的</a:t>
            </a:r>
            <a:endParaRPr lang="en-US" altLang="zh-CN" dirty="0" smtClean="0"/>
          </a:p>
          <a:p>
            <a:pPr lvl="1">
              <a:buFontTx/>
              <a:buAutoNum type="arabicPeriod"/>
            </a:pPr>
            <a:r>
              <a:rPr lang="en-US" altLang="zh-CN" dirty="0" smtClean="0"/>
              <a:t>MAC</a:t>
            </a:r>
            <a:r>
              <a:rPr lang="zh-CN" altLang="en-US" dirty="0" smtClean="0"/>
              <a:t>值应当均匀分布</a:t>
            </a:r>
            <a:endParaRPr lang="en-US" altLang="zh-CN" dirty="0" smtClean="0"/>
          </a:p>
          <a:p>
            <a:pPr lvl="2"/>
            <a:r>
              <a:rPr lang="zh-CN" altLang="en-US" dirty="0" smtClean="0"/>
              <a:t>抗基于选择明文的穷举攻击</a:t>
            </a:r>
            <a:endParaRPr lang="en-US" altLang="zh-CN" dirty="0" smtClean="0"/>
          </a:p>
          <a:p>
            <a:pPr lvl="1">
              <a:buFontTx/>
              <a:buAutoNum type="arabicPeriod"/>
            </a:pPr>
            <a:r>
              <a:rPr lang="en-US" altLang="zh-CN" dirty="0" smtClean="0"/>
              <a:t>MAC</a:t>
            </a:r>
            <a:r>
              <a:rPr lang="zh-CN" altLang="en-US" dirty="0" smtClean="0"/>
              <a:t>函数应当等概地使用消息的所有比特位</a:t>
            </a:r>
            <a:endParaRPr lang="en-US" altLang="zh-CN" dirty="0" smtClean="0"/>
          </a:p>
          <a:p>
            <a:pPr lvl="1"/>
            <a:endParaRPr lang="zh-CN" altLang="en-US" dirty="0" smtClean="0"/>
          </a:p>
          <a:p>
            <a:pPr lvl="1"/>
            <a:endParaRPr lang="en-US" altLang="zh-CN" dirty="0" smtClean="0"/>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25</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774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数据认证算法</a:t>
            </a:r>
            <a:r>
              <a:rPr lang="en-US" altLang="zh-CN" dirty="0" smtClean="0"/>
              <a:t>(DAA)FIPS PUB 113</a:t>
            </a:r>
            <a:endParaRPr lang="zh-CN" altLang="en-US" dirty="0"/>
          </a:p>
        </p:txBody>
      </p:sp>
      <p:sp>
        <p:nvSpPr>
          <p:cNvPr id="3" name="内容占位符 2"/>
          <p:cNvSpPr>
            <a:spLocks noGrp="1"/>
          </p:cNvSpPr>
          <p:nvPr>
            <p:ph idx="1"/>
          </p:nvPr>
        </p:nvSpPr>
        <p:spPr/>
        <p:txBody>
          <a:bodyPr/>
          <a:lstStyle/>
          <a:p>
            <a:endParaRPr lang="en-US" altLang="zh-CN" sz="2400" dirty="0" smtClean="0"/>
          </a:p>
          <a:p>
            <a:endParaRPr lang="en-US" altLang="zh-CN" sz="2400" dirty="0"/>
          </a:p>
          <a:p>
            <a:pPr lvl="1"/>
            <a:endParaRPr lang="en-US" altLang="zh-CN" sz="2000" dirty="0" smtClean="0"/>
          </a:p>
          <a:p>
            <a:pPr lvl="1"/>
            <a:endParaRPr lang="en-US" altLang="zh-CN" sz="2000" dirty="0"/>
          </a:p>
          <a:p>
            <a:pPr lvl="1"/>
            <a:endParaRPr lang="en-US" altLang="zh-CN" sz="2000" dirty="0" smtClean="0"/>
          </a:p>
          <a:p>
            <a:pPr lvl="1"/>
            <a:endParaRPr lang="en-US" altLang="zh-CN" sz="2000" dirty="0"/>
          </a:p>
          <a:p>
            <a:pPr lvl="1"/>
            <a:endParaRPr lang="en-US" altLang="zh-CN" sz="2000" dirty="0" smtClean="0"/>
          </a:p>
          <a:p>
            <a:pPr lvl="1"/>
            <a:endParaRPr lang="en-US" altLang="zh-CN" sz="2000" dirty="0"/>
          </a:p>
          <a:p>
            <a:pPr lvl="1"/>
            <a:r>
              <a:rPr lang="zh-CN" altLang="en-US" sz="2000" dirty="0" smtClean="0"/>
              <a:t>以密码分组链接</a:t>
            </a:r>
            <a:r>
              <a:rPr lang="en-US" altLang="zh-CN" sz="2000" dirty="0" smtClean="0"/>
              <a:t>(CBC)</a:t>
            </a:r>
            <a:r>
              <a:rPr lang="zh-CN" altLang="en-US" sz="2000" dirty="0" smtClean="0"/>
              <a:t>为操作方式，又称为</a:t>
            </a:r>
            <a:r>
              <a:rPr lang="en-US" altLang="zh-CN" sz="2000" dirty="0" smtClean="0"/>
              <a:t>CBC-MAC</a:t>
            </a:r>
          </a:p>
          <a:p>
            <a:pPr lvl="1"/>
            <a:r>
              <a:rPr lang="zh-CN" altLang="en-US" sz="2000" dirty="0" smtClean="0"/>
              <a:t>用</a:t>
            </a:r>
            <a:r>
              <a:rPr lang="en-US" altLang="zh-CN" sz="2000" dirty="0" smtClean="0"/>
              <a:t>0</a:t>
            </a:r>
            <a:r>
              <a:rPr lang="zh-CN" altLang="en-US" sz="2000" dirty="0" smtClean="0"/>
              <a:t>作为初始化向量</a:t>
            </a:r>
            <a:endParaRPr lang="en-US" altLang="zh-CN" sz="2000" dirty="0" smtClean="0"/>
          </a:p>
          <a:p>
            <a:pPr lvl="1"/>
            <a:r>
              <a:rPr lang="zh-CN" altLang="en-US" sz="2000" dirty="0" smtClean="0"/>
              <a:t>基于</a:t>
            </a:r>
            <a:r>
              <a:rPr lang="en-US" altLang="zh-CN" sz="2000" dirty="0" smtClean="0"/>
              <a:t>DES</a:t>
            </a:r>
            <a:r>
              <a:rPr lang="zh-CN" altLang="en-US" sz="2000" dirty="0" smtClean="0"/>
              <a:t>加密算法</a:t>
            </a:r>
            <a:endParaRPr lang="en-US" altLang="zh-CN" sz="2000" dirty="0" smtClean="0"/>
          </a:p>
          <a:p>
            <a:r>
              <a:rPr lang="zh-CN" altLang="en-US" sz="2400" dirty="0" smtClean="0"/>
              <a:t>待认证数据为</a:t>
            </a:r>
            <a:r>
              <a:rPr lang="en-US" altLang="zh-CN" sz="2400" dirty="0" smtClean="0"/>
              <a:t>D</a:t>
            </a:r>
            <a:r>
              <a:rPr lang="en-US" altLang="zh-CN" sz="2400" baseline="-25000" dirty="0" smtClean="0"/>
              <a:t>1</a:t>
            </a:r>
            <a:r>
              <a:rPr lang="en-US" altLang="zh-CN" sz="2400" dirty="0" smtClean="0"/>
              <a:t>||D</a:t>
            </a:r>
            <a:r>
              <a:rPr lang="en-US" altLang="zh-CN" sz="2400" baseline="-25000" dirty="0" smtClean="0"/>
              <a:t>2</a:t>
            </a:r>
            <a:r>
              <a:rPr lang="en-US" altLang="zh-CN" sz="2400" dirty="0" smtClean="0"/>
              <a:t>||…||D</a:t>
            </a:r>
            <a:r>
              <a:rPr lang="en-US" altLang="zh-CN" sz="2400" baseline="-25000" dirty="0" smtClean="0"/>
              <a:t>N</a:t>
            </a:r>
          </a:p>
          <a:p>
            <a:r>
              <a:rPr lang="en-US" altLang="zh-CN" sz="2400" dirty="0" smtClean="0"/>
              <a:t>MAC</a:t>
            </a:r>
            <a:r>
              <a:rPr lang="zh-CN" altLang="en-US" sz="2400" dirty="0" smtClean="0"/>
              <a:t>值为</a:t>
            </a:r>
            <a:r>
              <a:rPr lang="en-US" altLang="zh-CN" sz="2400" dirty="0" smtClean="0"/>
              <a:t>DAC</a:t>
            </a:r>
            <a:endParaRPr lang="zh-CN" altLang="en-US" sz="2400" dirty="0"/>
          </a:p>
        </p:txBody>
      </p:sp>
      <p:pic>
        <p:nvPicPr>
          <p:cNvPr id="10242" name="Picture 2"/>
          <p:cNvPicPr>
            <a:picLocks noChangeAspect="1" noChangeArrowheads="1"/>
          </p:cNvPicPr>
          <p:nvPr/>
        </p:nvPicPr>
        <p:blipFill>
          <a:blip r:embed="rId2" cstate="print"/>
          <a:srcRect/>
          <a:stretch>
            <a:fillRect/>
          </a:stretch>
        </p:blipFill>
        <p:spPr bwMode="auto">
          <a:xfrm>
            <a:off x="1547664" y="1268760"/>
            <a:ext cx="5857916" cy="2891987"/>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26</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54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三、散列函数</a:t>
            </a:r>
            <a:r>
              <a:rPr lang="en-US" altLang="zh-CN" dirty="0" smtClean="0"/>
              <a:t>Hash function</a:t>
            </a:r>
            <a:endParaRPr lang="zh-CN" altLang="en-US" dirty="0"/>
          </a:p>
        </p:txBody>
      </p:sp>
      <p:sp>
        <p:nvSpPr>
          <p:cNvPr id="3" name="内容占位符 2"/>
          <p:cNvSpPr>
            <a:spLocks noGrp="1"/>
          </p:cNvSpPr>
          <p:nvPr>
            <p:ph idx="1"/>
          </p:nvPr>
        </p:nvSpPr>
        <p:spPr>
          <a:xfrm>
            <a:off x="457200" y="1124744"/>
            <a:ext cx="8219256" cy="5199856"/>
          </a:xfrm>
        </p:spPr>
        <p:txBody>
          <a:bodyPr>
            <a:noAutofit/>
          </a:bodyPr>
          <a:lstStyle/>
          <a:p>
            <a:r>
              <a:rPr lang="zh-CN" altLang="en-US" dirty="0" smtClean="0">
                <a:cs typeface="Times New Roman" pitchFamily="18" charset="0"/>
              </a:rPr>
              <a:t>散列函数对任意长度报文</a:t>
            </a:r>
            <a:r>
              <a:rPr lang="en-US" altLang="zh-CN" dirty="0" smtClean="0">
                <a:cs typeface="Times New Roman" pitchFamily="18" charset="0"/>
              </a:rPr>
              <a:t>m</a:t>
            </a:r>
            <a:r>
              <a:rPr lang="zh-CN" altLang="en-US" dirty="0" smtClean="0">
                <a:cs typeface="Times New Roman" pitchFamily="18" charset="0"/>
              </a:rPr>
              <a:t>，产生定长的</a:t>
            </a:r>
            <a:r>
              <a:rPr lang="zh-CN" altLang="en-US" dirty="0" smtClean="0">
                <a:solidFill>
                  <a:srgbClr val="FF0000"/>
                </a:solidFill>
                <a:cs typeface="Times New Roman" pitchFamily="18" charset="0"/>
              </a:rPr>
              <a:t>散列码</a:t>
            </a:r>
            <a:r>
              <a:rPr lang="en-US" altLang="zh-CN" dirty="0" smtClean="0">
                <a:cs typeface="Times New Roman" pitchFamily="18" charset="0"/>
              </a:rPr>
              <a:t>h=H(m)</a:t>
            </a:r>
            <a:r>
              <a:rPr lang="zh-CN" altLang="en-US" dirty="0" smtClean="0">
                <a:cs typeface="Times New Roman" pitchFamily="18" charset="0"/>
              </a:rPr>
              <a:t>，亦称</a:t>
            </a:r>
            <a:r>
              <a:rPr lang="zh-CN" altLang="en-US" dirty="0" smtClean="0">
                <a:solidFill>
                  <a:srgbClr val="FF0000"/>
                </a:solidFill>
                <a:cs typeface="Times New Roman" pitchFamily="18" charset="0"/>
              </a:rPr>
              <a:t>报文摘要</a:t>
            </a:r>
            <a:r>
              <a:rPr lang="en-US" altLang="zh-CN" dirty="0" smtClean="0">
                <a:cs typeface="Times New Roman" pitchFamily="18" charset="0"/>
              </a:rPr>
              <a:t>Message Digest</a:t>
            </a:r>
            <a:r>
              <a:rPr lang="zh-CN" altLang="en-US" dirty="0" smtClean="0">
                <a:cs typeface="Times New Roman" pitchFamily="18" charset="0"/>
              </a:rPr>
              <a:t>，收缩函数、操作检验码、信息完整性校验</a:t>
            </a:r>
            <a:r>
              <a:rPr lang="en-US" altLang="zh-CN" dirty="0" smtClean="0">
                <a:cs typeface="Times New Roman" pitchFamily="18" charset="0"/>
              </a:rPr>
              <a:t>(MIC)</a:t>
            </a:r>
            <a:r>
              <a:rPr lang="zh-CN" altLang="en-US" dirty="0" smtClean="0">
                <a:cs typeface="Times New Roman" pitchFamily="18" charset="0"/>
              </a:rPr>
              <a:t>、</a:t>
            </a:r>
            <a:r>
              <a:rPr lang="zh-CN" altLang="en-US" dirty="0" smtClean="0">
                <a:solidFill>
                  <a:srgbClr val="FF0000"/>
                </a:solidFill>
                <a:cs typeface="Times New Roman" pitchFamily="18" charset="0"/>
              </a:rPr>
              <a:t>哈希值</a:t>
            </a:r>
            <a:r>
              <a:rPr lang="zh-CN" altLang="en-US" dirty="0" smtClean="0">
                <a:cs typeface="Times New Roman" pitchFamily="18" charset="0"/>
              </a:rPr>
              <a:t>等</a:t>
            </a:r>
            <a:endParaRPr lang="en-US" altLang="zh-CN" dirty="0" smtClean="0">
              <a:cs typeface="Times New Roman" pitchFamily="18" charset="0"/>
            </a:endParaRPr>
          </a:p>
          <a:p>
            <a:pPr lvl="2"/>
            <a:endParaRPr lang="en-US" altLang="zh-CN" dirty="0" smtClean="0">
              <a:cs typeface="Times New Roman" pitchFamily="18" charset="0"/>
            </a:endParaRPr>
          </a:p>
          <a:p>
            <a:pPr lvl="1"/>
            <a:r>
              <a:rPr lang="zh-CN" altLang="en-US" dirty="0" smtClean="0">
                <a:cs typeface="Times New Roman" pitchFamily="18" charset="0"/>
              </a:rPr>
              <a:t>是报文所有比特的函数值，具有差错检测能力</a:t>
            </a:r>
            <a:endParaRPr lang="en-US" altLang="zh-CN" dirty="0" smtClean="0">
              <a:cs typeface="Times New Roman" pitchFamily="18" charset="0"/>
            </a:endParaRPr>
          </a:p>
          <a:p>
            <a:pPr lvl="2"/>
            <a:endParaRPr lang="en-US" altLang="zh-CN" dirty="0" smtClean="0">
              <a:cs typeface="Times New Roman" pitchFamily="18" charset="0"/>
            </a:endParaRPr>
          </a:p>
          <a:p>
            <a:pPr lvl="1"/>
            <a:r>
              <a:rPr lang="zh-CN" altLang="en-US" dirty="0" smtClean="0">
                <a:cs typeface="Times New Roman" pitchFamily="18" charset="0"/>
              </a:rPr>
              <a:t>哈希值是明文的“指纹”或是摘要。对哈希值的数字签名，可以视为对此明文的数字签名</a:t>
            </a:r>
            <a:endParaRPr lang="en-US" altLang="zh-CN" dirty="0" smtClean="0">
              <a:cs typeface="Times New Roman" pitchFamily="18" charset="0"/>
            </a:endParaRPr>
          </a:p>
          <a:p>
            <a:pPr lvl="2"/>
            <a:r>
              <a:rPr lang="zh-CN" altLang="en-US" dirty="0" smtClean="0">
                <a:cs typeface="Times New Roman" pitchFamily="18" charset="0"/>
              </a:rPr>
              <a:t>可以用来提高数字签名的效率</a:t>
            </a:r>
            <a:endParaRPr lang="en-US" altLang="zh-CN" dirty="0" smtClean="0">
              <a:cs typeface="Times New Roman" pitchFamily="18" charset="0"/>
            </a:endParaRPr>
          </a:p>
          <a:p>
            <a:pPr lvl="2"/>
            <a:endParaRPr lang="en-US" altLang="zh-CN" dirty="0" smtClean="0">
              <a:cs typeface="Times New Roman" pitchFamily="18" charset="0"/>
            </a:endParaRPr>
          </a:p>
          <a:p>
            <a:pPr lvl="1"/>
            <a:r>
              <a:rPr lang="zh-CN" altLang="en-US" dirty="0" smtClean="0">
                <a:cs typeface="Times New Roman" pitchFamily="18" charset="0"/>
              </a:rPr>
              <a:t>通常认为</a:t>
            </a:r>
            <a:r>
              <a:rPr lang="en-US" altLang="zh-CN" dirty="0" smtClean="0">
                <a:cs typeface="Times New Roman" pitchFamily="18" charset="0"/>
              </a:rPr>
              <a:t>hash</a:t>
            </a:r>
            <a:r>
              <a:rPr lang="zh-CN" altLang="en-US" dirty="0" smtClean="0">
                <a:cs typeface="Times New Roman" pitchFamily="18" charset="0"/>
              </a:rPr>
              <a:t>函数是公开的，无密钥的</a:t>
            </a:r>
            <a:endParaRPr lang="en-AU" altLang="zh-CN" dirty="0" smtClean="0">
              <a:cs typeface="Times New Roman" pitchFamily="18" charset="0"/>
            </a:endParaRPr>
          </a:p>
          <a:p>
            <a:pPr lvl="2"/>
            <a:r>
              <a:rPr lang="en-US" altLang="zh-CN" sz="2400" dirty="0" smtClean="0">
                <a:cs typeface="Times New Roman" pitchFamily="18" charset="0"/>
              </a:rPr>
              <a:t>MAC</a:t>
            </a:r>
            <a:r>
              <a:rPr lang="zh-CN" altLang="en-US" sz="2400" dirty="0" smtClean="0">
                <a:cs typeface="Times New Roman" pitchFamily="18" charset="0"/>
              </a:rPr>
              <a:t>是有密钥的</a:t>
            </a:r>
            <a:endParaRPr lang="en-US" altLang="zh-CN" sz="2400" dirty="0" smtClean="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740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zh-CN" altLang="en-US" dirty="0" smtClean="0"/>
              <a:t>对避免加密的方法重视的原因</a:t>
            </a:r>
          </a:p>
          <a:p>
            <a:pPr lvl="1"/>
            <a:r>
              <a:rPr lang="zh-CN" altLang="en-US" dirty="0" smtClean="0"/>
              <a:t>加密过程很慢，硬件开销，传输量问题，专利问题，出口限制等等</a:t>
            </a:r>
            <a:endParaRPr lang="en-US" altLang="zh-CN" dirty="0" smtClean="0"/>
          </a:p>
          <a:p>
            <a:endParaRPr lang="en-US" altLang="zh-CN" dirty="0" smtClean="0"/>
          </a:p>
          <a:p>
            <a:pPr>
              <a:lnSpc>
                <a:spcPct val="110000"/>
              </a:lnSpc>
            </a:pPr>
            <a:r>
              <a:rPr lang="zh-CN" altLang="en-US" dirty="0" smtClean="0"/>
              <a:t>散列函数的</a:t>
            </a:r>
            <a:r>
              <a:rPr lang="zh-CN" altLang="en-US" dirty="0"/>
              <a:t>应用</a:t>
            </a:r>
            <a:endParaRPr lang="en-US" altLang="zh-CN" dirty="0"/>
          </a:p>
          <a:p>
            <a:pPr lvl="1">
              <a:lnSpc>
                <a:spcPct val="110000"/>
              </a:lnSpc>
            </a:pPr>
            <a:r>
              <a:rPr lang="zh-CN" altLang="en-US" dirty="0" smtClean="0"/>
              <a:t>利用散列函数进行</a:t>
            </a:r>
            <a:r>
              <a:rPr lang="zh-CN" altLang="en-US" dirty="0"/>
              <a:t>双向鉴别，如确认双方是否共享</a:t>
            </a:r>
            <a:r>
              <a:rPr lang="en-US" altLang="zh-CN" dirty="0" smtClean="0"/>
              <a:t>K</a:t>
            </a:r>
            <a:r>
              <a:rPr lang="en-US" altLang="zh-CN" baseline="-25000" dirty="0" smtClean="0"/>
              <a:t>AB</a:t>
            </a:r>
            <a:endParaRPr lang="en-US" altLang="zh-CN" dirty="0"/>
          </a:p>
          <a:p>
            <a:pPr lvl="1">
              <a:lnSpc>
                <a:spcPct val="110000"/>
              </a:lnSpc>
            </a:pPr>
            <a:r>
              <a:rPr lang="zh-CN" altLang="en-US" dirty="0"/>
              <a:t>用作消息完整码</a:t>
            </a:r>
            <a:r>
              <a:rPr lang="en-US" altLang="zh-CN" dirty="0"/>
              <a:t>MIC (Message Integrity Code)</a:t>
            </a:r>
          </a:p>
          <a:p>
            <a:pPr lvl="1">
              <a:lnSpc>
                <a:spcPct val="110000"/>
              </a:lnSpc>
            </a:pPr>
            <a:r>
              <a:rPr lang="zh-CN" altLang="en-US" dirty="0"/>
              <a:t>用于加密：将分组加密转换成序列加密，产生流密钥。有</a:t>
            </a:r>
            <a:r>
              <a:rPr lang="en-US" altLang="zh-CN" dirty="0"/>
              <a:t>OFB</a:t>
            </a:r>
            <a:r>
              <a:rPr lang="zh-CN" altLang="en-US" dirty="0"/>
              <a:t>和</a:t>
            </a:r>
            <a:r>
              <a:rPr lang="en-US" altLang="zh-CN" dirty="0"/>
              <a:t>CFB</a:t>
            </a:r>
            <a:r>
              <a:rPr lang="zh-CN" altLang="en-US" dirty="0"/>
              <a:t>方式。</a:t>
            </a:r>
            <a:endParaRPr lang="zh-CN" altLang="en-US" dirty="0" smtClean="0"/>
          </a:p>
          <a:p>
            <a:pPr lvl="1"/>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28</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41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函数的基本使用方式</a:t>
            </a:r>
            <a:endParaRPr lang="zh-CN" altLang="en-US" dirty="0"/>
          </a:p>
        </p:txBody>
      </p:sp>
      <p:pic>
        <p:nvPicPr>
          <p:cNvPr id="7170" name="Picture 2"/>
          <p:cNvPicPr>
            <a:picLocks noChangeAspect="1" noChangeArrowheads="1"/>
          </p:cNvPicPr>
          <p:nvPr/>
        </p:nvPicPr>
        <p:blipFill>
          <a:blip r:embed="rId2" cstate="print"/>
          <a:srcRect/>
          <a:stretch>
            <a:fillRect/>
          </a:stretch>
        </p:blipFill>
        <p:spPr bwMode="auto">
          <a:xfrm>
            <a:off x="323528" y="1196752"/>
            <a:ext cx="5328592" cy="482453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r="49235"/>
          <a:stretch>
            <a:fillRect/>
          </a:stretch>
        </p:blipFill>
        <p:spPr bwMode="auto">
          <a:xfrm>
            <a:off x="5724128" y="1412776"/>
            <a:ext cx="3168352" cy="4968552"/>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29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331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第一节 认证的概念</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FC6C3F5E-09DE-47CB-B45C-8870030737BE}" type="slidenum">
              <a:rPr lang="zh-CN" altLang="en-US" smtClean="0"/>
              <a:pPr>
                <a:defRPr/>
              </a:pPr>
              <a:t>3</a:t>
            </a:fld>
            <a:endParaRPr lang="en-US" altLang="zh-CN" dirty="0"/>
          </a:p>
        </p:txBody>
      </p:sp>
    </p:spTree>
    <p:extLst>
      <p:ext uri="{BB962C8B-B14F-4D97-AF65-F5344CB8AC3E}">
        <p14:creationId xmlns:p14="http://schemas.microsoft.com/office/powerpoint/2010/main" val="22654871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pic>
        <p:nvPicPr>
          <p:cNvPr id="8194" name="Picture 2"/>
          <p:cNvPicPr>
            <a:picLocks noChangeAspect="1" noChangeArrowheads="1"/>
          </p:cNvPicPr>
          <p:nvPr/>
        </p:nvPicPr>
        <p:blipFill>
          <a:blip r:embed="rId2" cstate="print"/>
          <a:srcRect/>
          <a:stretch>
            <a:fillRect/>
          </a:stretch>
        </p:blipFill>
        <p:spPr bwMode="auto">
          <a:xfrm>
            <a:off x="251520" y="1268760"/>
            <a:ext cx="5400600" cy="4752528"/>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l="49969"/>
          <a:stretch>
            <a:fillRect/>
          </a:stretch>
        </p:blipFill>
        <p:spPr bwMode="auto">
          <a:xfrm>
            <a:off x="5724128" y="1484784"/>
            <a:ext cx="3237716" cy="4968552"/>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4D5C3986-FA80-4EE7-9FDC-15A4E8531ED7}" type="slidenum">
              <a:rPr lang="zh-CN" altLang="en-US" smtClean="0"/>
              <a:pPr>
                <a:defRPr/>
              </a:pPr>
              <a:t>30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516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简单散列函数</a:t>
            </a:r>
            <a:endParaRPr lang="zh-CN" altLang="en-US" dirty="0"/>
          </a:p>
        </p:txBody>
      </p:sp>
      <p:sp>
        <p:nvSpPr>
          <p:cNvPr id="3" name="内容占位符 2"/>
          <p:cNvSpPr>
            <a:spLocks noGrp="1"/>
          </p:cNvSpPr>
          <p:nvPr>
            <p:ph idx="1"/>
          </p:nvPr>
        </p:nvSpPr>
        <p:spPr>
          <a:xfrm>
            <a:off x="251520" y="1196752"/>
            <a:ext cx="4646320" cy="5000660"/>
          </a:xfrm>
        </p:spPr>
        <p:txBody>
          <a:bodyPr>
            <a:normAutofit lnSpcReduction="10000"/>
          </a:bodyPr>
          <a:lstStyle/>
          <a:p>
            <a:r>
              <a:rPr lang="zh-CN" altLang="en-US" dirty="0" smtClean="0"/>
              <a:t>经度（垂直）冗余校验</a:t>
            </a:r>
            <a:endParaRPr lang="en-US" altLang="zh-CN" dirty="0" smtClean="0"/>
          </a:p>
          <a:p>
            <a:pPr lvl="1"/>
            <a:r>
              <a:rPr lang="zh-CN" altLang="en-US" dirty="0" smtClean="0"/>
              <a:t>每分组对应位异或</a:t>
            </a:r>
            <a:endParaRPr lang="en-US" altLang="zh-CN" dirty="0" smtClean="0"/>
          </a:p>
          <a:p>
            <a:pPr lvl="1"/>
            <a:r>
              <a:rPr lang="zh-CN" altLang="en-US" dirty="0" smtClean="0"/>
              <a:t>数据格式可能影响有效性</a:t>
            </a:r>
            <a:endParaRPr lang="en-US" altLang="zh-CN" dirty="0" smtClean="0"/>
          </a:p>
          <a:p>
            <a:r>
              <a:rPr lang="zh-CN" altLang="en-US" dirty="0" smtClean="0"/>
              <a:t>带循环移位的冗余校验</a:t>
            </a:r>
            <a:endParaRPr lang="en-US" altLang="zh-CN" dirty="0" smtClean="0"/>
          </a:p>
          <a:p>
            <a:pPr lvl="1"/>
            <a:r>
              <a:rPr lang="zh-CN" altLang="en-US" dirty="0" smtClean="0"/>
              <a:t>每处理一分组，散列值循环移位一次</a:t>
            </a:r>
            <a:endParaRPr lang="en-US" altLang="zh-CN" dirty="0" smtClean="0"/>
          </a:p>
          <a:p>
            <a:pPr lvl="1"/>
            <a:r>
              <a:rPr lang="zh-CN" altLang="en-US" dirty="0" smtClean="0"/>
              <a:t>可以保护数据完整性</a:t>
            </a:r>
            <a:endParaRPr lang="en-US" altLang="zh-CN" dirty="0" smtClean="0"/>
          </a:p>
          <a:p>
            <a:r>
              <a:rPr lang="zh-CN" altLang="en-US" dirty="0" smtClean="0"/>
              <a:t>安全性差</a:t>
            </a:r>
            <a:endParaRPr lang="en-US" altLang="zh-CN" dirty="0" smtClean="0"/>
          </a:p>
          <a:p>
            <a:pPr lvl="1"/>
            <a:r>
              <a:rPr lang="zh-CN" altLang="en-US" dirty="0" smtClean="0"/>
              <a:t>很容易构造假消息</a:t>
            </a:r>
            <a:endParaRPr lang="en-US" altLang="zh-CN" dirty="0" smtClean="0"/>
          </a:p>
          <a:p>
            <a:pPr lvl="2"/>
            <a:r>
              <a:rPr lang="zh-CN" altLang="en-US" dirty="0" smtClean="0"/>
              <a:t>只需在假消息后附加一个特定分组</a:t>
            </a:r>
            <a:endParaRPr lang="en-US" altLang="zh-CN" dirty="0" smtClean="0"/>
          </a:p>
          <a:p>
            <a:pPr lvl="1"/>
            <a:r>
              <a:rPr lang="zh-CN" altLang="en-US" dirty="0" smtClean="0"/>
              <a:t>分组顺序可以改变</a:t>
            </a:r>
            <a:endParaRPr lang="zh-CN" altLang="en-US" dirty="0"/>
          </a:p>
        </p:txBody>
      </p:sp>
      <p:pic>
        <p:nvPicPr>
          <p:cNvPr id="17409" name="Picture 1"/>
          <p:cNvPicPr>
            <a:picLocks noChangeAspect="1" noChangeArrowheads="1"/>
          </p:cNvPicPr>
          <p:nvPr/>
        </p:nvPicPr>
        <p:blipFill>
          <a:blip r:embed="rId2" cstate="print"/>
          <a:srcRect/>
          <a:stretch>
            <a:fillRect/>
          </a:stretch>
        </p:blipFill>
        <p:spPr bwMode="auto">
          <a:xfrm>
            <a:off x="5004048" y="1223229"/>
            <a:ext cx="3807797" cy="4392488"/>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379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对散列函数的要求</a:t>
            </a:r>
            <a:endParaRPr lang="zh-CN" altLang="en-US" dirty="0"/>
          </a:p>
        </p:txBody>
      </p:sp>
      <p:sp>
        <p:nvSpPr>
          <p:cNvPr id="3" name="内容占位符 2"/>
          <p:cNvSpPr>
            <a:spLocks noGrp="1"/>
          </p:cNvSpPr>
          <p:nvPr>
            <p:ph idx="1"/>
          </p:nvPr>
        </p:nvSpPr>
        <p:spPr>
          <a:xfrm>
            <a:off x="357159" y="1196752"/>
            <a:ext cx="8472519" cy="5161206"/>
          </a:xfrm>
        </p:spPr>
        <p:txBody>
          <a:bodyPr>
            <a:noAutofit/>
          </a:bodyPr>
          <a:lstStyle/>
          <a:p>
            <a:pPr>
              <a:lnSpc>
                <a:spcPct val="90000"/>
              </a:lnSpc>
            </a:pPr>
            <a:r>
              <a:rPr lang="zh-CN" altLang="en-US" dirty="0" smtClean="0">
                <a:cs typeface="Times New Roman" pitchFamily="18" charset="0"/>
              </a:rPr>
              <a:t>应用要求：</a:t>
            </a:r>
            <a:endParaRPr lang="en-US" altLang="zh-CN" dirty="0">
              <a:cs typeface="Times New Roman" pitchFamily="18" charset="0"/>
            </a:endParaRPr>
          </a:p>
          <a:p>
            <a:pPr lvl="1">
              <a:lnSpc>
                <a:spcPct val="90000"/>
              </a:lnSpc>
            </a:pPr>
            <a:r>
              <a:rPr lang="zh-CN" altLang="en-US" dirty="0" smtClean="0">
                <a:cs typeface="Times New Roman" pitchFamily="18" charset="0"/>
              </a:rPr>
              <a:t>对任意明文</a:t>
            </a:r>
            <a:r>
              <a:rPr lang="en-US" altLang="zh-CN" dirty="0" smtClean="0">
                <a:cs typeface="Times New Roman" pitchFamily="18" charset="0"/>
              </a:rPr>
              <a:t>m</a:t>
            </a:r>
            <a:r>
              <a:rPr lang="zh-CN" altLang="en-US" dirty="0" smtClean="0">
                <a:cs typeface="Times New Roman" pitchFamily="18" charset="0"/>
              </a:rPr>
              <a:t>，哈希函数</a:t>
            </a:r>
            <a:r>
              <a:rPr lang="en-US" altLang="zh-CN" dirty="0" smtClean="0">
                <a:cs typeface="Times New Roman" pitchFamily="18" charset="0"/>
              </a:rPr>
              <a:t>H(m)</a:t>
            </a:r>
            <a:r>
              <a:rPr lang="zh-CN" altLang="en-US" dirty="0" smtClean="0">
                <a:cs typeface="Times New Roman" pitchFamily="18" charset="0"/>
              </a:rPr>
              <a:t>由软</a:t>
            </a:r>
            <a:r>
              <a:rPr lang="en-US" altLang="zh-CN" dirty="0" smtClean="0">
                <a:cs typeface="Times New Roman" pitchFamily="18" charset="0"/>
              </a:rPr>
              <a:t>/</a:t>
            </a:r>
            <a:r>
              <a:rPr lang="zh-CN" altLang="en-US" dirty="0" smtClean="0">
                <a:cs typeface="Times New Roman" pitchFamily="18" charset="0"/>
              </a:rPr>
              <a:t>硬件容易实现；</a:t>
            </a:r>
            <a:endParaRPr lang="en-US" altLang="zh-CN" dirty="0" smtClean="0">
              <a:cs typeface="Times New Roman" pitchFamily="18" charset="0"/>
            </a:endParaRPr>
          </a:p>
          <a:p>
            <a:pPr marL="457200" indent="-457200">
              <a:lnSpc>
                <a:spcPct val="90000"/>
              </a:lnSpc>
            </a:pPr>
            <a:r>
              <a:rPr lang="zh-CN" altLang="en-US" dirty="0" smtClean="0">
                <a:cs typeface="Times New Roman" pitchFamily="18" charset="0"/>
              </a:rPr>
              <a:t>安全性要求：</a:t>
            </a:r>
          </a:p>
          <a:p>
            <a:pPr marL="756000" lvl="1" indent="-360000">
              <a:lnSpc>
                <a:spcPct val="90000"/>
              </a:lnSpc>
              <a:buFont typeface="+mj-lt"/>
              <a:buAutoNum type="arabicPeriod"/>
            </a:pPr>
            <a:r>
              <a:rPr lang="zh-CN" altLang="en-US" dirty="0" smtClean="0">
                <a:solidFill>
                  <a:srgbClr val="FF0000"/>
                </a:solidFill>
                <a:cs typeface="Times New Roman" pitchFamily="18" charset="0"/>
              </a:rPr>
              <a:t>单向性：</a:t>
            </a:r>
            <a:r>
              <a:rPr lang="zh-CN" altLang="en-US" dirty="0" smtClean="0">
                <a:cs typeface="Times New Roman" pitchFamily="18" charset="0"/>
              </a:rPr>
              <a:t>对任意哈希值</a:t>
            </a:r>
            <a:r>
              <a:rPr lang="en-US" altLang="zh-CN" dirty="0" smtClean="0">
                <a:cs typeface="Times New Roman" pitchFamily="18" charset="0"/>
              </a:rPr>
              <a:t>h</a:t>
            </a:r>
            <a:r>
              <a:rPr lang="zh-CN" altLang="en-US" dirty="0" smtClean="0">
                <a:cs typeface="Times New Roman" pitchFamily="18" charset="0"/>
              </a:rPr>
              <a:t>，要找到一个明文</a:t>
            </a:r>
            <a:r>
              <a:rPr lang="en-US" altLang="zh-CN" dirty="0" smtClean="0">
                <a:cs typeface="Times New Roman" pitchFamily="18" charset="0"/>
              </a:rPr>
              <a:t>m</a:t>
            </a:r>
            <a:r>
              <a:rPr lang="zh-CN" altLang="en-US" dirty="0" smtClean="0">
                <a:cs typeface="Times New Roman" pitchFamily="18" charset="0"/>
              </a:rPr>
              <a:t>与之对应，即</a:t>
            </a:r>
            <a:r>
              <a:rPr lang="en-US" altLang="zh-CN" dirty="0" smtClean="0">
                <a:cs typeface="Times New Roman" pitchFamily="18" charset="0"/>
              </a:rPr>
              <a:t>h=H(m)</a:t>
            </a:r>
            <a:r>
              <a:rPr lang="zh-CN" altLang="en-US" dirty="0" smtClean="0">
                <a:cs typeface="Times New Roman" pitchFamily="18" charset="0"/>
              </a:rPr>
              <a:t>，在计算上不可行；</a:t>
            </a:r>
            <a:endParaRPr lang="en-US" altLang="zh-CN" dirty="0">
              <a:cs typeface="Times New Roman" pitchFamily="18" charset="0"/>
            </a:endParaRPr>
          </a:p>
          <a:p>
            <a:pPr marL="1156050" lvl="2" indent="-360000">
              <a:lnSpc>
                <a:spcPct val="90000"/>
              </a:lnSpc>
            </a:pPr>
            <a:r>
              <a:rPr lang="zh-CN" altLang="en-US" dirty="0" smtClean="0">
                <a:cs typeface="Times New Roman" pitchFamily="18" charset="0"/>
              </a:rPr>
              <a:t>抗伪造攻击</a:t>
            </a:r>
          </a:p>
          <a:p>
            <a:pPr marL="756000" lvl="1" indent="-360000">
              <a:lnSpc>
                <a:spcPct val="90000"/>
              </a:lnSpc>
              <a:buFont typeface="+mj-lt"/>
              <a:buAutoNum type="arabicPeriod"/>
            </a:pPr>
            <a:r>
              <a:rPr lang="zh-CN" altLang="en-US" dirty="0" smtClean="0">
                <a:solidFill>
                  <a:srgbClr val="FF0000"/>
                </a:solidFill>
                <a:cs typeface="Times New Roman" pitchFamily="18" charset="0"/>
              </a:rPr>
              <a:t>抗弱碰撞：</a:t>
            </a:r>
            <a:r>
              <a:rPr lang="zh-CN" altLang="en-US" dirty="0" smtClean="0">
                <a:cs typeface="Times New Roman" pitchFamily="18" charset="0"/>
              </a:rPr>
              <a:t>给定明文</a:t>
            </a:r>
            <a:r>
              <a:rPr lang="en-US" altLang="zh-CN" dirty="0" smtClean="0">
                <a:cs typeface="Times New Roman" pitchFamily="18" charset="0"/>
              </a:rPr>
              <a:t>m</a:t>
            </a:r>
            <a:r>
              <a:rPr lang="en-US" altLang="zh-CN" baseline="-25000" dirty="0" smtClean="0">
                <a:cs typeface="Times New Roman" pitchFamily="18" charset="0"/>
              </a:rPr>
              <a:t>1</a:t>
            </a:r>
            <a:r>
              <a:rPr lang="zh-CN" altLang="en-US" dirty="0" smtClean="0">
                <a:cs typeface="Times New Roman" pitchFamily="18" charset="0"/>
              </a:rPr>
              <a:t>，要找到另一明文</a:t>
            </a:r>
            <a:r>
              <a:rPr lang="en-US" altLang="zh-CN" dirty="0" smtClean="0">
                <a:cs typeface="Times New Roman" pitchFamily="18" charset="0"/>
              </a:rPr>
              <a:t>m</a:t>
            </a:r>
            <a:r>
              <a:rPr lang="en-US" altLang="zh-CN" baseline="-25000" dirty="0" smtClean="0">
                <a:cs typeface="Times New Roman" pitchFamily="18" charset="0"/>
              </a:rPr>
              <a:t>2</a:t>
            </a:r>
            <a:r>
              <a:rPr lang="zh-CN" altLang="en-US" dirty="0" smtClean="0">
                <a:cs typeface="Times New Roman" pitchFamily="18" charset="0"/>
              </a:rPr>
              <a:t>，具有相同哈希值，即</a:t>
            </a:r>
            <a:r>
              <a:rPr lang="en-US" altLang="zh-CN" dirty="0" smtClean="0">
                <a:cs typeface="Times New Roman" pitchFamily="18" charset="0"/>
              </a:rPr>
              <a:t>h(m</a:t>
            </a:r>
            <a:r>
              <a:rPr lang="en-US" altLang="zh-CN" baseline="-25000" dirty="0" smtClean="0">
                <a:cs typeface="Times New Roman" pitchFamily="18" charset="0"/>
              </a:rPr>
              <a:t>1</a:t>
            </a:r>
            <a:r>
              <a:rPr lang="en-US" altLang="zh-CN" dirty="0" smtClean="0">
                <a:cs typeface="Times New Roman" pitchFamily="18" charset="0"/>
              </a:rPr>
              <a:t>)=h(m</a:t>
            </a:r>
            <a:r>
              <a:rPr lang="en-US" altLang="zh-CN" baseline="-25000" dirty="0" smtClean="0">
                <a:cs typeface="Times New Roman" pitchFamily="18" charset="0"/>
              </a:rPr>
              <a:t>2</a:t>
            </a:r>
            <a:r>
              <a:rPr lang="en-US" altLang="zh-CN" dirty="0" smtClean="0">
                <a:cs typeface="Times New Roman" pitchFamily="18" charset="0"/>
              </a:rPr>
              <a:t>)</a:t>
            </a:r>
            <a:r>
              <a:rPr lang="zh-CN" altLang="en-US" dirty="0" smtClean="0">
                <a:cs typeface="Times New Roman" pitchFamily="18" charset="0"/>
              </a:rPr>
              <a:t>，在计算上不可行；</a:t>
            </a:r>
            <a:endParaRPr lang="en-US" altLang="zh-CN" dirty="0">
              <a:cs typeface="Times New Roman" pitchFamily="18" charset="0"/>
            </a:endParaRPr>
          </a:p>
          <a:p>
            <a:pPr marL="1156050" lvl="2" indent="-360000">
              <a:lnSpc>
                <a:spcPct val="90000"/>
              </a:lnSpc>
            </a:pPr>
            <a:r>
              <a:rPr lang="zh-CN" altLang="en-US" dirty="0" smtClean="0">
                <a:cs typeface="Times New Roman" pitchFamily="18" charset="0"/>
              </a:rPr>
              <a:t>抗伪造攻击</a:t>
            </a:r>
          </a:p>
          <a:p>
            <a:pPr marL="756000" lvl="1" indent="-360000">
              <a:lnSpc>
                <a:spcPct val="90000"/>
              </a:lnSpc>
              <a:buFont typeface="+mj-lt"/>
              <a:buAutoNum type="arabicPeriod"/>
            </a:pPr>
            <a:r>
              <a:rPr lang="zh-CN" altLang="en-US" dirty="0" smtClean="0">
                <a:solidFill>
                  <a:srgbClr val="FF0000"/>
                </a:solidFill>
                <a:cs typeface="Times New Roman" pitchFamily="18" charset="0"/>
              </a:rPr>
              <a:t>抗强碰撞：</a:t>
            </a:r>
            <a:r>
              <a:rPr lang="zh-CN" altLang="en-US" dirty="0" smtClean="0">
                <a:cs typeface="Times New Roman" pitchFamily="18" charset="0"/>
              </a:rPr>
              <a:t>要找到任意</a:t>
            </a:r>
            <a:r>
              <a:rPr lang="zh-CN" altLang="en-US" dirty="0">
                <a:cs typeface="Times New Roman" pitchFamily="18" charset="0"/>
              </a:rPr>
              <a:t>一对具有相同哈希</a:t>
            </a:r>
            <a:r>
              <a:rPr lang="zh-CN" altLang="en-US" dirty="0" smtClean="0">
                <a:cs typeface="Times New Roman" pitchFamily="18" charset="0"/>
              </a:rPr>
              <a:t>值</a:t>
            </a:r>
            <a:r>
              <a:rPr lang="zh-CN" altLang="en-US" dirty="0">
                <a:cs typeface="Times New Roman" pitchFamily="18" charset="0"/>
              </a:rPr>
              <a:t>的</a:t>
            </a:r>
            <a:r>
              <a:rPr lang="zh-CN" altLang="en-US" dirty="0" smtClean="0">
                <a:cs typeface="Times New Roman" pitchFamily="18" charset="0"/>
              </a:rPr>
              <a:t>明文，即</a:t>
            </a:r>
            <a:r>
              <a:rPr lang="en-US" altLang="zh-CN" dirty="0" smtClean="0">
                <a:cs typeface="Times New Roman" pitchFamily="18" charset="0"/>
              </a:rPr>
              <a:t>(m</a:t>
            </a:r>
            <a:r>
              <a:rPr lang="en-US" altLang="zh-CN" baseline="-25000" dirty="0" smtClean="0">
                <a:cs typeface="Times New Roman" pitchFamily="18" charset="0"/>
              </a:rPr>
              <a:t>1</a:t>
            </a:r>
            <a:r>
              <a:rPr lang="en-US" altLang="zh-CN" dirty="0" smtClean="0">
                <a:cs typeface="Times New Roman" pitchFamily="18" charset="0"/>
              </a:rPr>
              <a:t>,m</a:t>
            </a:r>
            <a:r>
              <a:rPr lang="en-US" altLang="zh-CN" baseline="-25000" dirty="0" smtClean="0">
                <a:cs typeface="Times New Roman" pitchFamily="18" charset="0"/>
              </a:rPr>
              <a:t>2</a:t>
            </a:r>
            <a:r>
              <a:rPr lang="en-US" altLang="zh-CN" dirty="0" smtClean="0">
                <a:cs typeface="Times New Roman" pitchFamily="18" charset="0"/>
              </a:rPr>
              <a:t>)</a:t>
            </a:r>
            <a:r>
              <a:rPr lang="zh-CN" altLang="en-US" dirty="0" smtClean="0">
                <a:cs typeface="Times New Roman" pitchFamily="18" charset="0"/>
              </a:rPr>
              <a:t>，</a:t>
            </a:r>
            <a:r>
              <a:rPr lang="en-US" altLang="zh-CN" dirty="0" smtClean="0">
                <a:cs typeface="Times New Roman" pitchFamily="18" charset="0"/>
              </a:rPr>
              <a:t>h(m</a:t>
            </a:r>
            <a:r>
              <a:rPr lang="en-US" altLang="zh-CN" baseline="-25000" dirty="0" smtClean="0">
                <a:cs typeface="Times New Roman" pitchFamily="18" charset="0"/>
              </a:rPr>
              <a:t>1</a:t>
            </a:r>
            <a:r>
              <a:rPr lang="en-US" altLang="zh-CN" dirty="0" smtClean="0">
                <a:cs typeface="Times New Roman" pitchFamily="18" charset="0"/>
              </a:rPr>
              <a:t>)=h(m</a:t>
            </a:r>
            <a:r>
              <a:rPr lang="en-US" altLang="zh-CN" baseline="-25000" dirty="0" smtClean="0">
                <a:cs typeface="Times New Roman" pitchFamily="18" charset="0"/>
              </a:rPr>
              <a:t>2</a:t>
            </a:r>
            <a:r>
              <a:rPr lang="en-US" altLang="zh-CN" dirty="0" smtClean="0">
                <a:cs typeface="Times New Roman" pitchFamily="18" charset="0"/>
              </a:rPr>
              <a:t>)</a:t>
            </a:r>
            <a:r>
              <a:rPr lang="zh-CN" altLang="en-US" dirty="0" smtClean="0">
                <a:cs typeface="Times New Roman" pitchFamily="18" charset="0"/>
              </a:rPr>
              <a:t>，在计算上不可行。</a:t>
            </a:r>
            <a:endParaRPr lang="en-US" altLang="zh-CN" dirty="0">
              <a:cs typeface="Times New Roman" pitchFamily="18" charset="0"/>
            </a:endParaRPr>
          </a:p>
          <a:p>
            <a:pPr marL="1156050" lvl="2" indent="-360000">
              <a:lnSpc>
                <a:spcPct val="90000"/>
              </a:lnSpc>
            </a:pPr>
            <a:r>
              <a:rPr lang="zh-CN" altLang="en-US" dirty="0" smtClean="0">
                <a:cs typeface="Times New Roman" pitchFamily="18" charset="0"/>
              </a:rPr>
              <a:t>抗生日攻击</a:t>
            </a:r>
            <a:endParaRPr lang="en-US" altLang="zh-CN" dirty="0" smtClean="0">
              <a:cs typeface="Times New Roman" pitchFamily="18" charset="0"/>
            </a:endParaRPr>
          </a:p>
          <a:p>
            <a:pPr marL="756000" lvl="1" indent="-360000">
              <a:lnSpc>
                <a:spcPct val="90000"/>
              </a:lnSpc>
            </a:pPr>
            <a:r>
              <a:rPr lang="zh-CN" altLang="en-US" dirty="0" smtClean="0"/>
              <a:t>应用在数字签名上的哈希函数必须是强哈希函数</a:t>
            </a:r>
            <a:endParaRPr lang="zh-CN" altLang="en-US" dirty="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dirty="0" smtClean="0"/>
              <a:t>密码学导论</a:t>
            </a:r>
            <a:r>
              <a:rPr lang="en-US" altLang="zh-CN" dirty="0" smtClean="0"/>
              <a:t>--</a:t>
            </a:r>
            <a:r>
              <a:rPr lang="zh-CN" altLang="en-US" dirty="0" smtClean="0"/>
              <a:t>中国科学技术大学</a:t>
            </a:r>
            <a:endParaRPr lang="en-US" altLang="zh-CN"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32</a:t>
            </a:fld>
            <a:endParaRPr lang="en-US" altLang="zh-CN" dirty="0"/>
          </a:p>
        </p:txBody>
      </p:sp>
      <p:sp>
        <p:nvSpPr>
          <p:cNvPr id="5" name="TextBox 4"/>
          <p:cNvSpPr txBox="1"/>
          <p:nvPr/>
        </p:nvSpPr>
        <p:spPr>
          <a:xfrm>
            <a:off x="365919" y="2924944"/>
            <a:ext cx="461665" cy="1246495"/>
          </a:xfrm>
          <a:prstGeom prst="rect">
            <a:avLst/>
          </a:prstGeom>
          <a:noFill/>
        </p:spPr>
        <p:txBody>
          <a:bodyPr vert="eaVert" wrap="none" rtlCol="0">
            <a:spAutoFit/>
          </a:bodyPr>
          <a:lstStyle/>
          <a:p>
            <a:r>
              <a:rPr lang="zh-CN" altLang="en-US" dirty="0" smtClean="0">
                <a:latin typeface="微软雅黑" panose="020B0503020204020204" pitchFamily="34" charset="-122"/>
                <a:ea typeface="微软雅黑" panose="020B0503020204020204" pitchFamily="34" charset="-122"/>
              </a:rPr>
              <a:t>弱哈希函数</a:t>
            </a:r>
            <a:endParaRPr lang="zh-CN" altLang="en-US" dirty="0">
              <a:latin typeface="微软雅黑" panose="020B0503020204020204" pitchFamily="34" charset="-122"/>
              <a:ea typeface="微软雅黑" panose="020B0503020204020204" pitchFamily="34" charset="-122"/>
            </a:endParaRPr>
          </a:p>
        </p:txBody>
      </p:sp>
      <p:sp>
        <p:nvSpPr>
          <p:cNvPr id="7" name="TextBox 6"/>
          <p:cNvSpPr txBox="1"/>
          <p:nvPr/>
        </p:nvSpPr>
        <p:spPr>
          <a:xfrm>
            <a:off x="0" y="3406641"/>
            <a:ext cx="461665" cy="1246495"/>
          </a:xfrm>
          <a:prstGeom prst="rect">
            <a:avLst/>
          </a:prstGeom>
          <a:noFill/>
        </p:spPr>
        <p:txBody>
          <a:bodyPr vert="eaVert" wrap="none" rtlCol="0">
            <a:spAutoFit/>
          </a:bodyPr>
          <a:lstStyle/>
          <a:p>
            <a:r>
              <a:rPr lang="zh-CN" altLang="en-US" dirty="0" smtClean="0">
                <a:latin typeface="微软雅黑" panose="020B0503020204020204" pitchFamily="34" charset="-122"/>
                <a:ea typeface="微软雅黑" panose="020B0503020204020204" pitchFamily="34" charset="-122"/>
              </a:rPr>
              <a:t>强哈希函数</a:t>
            </a:r>
            <a:endParaRPr lang="zh-CN" altLang="en-US"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755576" y="2636912"/>
            <a:ext cx="0" cy="1875386"/>
          </a:xfrm>
          <a:prstGeom prst="line">
            <a:avLst/>
          </a:prstGeom>
          <a:ln>
            <a:headEnd type="stealth"/>
            <a:tailEnd type="stealth"/>
          </a:ln>
        </p:spPr>
        <p:style>
          <a:lnRef idx="2">
            <a:schemeClr val="accent3"/>
          </a:lnRef>
          <a:fillRef idx="0">
            <a:schemeClr val="accent3"/>
          </a:fillRef>
          <a:effectRef idx="1">
            <a:schemeClr val="accent3"/>
          </a:effectRef>
          <a:fontRef idx="minor">
            <a:schemeClr val="tx1"/>
          </a:fontRef>
        </p:style>
      </p:cxnSp>
      <p:cxnSp>
        <p:nvCxnSpPr>
          <p:cNvPr id="10" name="直接连接符 9"/>
          <p:cNvCxnSpPr/>
          <p:nvPr/>
        </p:nvCxnSpPr>
        <p:spPr>
          <a:xfrm>
            <a:off x="365919" y="2636912"/>
            <a:ext cx="0" cy="2880320"/>
          </a:xfrm>
          <a:prstGeom prst="line">
            <a:avLst/>
          </a:prstGeom>
          <a:ln>
            <a:headEnd type="stealth"/>
            <a:tailEnd type="stealth"/>
          </a:ln>
        </p:spPr>
        <p:style>
          <a:lnRef idx="2">
            <a:schemeClr val="accent5"/>
          </a:lnRef>
          <a:fillRef idx="0">
            <a:schemeClr val="accent5"/>
          </a:fillRef>
          <a:effectRef idx="1">
            <a:schemeClr val="accent5"/>
          </a:effectRef>
          <a:fontRef idx="minor">
            <a:schemeClr val="tx1"/>
          </a:fontRef>
        </p:style>
      </p:cxn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555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a:xfrm>
            <a:off x="457200" y="1124744"/>
            <a:ext cx="8219256" cy="5199856"/>
          </a:xfrm>
        </p:spPr>
        <p:txBody>
          <a:bodyPr/>
          <a:lstStyle/>
          <a:p>
            <a:r>
              <a:rPr lang="zh-CN" altLang="en-US" sz="2400" dirty="0" smtClean="0"/>
              <a:t>例：美国国家标准局曾用过的一种方法：</a:t>
            </a:r>
            <a:endParaRPr lang="en-US" altLang="zh-CN" sz="2400" dirty="0" smtClean="0"/>
          </a:p>
          <a:p>
            <a:pPr>
              <a:buNone/>
            </a:pPr>
            <a:r>
              <a:rPr lang="en-US" sz="2400" dirty="0" smtClean="0"/>
              <a:t>				C=X</a:t>
            </a:r>
            <a:r>
              <a:rPr lang="en-US" sz="2400" baseline="-25000" dirty="0" smtClean="0"/>
              <a:t>N+1</a:t>
            </a:r>
            <a:r>
              <a:rPr lang="en-US" sz="2400" dirty="0" smtClean="0"/>
              <a:t>=X</a:t>
            </a:r>
            <a:r>
              <a:rPr lang="en-US" sz="2400" baseline="-25000" dirty="0" smtClean="0"/>
              <a:t>1</a:t>
            </a:r>
            <a:r>
              <a:rPr lang="en-US" sz="2400" dirty="0" smtClean="0">
                <a:sym typeface="Symbol"/>
              </a:rPr>
              <a:t></a:t>
            </a:r>
            <a:r>
              <a:rPr lang="en-US" sz="2400" dirty="0" smtClean="0"/>
              <a:t>X</a:t>
            </a:r>
            <a:r>
              <a:rPr lang="en-US" sz="2400" baseline="-25000" dirty="0" smtClean="0"/>
              <a:t>2</a:t>
            </a:r>
            <a:r>
              <a:rPr lang="en-US" sz="2400" dirty="0" smtClean="0">
                <a:sym typeface="Symbol"/>
              </a:rPr>
              <a:t></a:t>
            </a:r>
            <a:r>
              <a:rPr lang="en-US" sz="2400" dirty="0" smtClean="0"/>
              <a:t>…</a:t>
            </a:r>
            <a:r>
              <a:rPr lang="en-US" sz="2400" dirty="0" smtClean="0">
                <a:sym typeface="Symbol"/>
              </a:rPr>
              <a:t></a:t>
            </a:r>
            <a:r>
              <a:rPr lang="en-US" sz="2400" dirty="0" smtClean="0"/>
              <a:t>X</a:t>
            </a:r>
            <a:r>
              <a:rPr lang="en-US" sz="2400" baseline="-25000" dirty="0" smtClean="0"/>
              <a:t>N</a:t>
            </a:r>
            <a:endParaRPr lang="en-US" sz="2400" dirty="0" smtClean="0"/>
          </a:p>
          <a:p>
            <a:pPr>
              <a:buNone/>
            </a:pPr>
            <a:r>
              <a:rPr lang="en-US" altLang="zh-CN" sz="2400" dirty="0" smtClean="0"/>
              <a:t>	</a:t>
            </a:r>
            <a:r>
              <a:rPr lang="zh-CN" altLang="en-US" sz="2400" dirty="0" smtClean="0"/>
              <a:t>用密文分组链接</a:t>
            </a:r>
            <a:r>
              <a:rPr lang="en-US" altLang="zh-CN" sz="2400" dirty="0" smtClean="0"/>
              <a:t>CBC</a:t>
            </a:r>
            <a:r>
              <a:rPr lang="zh-CN" altLang="en-US" sz="2400" dirty="0" smtClean="0"/>
              <a:t>对整个消息和散列码加密，得</a:t>
            </a:r>
            <a:endParaRPr lang="en-US" altLang="zh-CN" sz="2400" dirty="0" smtClean="0"/>
          </a:p>
          <a:p>
            <a:pPr>
              <a:buNone/>
            </a:pPr>
            <a:r>
              <a:rPr lang="en-US" sz="2400" dirty="0" smtClean="0"/>
              <a:t>				Y</a:t>
            </a:r>
            <a:r>
              <a:rPr lang="en-US" sz="2400" baseline="-25000" dirty="0" smtClean="0"/>
              <a:t>1</a:t>
            </a:r>
            <a:r>
              <a:rPr lang="en-US" sz="2400" dirty="0" smtClean="0"/>
              <a:t>,Y</a:t>
            </a:r>
            <a:r>
              <a:rPr lang="en-US" sz="2400" baseline="-25000" dirty="0" smtClean="0"/>
              <a:t>2</a:t>
            </a:r>
            <a:r>
              <a:rPr lang="en-US" sz="2400" dirty="0" smtClean="0"/>
              <a:t>,…,Y</a:t>
            </a:r>
            <a:r>
              <a:rPr lang="en-US" sz="2400" baseline="-25000" dirty="0" smtClean="0"/>
              <a:t>N</a:t>
            </a:r>
            <a:r>
              <a:rPr lang="en-US" sz="2400" dirty="0" smtClean="0"/>
              <a:t>,Y</a:t>
            </a:r>
            <a:r>
              <a:rPr lang="en-US" sz="2400" baseline="-25000" dirty="0" smtClean="0"/>
              <a:t>N+1</a:t>
            </a:r>
          </a:p>
          <a:p>
            <a:pPr lvl="1"/>
            <a:endParaRPr lang="en-US" altLang="zh-CN" sz="2000" dirty="0" smtClean="0"/>
          </a:p>
          <a:p>
            <a:pPr lvl="1"/>
            <a:r>
              <a:rPr lang="zh-CN" altLang="en-US" sz="2000" dirty="0" smtClean="0"/>
              <a:t>不安全。注意，</a:t>
            </a:r>
            <a:endParaRPr lang="en-US" altLang="zh-CN" sz="2000" dirty="0" smtClean="0"/>
          </a:p>
          <a:p>
            <a:pPr lvl="1">
              <a:buNone/>
            </a:pPr>
            <a:r>
              <a:rPr lang="en-US" altLang="zh-CN" sz="2000" dirty="0" smtClean="0"/>
              <a:t>	X</a:t>
            </a:r>
            <a:r>
              <a:rPr lang="en-US" altLang="zh-CN" sz="2000" baseline="-25000" dirty="0" smtClean="0"/>
              <a:t>N+1</a:t>
            </a:r>
            <a:r>
              <a:rPr lang="en-US" altLang="zh-CN" sz="2000" dirty="0" smtClean="0"/>
              <a:t>=X</a:t>
            </a:r>
            <a:r>
              <a:rPr lang="en-US" altLang="zh-CN" sz="2000" baseline="-25000" dirty="0" smtClean="0"/>
              <a:t>1</a:t>
            </a:r>
            <a:r>
              <a:rPr lang="en-US" sz="2000" dirty="0" smtClean="0">
                <a:sym typeface="Symbol"/>
              </a:rPr>
              <a:t></a:t>
            </a:r>
            <a:r>
              <a:rPr lang="en-US" sz="2000" dirty="0" smtClean="0"/>
              <a:t>X</a:t>
            </a:r>
            <a:r>
              <a:rPr lang="en-US" sz="2000" baseline="-25000" dirty="0" smtClean="0"/>
              <a:t>2</a:t>
            </a:r>
            <a:r>
              <a:rPr lang="en-US" sz="2000" dirty="0" smtClean="0">
                <a:sym typeface="Symbol"/>
              </a:rPr>
              <a:t></a:t>
            </a:r>
            <a:r>
              <a:rPr lang="en-US" sz="2000" dirty="0" smtClean="0"/>
              <a:t>…</a:t>
            </a:r>
            <a:r>
              <a:rPr lang="en-US" sz="2000" dirty="0" smtClean="0">
                <a:sym typeface="Symbol"/>
              </a:rPr>
              <a:t></a:t>
            </a:r>
            <a:r>
              <a:rPr lang="en-US" sz="2000" dirty="0" smtClean="0"/>
              <a:t>X</a:t>
            </a:r>
            <a:r>
              <a:rPr lang="en-US" sz="2000" baseline="-25000" dirty="0" smtClean="0"/>
              <a:t>N</a:t>
            </a:r>
          </a:p>
          <a:p>
            <a:pPr lvl="1">
              <a:buNone/>
            </a:pPr>
            <a:r>
              <a:rPr lang="en-US" altLang="zh-CN" sz="2000" dirty="0" smtClean="0"/>
              <a:t>		  =[</a:t>
            </a:r>
            <a:r>
              <a:rPr lang="en-US" sz="2000" dirty="0" smtClean="0"/>
              <a:t>IV</a:t>
            </a:r>
            <a:r>
              <a:rPr lang="en-US" sz="2000" dirty="0" smtClean="0">
                <a:sym typeface="Symbol"/>
              </a:rPr>
              <a:t></a:t>
            </a:r>
            <a:r>
              <a:rPr lang="en-US" sz="2000" dirty="0" smtClean="0"/>
              <a:t>D</a:t>
            </a:r>
            <a:r>
              <a:rPr lang="en-US" sz="2000" baseline="-25000" dirty="0" smtClean="0"/>
              <a:t>K</a:t>
            </a:r>
            <a:r>
              <a:rPr lang="en-US" sz="2000" dirty="0" smtClean="0"/>
              <a:t>(Y</a:t>
            </a:r>
            <a:r>
              <a:rPr lang="en-US" sz="2000" baseline="-25000" dirty="0" smtClean="0"/>
              <a:t>1</a:t>
            </a:r>
            <a:r>
              <a:rPr lang="en-US" sz="2000" dirty="0" smtClean="0"/>
              <a:t>)]</a:t>
            </a:r>
            <a:r>
              <a:rPr lang="en-US" sz="2000" dirty="0" smtClean="0">
                <a:sym typeface="Symbol"/>
              </a:rPr>
              <a:t></a:t>
            </a:r>
            <a:r>
              <a:rPr lang="en-US" sz="2000" dirty="0" smtClean="0"/>
              <a:t>[Y</a:t>
            </a:r>
            <a:r>
              <a:rPr lang="en-US" sz="2000" baseline="-25000" dirty="0" smtClean="0"/>
              <a:t>1</a:t>
            </a:r>
            <a:r>
              <a:rPr lang="en-US" sz="2000" dirty="0" smtClean="0">
                <a:sym typeface="Symbol"/>
              </a:rPr>
              <a:t></a:t>
            </a:r>
            <a:r>
              <a:rPr lang="en-US" sz="2000" dirty="0" smtClean="0"/>
              <a:t>D</a:t>
            </a:r>
            <a:r>
              <a:rPr lang="en-US" sz="2000" baseline="-25000" dirty="0" smtClean="0"/>
              <a:t>K</a:t>
            </a:r>
            <a:r>
              <a:rPr lang="en-US" sz="2000" dirty="0" smtClean="0"/>
              <a:t>(Y</a:t>
            </a:r>
            <a:r>
              <a:rPr lang="en-US" sz="2000" baseline="-25000" dirty="0" smtClean="0"/>
              <a:t>2</a:t>
            </a:r>
            <a:r>
              <a:rPr lang="en-US" sz="2000" dirty="0" smtClean="0"/>
              <a:t>)]</a:t>
            </a:r>
            <a:r>
              <a:rPr lang="en-US" sz="2000" dirty="0" smtClean="0">
                <a:sym typeface="Symbol"/>
              </a:rPr>
              <a:t></a:t>
            </a:r>
            <a:r>
              <a:rPr lang="en-US" sz="2000" dirty="0" smtClean="0"/>
              <a:t>…</a:t>
            </a:r>
            <a:r>
              <a:rPr lang="en-US" sz="2000" dirty="0" smtClean="0">
                <a:sym typeface="Symbol"/>
              </a:rPr>
              <a:t></a:t>
            </a:r>
            <a:r>
              <a:rPr lang="en-US" sz="2000" dirty="0" smtClean="0"/>
              <a:t>[Y</a:t>
            </a:r>
            <a:r>
              <a:rPr lang="en-US" sz="2000" baseline="-25000" dirty="0" smtClean="0"/>
              <a:t>N-1</a:t>
            </a:r>
            <a:r>
              <a:rPr lang="en-US" sz="2000" dirty="0" smtClean="0">
                <a:sym typeface="Symbol"/>
              </a:rPr>
              <a:t></a:t>
            </a:r>
            <a:r>
              <a:rPr lang="en-US" sz="2000" dirty="0" smtClean="0"/>
              <a:t>D</a:t>
            </a:r>
            <a:r>
              <a:rPr lang="en-US" sz="2000" baseline="-25000" dirty="0" smtClean="0"/>
              <a:t>K</a:t>
            </a:r>
            <a:r>
              <a:rPr lang="en-US" sz="2000" dirty="0" smtClean="0"/>
              <a:t>(Y</a:t>
            </a:r>
            <a:r>
              <a:rPr lang="en-US" sz="2000" baseline="-25000" dirty="0" smtClean="0"/>
              <a:t>N</a:t>
            </a:r>
            <a:r>
              <a:rPr lang="en-US" sz="2000" dirty="0" smtClean="0"/>
              <a:t>)]</a:t>
            </a:r>
          </a:p>
          <a:p>
            <a:pPr lvl="1">
              <a:buNone/>
            </a:pPr>
            <a:r>
              <a:rPr lang="en-US" sz="2000" dirty="0" smtClean="0"/>
              <a:t>	</a:t>
            </a:r>
            <a:r>
              <a:rPr lang="zh-CN" altLang="en-US" sz="2000" dirty="0" smtClean="0"/>
              <a:t>密文分组的顺序改变，对散列码没有影响</a:t>
            </a:r>
            <a:endParaRPr lang="en-US" sz="20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675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典型的安全散列函数链接结构</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若压缩函数具有抗碰撞能力，那么迭代散列函数也具有抗碰撞能力</a:t>
            </a:r>
            <a:endParaRPr lang="zh-CN" altLang="en-US" dirty="0"/>
          </a:p>
        </p:txBody>
      </p:sp>
      <p:pic>
        <p:nvPicPr>
          <p:cNvPr id="65539" name="Picture 3"/>
          <p:cNvPicPr>
            <a:picLocks noChangeAspect="1" noChangeArrowheads="1"/>
          </p:cNvPicPr>
          <p:nvPr/>
        </p:nvPicPr>
        <p:blipFill>
          <a:blip r:embed="rId2" cstate="print"/>
          <a:srcRect/>
          <a:stretch>
            <a:fillRect/>
          </a:stretch>
        </p:blipFill>
        <p:spPr bwMode="auto">
          <a:xfrm>
            <a:off x="712719" y="1571612"/>
            <a:ext cx="8145561" cy="3643338"/>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25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四、基于生日悖论的攻击</a:t>
            </a:r>
            <a:endParaRPr lang="zh-CN" altLang="en-US" dirty="0"/>
          </a:p>
        </p:txBody>
      </p:sp>
      <p:sp>
        <p:nvSpPr>
          <p:cNvPr id="3" name="内容占位符 2"/>
          <p:cNvSpPr>
            <a:spLocks noGrp="1"/>
          </p:cNvSpPr>
          <p:nvPr>
            <p:ph idx="1"/>
          </p:nvPr>
        </p:nvSpPr>
        <p:spPr>
          <a:xfrm>
            <a:off x="357159" y="1196752"/>
            <a:ext cx="8472519" cy="5161206"/>
          </a:xfrm>
        </p:spPr>
        <p:txBody>
          <a:bodyPr>
            <a:normAutofit/>
          </a:bodyPr>
          <a:lstStyle/>
          <a:p>
            <a:r>
              <a:rPr lang="zh-CN" altLang="en-US" dirty="0" smtClean="0"/>
              <a:t>数学背景</a:t>
            </a:r>
            <a:r>
              <a:rPr lang="en-US" altLang="zh-CN" dirty="0" smtClean="0"/>
              <a:t>——</a:t>
            </a:r>
            <a:r>
              <a:rPr lang="zh-CN" altLang="en-US" dirty="0" smtClean="0">
                <a:solidFill>
                  <a:srgbClr val="FF0000"/>
                </a:solidFill>
              </a:rPr>
              <a:t>生日悖论</a:t>
            </a:r>
            <a:r>
              <a:rPr lang="zh-CN" altLang="en-US" dirty="0" smtClean="0"/>
              <a:t>：</a:t>
            </a:r>
            <a:endParaRPr lang="en-US" altLang="zh-CN" dirty="0" smtClean="0"/>
          </a:p>
          <a:p>
            <a:pPr>
              <a:buNone/>
            </a:pPr>
            <a:r>
              <a:rPr lang="en-US" altLang="zh-CN" dirty="0" smtClean="0"/>
              <a:t>	k</a:t>
            </a:r>
            <a:r>
              <a:rPr lang="zh-CN" altLang="en-US" dirty="0" smtClean="0"/>
              <a:t>要多大，才能使得在</a:t>
            </a:r>
            <a:r>
              <a:rPr lang="en-US" altLang="zh-CN" dirty="0" smtClean="0"/>
              <a:t>k</a:t>
            </a:r>
            <a:r>
              <a:rPr lang="zh-CN" altLang="en-US" dirty="0" smtClean="0"/>
              <a:t>个人中，至少有两个人生日相同的概率大于</a:t>
            </a:r>
            <a:r>
              <a:rPr lang="en-US" altLang="zh-CN" dirty="0" smtClean="0"/>
              <a:t>1/2</a:t>
            </a:r>
            <a:r>
              <a:rPr lang="zh-CN" altLang="en-US" dirty="0" smtClean="0"/>
              <a:t>？</a:t>
            </a:r>
            <a:endParaRPr lang="en-US" altLang="zh-CN" dirty="0" smtClean="0"/>
          </a:p>
          <a:p>
            <a:pPr lvl="1"/>
            <a:endParaRPr lang="en-US" altLang="zh-CN" dirty="0" smtClean="0"/>
          </a:p>
          <a:p>
            <a:pPr lvl="1"/>
            <a:r>
              <a:rPr lang="en-US" altLang="zh-CN" dirty="0" smtClean="0"/>
              <a:t>k</a:t>
            </a:r>
            <a:r>
              <a:rPr lang="zh-CN" altLang="en-US" dirty="0" smtClean="0"/>
              <a:t>个人生日的总排列数是</a:t>
            </a:r>
            <a:r>
              <a:rPr lang="en-US" altLang="zh-CN" dirty="0" smtClean="0"/>
              <a:t>365</a:t>
            </a:r>
            <a:r>
              <a:rPr lang="en-US" altLang="zh-CN" baseline="30000" dirty="0" smtClean="0"/>
              <a:t>k</a:t>
            </a:r>
            <a:r>
              <a:rPr lang="zh-CN" altLang="en-US" dirty="0" smtClean="0"/>
              <a:t>，</a:t>
            </a:r>
            <a:r>
              <a:rPr lang="en-US" altLang="zh-CN" dirty="0" smtClean="0"/>
              <a:t>k</a:t>
            </a:r>
            <a:r>
              <a:rPr lang="zh-CN" altLang="en-US" dirty="0" smtClean="0"/>
              <a:t>个人有不同生日的总排列数为</a:t>
            </a:r>
            <a:r>
              <a:rPr lang="en-US" altLang="zh-CN" dirty="0" smtClean="0"/>
              <a:t>N = P</a:t>
            </a:r>
            <a:r>
              <a:rPr lang="en-US" altLang="zh-CN" baseline="-25000" dirty="0" smtClean="0"/>
              <a:t>k</a:t>
            </a:r>
            <a:r>
              <a:rPr lang="en-US" altLang="zh-CN" baseline="30000" dirty="0" smtClean="0"/>
              <a:t>365</a:t>
            </a:r>
            <a:r>
              <a:rPr lang="en-US" altLang="zh-CN" dirty="0" smtClean="0"/>
              <a:t> = 365!/(365-k)!</a:t>
            </a:r>
          </a:p>
          <a:p>
            <a:pPr lvl="1"/>
            <a:r>
              <a:rPr lang="en-US" altLang="zh-CN" dirty="0" smtClean="0"/>
              <a:t>k</a:t>
            </a:r>
            <a:r>
              <a:rPr lang="zh-CN" altLang="en-US" dirty="0" smtClean="0"/>
              <a:t>个人有不同生日的概率：</a:t>
            </a:r>
          </a:p>
          <a:p>
            <a:pPr>
              <a:buNone/>
            </a:pPr>
            <a:r>
              <a:rPr lang="en-US" altLang="zh-CN" dirty="0" smtClean="0"/>
              <a:t>		</a:t>
            </a:r>
            <a:r>
              <a:rPr lang="en-US" altLang="zh-CN" sz="2400" dirty="0" smtClean="0"/>
              <a:t>Q(365,k)=[365!/(365-k)!]/365</a:t>
            </a:r>
            <a:r>
              <a:rPr lang="en-US" altLang="zh-CN" sz="2400" baseline="30000" dirty="0" smtClean="0"/>
              <a:t>k</a:t>
            </a:r>
            <a:r>
              <a:rPr lang="en-US" altLang="zh-CN" sz="2400" dirty="0" smtClean="0"/>
              <a:t>=365!/(365</a:t>
            </a:r>
            <a:r>
              <a:rPr lang="en-US" altLang="zh-CN" sz="2400" baseline="30000" dirty="0" smtClean="0"/>
              <a:t>k</a:t>
            </a:r>
            <a:r>
              <a:rPr lang="en-US" altLang="zh-CN" sz="2400" dirty="0" smtClean="0"/>
              <a:t>(365-k)!)</a:t>
            </a:r>
            <a:endParaRPr lang="en-US" altLang="zh-CN" dirty="0" smtClean="0"/>
          </a:p>
          <a:p>
            <a:pPr lvl="1"/>
            <a:r>
              <a:rPr lang="en-US" altLang="zh-CN" dirty="0" smtClean="0"/>
              <a:t>k</a:t>
            </a:r>
            <a:r>
              <a:rPr lang="zh-CN" altLang="en-US" dirty="0" smtClean="0"/>
              <a:t>个人中至少有两个人有相同生日的概率是：</a:t>
            </a:r>
          </a:p>
          <a:p>
            <a:pPr>
              <a:buNone/>
            </a:pPr>
            <a:r>
              <a:rPr lang="en-US" altLang="zh-CN" dirty="0" smtClean="0"/>
              <a:t>		</a:t>
            </a:r>
            <a:r>
              <a:rPr lang="en-US" altLang="zh-CN" sz="2400" dirty="0" smtClean="0"/>
              <a:t>P(365, k) = 1- Q(365, k)</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35</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957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pPr>
              <a:lnSpc>
                <a:spcPct val="110000"/>
              </a:lnSpc>
            </a:pPr>
            <a:endParaRPr lang="en-US" altLang="zh-CN" dirty="0" smtClean="0"/>
          </a:p>
          <a:p>
            <a:pPr>
              <a:lnSpc>
                <a:spcPct val="110000"/>
              </a:lnSpc>
            </a:pPr>
            <a:endParaRPr lang="en-US" altLang="zh-CN" dirty="0" smtClean="0"/>
          </a:p>
          <a:p>
            <a:pPr>
              <a:lnSpc>
                <a:spcPct val="110000"/>
              </a:lnSpc>
            </a:pPr>
            <a:endParaRPr lang="en-US" altLang="zh-CN" dirty="0" smtClean="0"/>
          </a:p>
          <a:p>
            <a:pPr>
              <a:lnSpc>
                <a:spcPct val="110000"/>
              </a:lnSpc>
            </a:pPr>
            <a:endParaRPr lang="en-US" altLang="zh-CN" dirty="0" smtClean="0"/>
          </a:p>
          <a:p>
            <a:pPr lvl="1">
              <a:lnSpc>
                <a:spcPct val="110000"/>
              </a:lnSpc>
            </a:pPr>
            <a:endParaRPr lang="en-US" altLang="zh-CN" dirty="0" smtClean="0"/>
          </a:p>
          <a:p>
            <a:pPr lvl="1">
              <a:lnSpc>
                <a:spcPct val="110000"/>
              </a:lnSpc>
            </a:pPr>
            <a:endParaRPr lang="en-US" altLang="zh-CN" dirty="0" smtClean="0"/>
          </a:p>
          <a:p>
            <a:pPr>
              <a:lnSpc>
                <a:spcPct val="110000"/>
              </a:lnSpc>
            </a:pPr>
            <a:endParaRPr lang="en-US" altLang="zh-CN" dirty="0" smtClean="0"/>
          </a:p>
          <a:p>
            <a:pPr>
              <a:lnSpc>
                <a:spcPct val="110000"/>
              </a:lnSpc>
            </a:pPr>
            <a:endParaRPr lang="en-US" altLang="zh-CN" dirty="0" smtClean="0"/>
          </a:p>
          <a:p>
            <a:pPr>
              <a:lnSpc>
                <a:spcPct val="110000"/>
              </a:lnSpc>
            </a:pPr>
            <a:endParaRPr lang="en-US" altLang="zh-CN" dirty="0" smtClean="0"/>
          </a:p>
          <a:p>
            <a:pPr>
              <a:lnSpc>
                <a:spcPct val="110000"/>
              </a:lnSpc>
            </a:pPr>
            <a:endParaRPr lang="en-US" altLang="zh-CN" dirty="0" smtClean="0"/>
          </a:p>
          <a:p>
            <a:pPr lvl="1">
              <a:lnSpc>
                <a:spcPct val="110000"/>
              </a:lnSpc>
            </a:pPr>
            <a:r>
              <a:rPr lang="zh-CN" altLang="en-US" dirty="0" smtClean="0"/>
              <a:t>计算得</a:t>
            </a:r>
            <a:r>
              <a:rPr lang="en-US" altLang="zh-CN" dirty="0" smtClean="0"/>
              <a:t>P(365, 23) = 0.5073</a:t>
            </a:r>
            <a:r>
              <a:rPr lang="zh-CN" altLang="en-US" dirty="0" smtClean="0"/>
              <a:t>，即</a:t>
            </a:r>
            <a:r>
              <a:rPr lang="en-US" altLang="zh-CN" dirty="0" smtClean="0"/>
              <a:t>k = 23</a:t>
            </a:r>
            <a:endParaRPr lang="zh-CN" altLang="en-US" dirty="0" smtClean="0"/>
          </a:p>
          <a:p>
            <a:pPr lvl="1">
              <a:lnSpc>
                <a:spcPct val="110000"/>
              </a:lnSpc>
            </a:pPr>
            <a:r>
              <a:rPr lang="en-US" altLang="zh-CN" dirty="0" smtClean="0"/>
              <a:t>P(365,50)=0.9744;   P(365, 100)=0.999 999 8</a:t>
            </a:r>
          </a:p>
        </p:txBody>
      </p:sp>
      <p:pic>
        <p:nvPicPr>
          <p:cNvPr id="63490" name="Picture 2"/>
          <p:cNvPicPr>
            <a:picLocks noChangeAspect="1" noChangeArrowheads="1"/>
          </p:cNvPicPr>
          <p:nvPr/>
        </p:nvPicPr>
        <p:blipFill>
          <a:blip r:embed="rId2" cstate="print"/>
          <a:srcRect/>
          <a:stretch>
            <a:fillRect/>
          </a:stretch>
        </p:blipFill>
        <p:spPr bwMode="auto">
          <a:xfrm>
            <a:off x="1928794" y="1372688"/>
            <a:ext cx="5500726" cy="4000528"/>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36</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033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24744"/>
            <a:ext cx="8363272" cy="5199856"/>
          </a:xfrm>
        </p:spPr>
        <p:txBody>
          <a:bodyPr/>
          <a:lstStyle/>
          <a:p>
            <a:r>
              <a:rPr lang="zh-CN" altLang="en-US" dirty="0" smtClean="0">
                <a:solidFill>
                  <a:srgbClr val="FF0000"/>
                </a:solidFill>
              </a:rPr>
              <a:t>生日悖论的推广（元素重复的一般情形）：</a:t>
            </a:r>
            <a:endParaRPr lang="en-US" altLang="zh-CN" dirty="0" smtClean="0">
              <a:solidFill>
                <a:srgbClr val="FF0000"/>
              </a:solidFill>
            </a:endParaRPr>
          </a:p>
          <a:p>
            <a:pPr indent="19050">
              <a:buNone/>
            </a:pPr>
            <a:r>
              <a:rPr lang="zh-CN" altLang="en-US" sz="2400" dirty="0" smtClean="0"/>
              <a:t>给定一个在</a:t>
            </a:r>
            <a:r>
              <a:rPr lang="en-US" altLang="zh-CN" sz="2400" dirty="0" smtClean="0"/>
              <a:t>1</a:t>
            </a:r>
            <a:r>
              <a:rPr lang="zh-CN" altLang="en-US" sz="2400" dirty="0" smtClean="0"/>
              <a:t>到</a:t>
            </a:r>
            <a:r>
              <a:rPr lang="en-US" altLang="zh-CN" sz="2400" dirty="0" smtClean="0"/>
              <a:t>n</a:t>
            </a:r>
            <a:r>
              <a:rPr lang="zh-CN" altLang="en-US" sz="2400" dirty="0" smtClean="0"/>
              <a:t>之间均匀分布的随机整数变量和</a:t>
            </a:r>
            <a:r>
              <a:rPr lang="en-US" altLang="zh-CN" sz="2400" dirty="0" smtClean="0"/>
              <a:t>k</a:t>
            </a:r>
            <a:r>
              <a:rPr lang="zh-CN" altLang="en-US" sz="2400" dirty="0" smtClean="0"/>
              <a:t>个实例，那么至少有一个重复的概率：</a:t>
            </a:r>
            <a:endParaRPr lang="en-US" altLang="zh-CN" sz="2400" dirty="0" smtClean="0"/>
          </a:p>
          <a:p>
            <a:pPr>
              <a:buNone/>
            </a:pPr>
            <a:r>
              <a:rPr lang="en-US" altLang="zh-CN" sz="2400" dirty="0" smtClean="0"/>
              <a:t>		P(</a:t>
            </a:r>
            <a:r>
              <a:rPr lang="en-US" altLang="zh-CN" sz="2400" dirty="0" err="1" smtClean="0"/>
              <a:t>n,k</a:t>
            </a:r>
            <a:r>
              <a:rPr lang="en-US" altLang="zh-CN" sz="2400" dirty="0" smtClean="0"/>
              <a:t>)=1-[n!/(n-k)!]/</a:t>
            </a:r>
            <a:r>
              <a:rPr lang="en-US" altLang="zh-CN" sz="2400" dirty="0" err="1" smtClean="0"/>
              <a:t>n</a:t>
            </a:r>
            <a:r>
              <a:rPr lang="en-US" altLang="zh-CN" sz="2400" baseline="30000" dirty="0" err="1" smtClean="0"/>
              <a:t>k</a:t>
            </a:r>
            <a:r>
              <a:rPr lang="zh-CN" altLang="en-US" sz="2400" dirty="0" smtClean="0"/>
              <a:t> </a:t>
            </a:r>
            <a:r>
              <a:rPr lang="en-US" sz="2400" dirty="0" smtClean="0"/>
              <a:t>&gt;</a:t>
            </a:r>
            <a:r>
              <a:rPr lang="zh-CN" altLang="en-US" sz="2400" dirty="0" smtClean="0"/>
              <a:t> </a:t>
            </a:r>
            <a:r>
              <a:rPr lang="en-US" altLang="zh-CN" sz="2400" dirty="0" smtClean="0"/>
              <a:t>1-exp[-k(k-1)/(2n)]</a:t>
            </a:r>
          </a:p>
          <a:p>
            <a:pPr>
              <a:buNone/>
            </a:pPr>
            <a:r>
              <a:rPr lang="en-US" altLang="zh-CN" sz="2400" dirty="0" smtClean="0"/>
              <a:t>		</a:t>
            </a:r>
            <a:r>
              <a:rPr lang="zh-CN" altLang="en-US" sz="2400" dirty="0" smtClean="0"/>
              <a:t>当</a:t>
            </a:r>
            <a:r>
              <a:rPr lang="en-US" altLang="zh-CN" sz="2400" dirty="0" smtClean="0"/>
              <a:t>k ≈ 1.18n</a:t>
            </a:r>
            <a:r>
              <a:rPr lang="en-US" altLang="zh-CN" sz="2400" baseline="30000" dirty="0" smtClean="0"/>
              <a:t>1/2</a:t>
            </a:r>
            <a:r>
              <a:rPr lang="zh-CN" altLang="en-US" sz="2400" dirty="0" smtClean="0"/>
              <a:t>时，</a:t>
            </a:r>
            <a:r>
              <a:rPr lang="en-US" altLang="zh-CN" sz="2400" dirty="0" smtClean="0"/>
              <a:t>P(</a:t>
            </a:r>
            <a:r>
              <a:rPr lang="en-US" altLang="zh-CN" sz="2400" dirty="0" err="1" smtClean="0"/>
              <a:t>n,k</a:t>
            </a:r>
            <a:r>
              <a:rPr lang="en-US" altLang="zh-CN" sz="2400" dirty="0" smtClean="0"/>
              <a:t>)&gt;0.5</a:t>
            </a:r>
          </a:p>
          <a:p>
            <a:pPr lvl="1"/>
            <a:endParaRPr lang="en-US" altLang="zh-CN" dirty="0" smtClean="0"/>
          </a:p>
          <a:p>
            <a:r>
              <a:rPr lang="zh-CN" altLang="en-US" dirty="0" smtClean="0">
                <a:solidFill>
                  <a:srgbClr val="FF0000"/>
                </a:solidFill>
              </a:rPr>
              <a:t>生日悖论的函数形式：</a:t>
            </a:r>
            <a:endParaRPr lang="en-US" altLang="zh-CN" dirty="0" smtClean="0">
              <a:solidFill>
                <a:srgbClr val="FF0000"/>
              </a:solidFill>
            </a:endParaRPr>
          </a:p>
          <a:p>
            <a:pPr>
              <a:buNone/>
            </a:pPr>
            <a:r>
              <a:rPr lang="en-US" altLang="zh-CN" dirty="0" smtClean="0"/>
              <a:t>	</a:t>
            </a:r>
            <a:r>
              <a:rPr lang="zh-CN" altLang="en-US" sz="2400" dirty="0" smtClean="0"/>
              <a:t>若一个函数可能有</a:t>
            </a:r>
            <a:r>
              <a:rPr lang="en-US" altLang="zh-CN" sz="2400" dirty="0" smtClean="0"/>
              <a:t>n</a:t>
            </a:r>
            <a:r>
              <a:rPr lang="zh-CN" altLang="en-US" sz="2400" dirty="0" smtClean="0"/>
              <a:t>个函数值，且已知一个函数值</a:t>
            </a:r>
            <a:r>
              <a:rPr lang="en-US" altLang="zh-CN" sz="2400" dirty="0" smtClean="0"/>
              <a:t>h(x)</a:t>
            </a:r>
            <a:r>
              <a:rPr lang="zh-CN" altLang="en-US" sz="2400" dirty="0" smtClean="0"/>
              <a:t>，任选</a:t>
            </a:r>
            <a:r>
              <a:rPr lang="en-US" altLang="zh-CN" sz="2400" dirty="0" smtClean="0"/>
              <a:t>k</a:t>
            </a:r>
            <a:r>
              <a:rPr lang="zh-CN" altLang="en-US" sz="2400" dirty="0" smtClean="0"/>
              <a:t>个数作为函数输入值，问：</a:t>
            </a:r>
            <a:r>
              <a:rPr lang="en-US" altLang="zh-CN" sz="2400" dirty="0" smtClean="0"/>
              <a:t>k</a:t>
            </a:r>
            <a:r>
              <a:rPr lang="zh-CN" altLang="en-US" sz="2400" dirty="0" smtClean="0"/>
              <a:t>必须多大才能保证找到至少一个满足</a:t>
            </a:r>
            <a:r>
              <a:rPr lang="en-US" altLang="zh-CN" sz="2400" dirty="0" smtClean="0"/>
              <a:t>h(x)=h(y)</a:t>
            </a:r>
            <a:r>
              <a:rPr lang="zh-CN" altLang="en-US" sz="2400" dirty="0" smtClean="0"/>
              <a:t>的输入值</a:t>
            </a:r>
            <a:r>
              <a:rPr lang="en-US" altLang="zh-CN" sz="2400" dirty="0" smtClean="0"/>
              <a:t>y</a:t>
            </a:r>
            <a:r>
              <a:rPr lang="zh-CN" altLang="en-US" sz="2400" dirty="0" smtClean="0"/>
              <a:t>的概率大于</a:t>
            </a:r>
            <a:r>
              <a:rPr lang="en-US" altLang="zh-CN" sz="2400" dirty="0" smtClean="0"/>
              <a:t>1/2</a:t>
            </a:r>
            <a:r>
              <a:rPr lang="zh-CN" altLang="en-US" sz="2400" dirty="0" smtClean="0"/>
              <a:t>？</a:t>
            </a:r>
          </a:p>
          <a:p>
            <a:pPr>
              <a:buNone/>
            </a:pPr>
            <a:r>
              <a:rPr lang="en-US" altLang="zh-CN" sz="2400" dirty="0" smtClean="0"/>
              <a:t>		P(</a:t>
            </a:r>
            <a:r>
              <a:rPr lang="en-US" altLang="zh-CN" sz="2400" dirty="0" err="1" smtClean="0"/>
              <a:t>n,k</a:t>
            </a:r>
            <a:r>
              <a:rPr lang="en-US" altLang="zh-CN" sz="2400" dirty="0" smtClean="0"/>
              <a:t>) = 1-(1-1/n)</a:t>
            </a:r>
            <a:r>
              <a:rPr lang="en-US" altLang="zh-CN" sz="2400" baseline="30000" dirty="0" smtClean="0"/>
              <a:t>k</a:t>
            </a:r>
            <a:r>
              <a:rPr lang="en-US" altLang="zh-CN" sz="2400" dirty="0" smtClean="0"/>
              <a:t> ≈ 1-k/n</a:t>
            </a:r>
          </a:p>
          <a:p>
            <a:pPr>
              <a:buNone/>
            </a:pPr>
            <a:r>
              <a:rPr lang="en-US" altLang="zh-CN" sz="2400" dirty="0" smtClean="0"/>
              <a:t>		</a:t>
            </a:r>
            <a:r>
              <a:rPr lang="zh-CN" altLang="en-US" sz="2400" dirty="0" smtClean="0"/>
              <a:t>当</a:t>
            </a:r>
            <a:r>
              <a:rPr lang="en-US" altLang="zh-CN" sz="2400" dirty="0" smtClean="0"/>
              <a:t>k=n/2</a:t>
            </a:r>
            <a:r>
              <a:rPr lang="zh-CN" altLang="en-US" sz="2400" dirty="0" smtClean="0"/>
              <a:t>时，</a:t>
            </a:r>
            <a:r>
              <a:rPr lang="en-US" altLang="zh-CN" sz="2400" dirty="0" smtClean="0"/>
              <a:t>P(</a:t>
            </a:r>
            <a:r>
              <a:rPr lang="en-US" altLang="zh-CN" sz="2400" dirty="0" err="1" smtClean="0"/>
              <a:t>n,k</a:t>
            </a:r>
            <a:r>
              <a:rPr lang="en-US" altLang="zh-CN" sz="2400" dirty="0" smtClean="0"/>
              <a:t>)&gt;0.5</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377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solidFill>
                  <a:srgbClr val="FF0000"/>
                </a:solidFill>
              </a:rPr>
              <a:t>两个集合中元素的重复：</a:t>
            </a:r>
            <a:endParaRPr lang="en-US" altLang="zh-CN" dirty="0" smtClean="0">
              <a:solidFill>
                <a:srgbClr val="FF0000"/>
              </a:solidFill>
            </a:endParaRPr>
          </a:p>
          <a:p>
            <a:pPr>
              <a:buNone/>
            </a:pPr>
            <a:r>
              <a:rPr lang="en-US" altLang="zh-CN" sz="2400" dirty="0" smtClean="0"/>
              <a:t>	</a:t>
            </a:r>
            <a:r>
              <a:rPr lang="zh-CN" altLang="en-US" sz="2400" dirty="0" smtClean="0"/>
              <a:t>给定一个在</a:t>
            </a:r>
            <a:r>
              <a:rPr lang="en-US" altLang="zh-CN" sz="2400" dirty="0" smtClean="0"/>
              <a:t>1</a:t>
            </a:r>
            <a:r>
              <a:rPr lang="zh-CN" altLang="en-US" sz="2400" dirty="0" smtClean="0"/>
              <a:t>到</a:t>
            </a:r>
            <a:r>
              <a:rPr lang="en-US" altLang="zh-CN" sz="2400" dirty="0" smtClean="0"/>
              <a:t>n</a:t>
            </a:r>
            <a:r>
              <a:rPr lang="zh-CN" altLang="en-US" sz="2400" dirty="0" smtClean="0"/>
              <a:t>之间均匀分布的随机整数变量和它的两个实例集，每个集中有</a:t>
            </a:r>
            <a:r>
              <a:rPr lang="en-US" altLang="zh-CN" sz="2400" dirty="0" smtClean="0"/>
              <a:t>k</a:t>
            </a:r>
            <a:r>
              <a:rPr lang="zh-CN" altLang="en-US" sz="2400" dirty="0" smtClean="0"/>
              <a:t>个元素，那么这两个集相交（即至少有一个元素同属于两个集）的概率：</a:t>
            </a:r>
            <a:endParaRPr lang="en-US" altLang="zh-CN" sz="2400" dirty="0" smtClean="0"/>
          </a:p>
          <a:p>
            <a:pPr>
              <a:buNone/>
            </a:pPr>
            <a:r>
              <a:rPr lang="en-US" altLang="zh-CN" sz="2400" dirty="0" smtClean="0"/>
              <a:t>	R(</a:t>
            </a:r>
            <a:r>
              <a:rPr lang="en-US" altLang="zh-CN" sz="2400" dirty="0" err="1" smtClean="0"/>
              <a:t>n,k</a:t>
            </a:r>
            <a:r>
              <a:rPr lang="en-US" altLang="zh-CN" sz="2400" dirty="0" smtClean="0"/>
              <a:t>) = 1-((1-1/n)</a:t>
            </a:r>
            <a:r>
              <a:rPr lang="en-US" altLang="zh-CN" sz="2400" baseline="30000" dirty="0" smtClean="0"/>
              <a:t>k</a:t>
            </a:r>
            <a:r>
              <a:rPr lang="en-US" altLang="zh-CN" sz="2400" dirty="0" smtClean="0"/>
              <a:t>)</a:t>
            </a:r>
            <a:r>
              <a:rPr lang="en-US" altLang="zh-CN" sz="2400" baseline="30000" dirty="0" smtClean="0"/>
              <a:t>k</a:t>
            </a:r>
            <a:r>
              <a:rPr lang="en-US" altLang="zh-CN" sz="2400" dirty="0" smtClean="0"/>
              <a:t> = 1-(1-1/n)</a:t>
            </a:r>
            <a:r>
              <a:rPr lang="en-US" altLang="zh-CN" sz="2400" baseline="30000" dirty="0" smtClean="0"/>
              <a:t>k</a:t>
            </a:r>
            <a:r>
              <a:rPr lang="en-US" altLang="zh-CN" sz="2400" baseline="50000" dirty="0" smtClean="0"/>
              <a:t>2</a:t>
            </a:r>
            <a:r>
              <a:rPr lang="en-US" altLang="zh-CN" sz="2400" dirty="0" smtClean="0"/>
              <a:t> &gt; 1-e</a:t>
            </a:r>
            <a:r>
              <a:rPr lang="en-US" altLang="zh-CN" sz="2400" baseline="30000" dirty="0" smtClean="0"/>
              <a:t>-k</a:t>
            </a:r>
            <a:r>
              <a:rPr lang="en-US" altLang="zh-CN" sz="2400" baseline="50000" dirty="0" smtClean="0"/>
              <a:t>2</a:t>
            </a:r>
            <a:r>
              <a:rPr lang="en-US" altLang="zh-CN" sz="2400" baseline="30000" dirty="0" smtClean="0"/>
              <a:t>/n</a:t>
            </a:r>
          </a:p>
          <a:p>
            <a:pPr>
              <a:buNone/>
            </a:pPr>
            <a:r>
              <a:rPr lang="en-US" altLang="zh-CN" sz="2400" dirty="0" smtClean="0"/>
              <a:t>	</a:t>
            </a:r>
            <a:r>
              <a:rPr lang="zh-CN" altLang="en-US" sz="2400" dirty="0" smtClean="0"/>
              <a:t>当</a:t>
            </a:r>
            <a:r>
              <a:rPr lang="en-US" altLang="zh-CN" sz="2400" dirty="0" smtClean="0"/>
              <a:t>k ≈ 0.83n</a:t>
            </a:r>
            <a:r>
              <a:rPr lang="en-US" altLang="zh-CN" sz="2400" baseline="30000" dirty="0" smtClean="0"/>
              <a:t>1/2</a:t>
            </a:r>
            <a:r>
              <a:rPr lang="zh-CN" altLang="en-US" sz="2400" dirty="0" smtClean="0"/>
              <a:t>时，</a:t>
            </a:r>
            <a:r>
              <a:rPr lang="en-US" altLang="zh-CN" sz="2400" dirty="0" smtClean="0"/>
              <a:t>R(</a:t>
            </a:r>
            <a:r>
              <a:rPr lang="en-US" altLang="zh-CN" sz="2400" dirty="0" err="1" smtClean="0"/>
              <a:t>n,k</a:t>
            </a:r>
            <a:r>
              <a:rPr lang="en-US" altLang="zh-CN" sz="2400" dirty="0" smtClean="0"/>
              <a:t>)&gt;0.5</a:t>
            </a:r>
          </a:p>
          <a:p>
            <a:pPr>
              <a:buNone/>
            </a:pPr>
            <a:r>
              <a:rPr lang="en-US" altLang="zh-CN" sz="2400" dirty="0" smtClean="0"/>
              <a:t>	</a:t>
            </a:r>
            <a:r>
              <a:rPr lang="zh-CN" altLang="en-US" sz="2400" dirty="0" smtClean="0"/>
              <a:t>当</a:t>
            </a:r>
            <a:r>
              <a:rPr lang="en-US" altLang="zh-CN" sz="2400" dirty="0" smtClean="0"/>
              <a:t>k = n</a:t>
            </a:r>
            <a:r>
              <a:rPr lang="en-US" altLang="zh-CN" sz="2400" baseline="30000" dirty="0" smtClean="0"/>
              <a:t>1/2</a:t>
            </a:r>
            <a:r>
              <a:rPr lang="zh-CN" altLang="en-US" sz="2400" dirty="0" smtClean="0"/>
              <a:t>时，</a:t>
            </a:r>
            <a:r>
              <a:rPr lang="en-US" altLang="zh-CN" sz="2400" dirty="0" smtClean="0"/>
              <a:t>R(</a:t>
            </a:r>
            <a:r>
              <a:rPr lang="en-US" altLang="zh-CN" sz="2400" dirty="0" err="1" smtClean="0"/>
              <a:t>n,k</a:t>
            </a:r>
            <a:r>
              <a:rPr lang="en-US" altLang="zh-CN" sz="2400" dirty="0" smtClean="0"/>
              <a:t>)&gt;0.6321</a:t>
            </a:r>
          </a:p>
          <a:p>
            <a:pPr lvl="1"/>
            <a:endParaRPr lang="en-US" altLang="zh-CN" dirty="0" smtClean="0"/>
          </a:p>
          <a:p>
            <a:r>
              <a:rPr lang="zh-CN" altLang="en-US" dirty="0" smtClean="0"/>
              <a:t>对输出</a:t>
            </a:r>
            <a:r>
              <a:rPr lang="en-US" altLang="zh-CN" dirty="0" smtClean="0"/>
              <a:t>n</a:t>
            </a:r>
            <a:r>
              <a:rPr lang="zh-CN" altLang="en-US" dirty="0" smtClean="0"/>
              <a:t>比特的</a:t>
            </a:r>
            <a:r>
              <a:rPr lang="en-US" altLang="zh-CN" dirty="0" smtClean="0"/>
              <a:t>hash</a:t>
            </a:r>
            <a:r>
              <a:rPr lang="zh-CN" altLang="en-US" dirty="0" smtClean="0"/>
              <a:t>函数，生日攻击的代价为</a:t>
            </a:r>
            <a:r>
              <a:rPr lang="en-US" altLang="zh-CN" dirty="0" smtClean="0"/>
              <a:t>2</a:t>
            </a:r>
            <a:r>
              <a:rPr lang="en-US" altLang="zh-CN" baseline="30000" dirty="0" smtClean="0"/>
              <a:t>n/2</a:t>
            </a:r>
          </a:p>
          <a:p>
            <a:pPr lvl="1"/>
            <a:r>
              <a:rPr lang="zh-CN" altLang="en-US" dirty="0" smtClean="0"/>
              <a:t>只要散列码较短，或散列码很长但可以分解为独立的子码，就存在生日攻击</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38</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420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Yuval</a:t>
            </a:r>
            <a:r>
              <a:rPr lang="zh-CN" altLang="en-US" dirty="0" smtClean="0"/>
              <a:t>于</a:t>
            </a:r>
            <a:r>
              <a:rPr lang="en-US" altLang="zh-CN" dirty="0" smtClean="0"/>
              <a:t>1979</a:t>
            </a:r>
            <a:r>
              <a:rPr lang="zh-CN" altLang="en-US" dirty="0" smtClean="0"/>
              <a:t>年提出一种基于生日悖论的攻击：</a:t>
            </a:r>
            <a:endParaRPr lang="en-US" altLang="zh-CN" dirty="0" smtClean="0"/>
          </a:p>
          <a:p>
            <a:pPr lvl="1"/>
            <a:r>
              <a:rPr lang="zh-CN" altLang="en-US" dirty="0" smtClean="0"/>
              <a:t>攻击者需要在消息进行</a:t>
            </a:r>
            <a:r>
              <a:rPr lang="en-US" altLang="zh-CN" dirty="0" smtClean="0"/>
              <a:t>Hash</a:t>
            </a:r>
            <a:r>
              <a:rPr lang="zh-CN" altLang="en-US" dirty="0" smtClean="0"/>
              <a:t>前就介入。</a:t>
            </a:r>
            <a:endParaRPr lang="en-US" altLang="zh-CN" dirty="0" smtClean="0"/>
          </a:p>
          <a:p>
            <a:pPr lvl="1"/>
            <a:r>
              <a:rPr lang="zh-CN" altLang="en-US" dirty="0" smtClean="0"/>
              <a:t>假设消息签名方法是对</a:t>
            </a:r>
            <a:r>
              <a:rPr lang="en-US" altLang="zh-CN" dirty="0" smtClean="0"/>
              <a:t>m</a:t>
            </a:r>
            <a:r>
              <a:rPr lang="zh-CN" altLang="en-US" dirty="0" smtClean="0"/>
              <a:t>位散列码加密后附于消息之后</a:t>
            </a:r>
            <a:endParaRPr lang="en-US" altLang="zh-CN" dirty="0" smtClean="0"/>
          </a:p>
          <a:p>
            <a:pPr marL="914400" lvl="1" indent="-457200">
              <a:buFont typeface="+mj-lt"/>
              <a:buAutoNum type="arabicPeriod"/>
            </a:pPr>
            <a:r>
              <a:rPr lang="zh-CN" altLang="en-US" dirty="0" smtClean="0"/>
              <a:t>攻击者产生该消息的</a:t>
            </a:r>
            <a:r>
              <a:rPr lang="en-US" altLang="zh-CN" dirty="0" smtClean="0"/>
              <a:t>2</a:t>
            </a:r>
            <a:r>
              <a:rPr lang="en-US" altLang="zh-CN" baseline="30000" dirty="0" smtClean="0"/>
              <a:t>m/2</a:t>
            </a:r>
            <a:r>
              <a:rPr lang="zh-CN" altLang="en-US" dirty="0" smtClean="0"/>
              <a:t>种同义变形，再产生伪造消息的</a:t>
            </a:r>
            <a:r>
              <a:rPr lang="en-US" altLang="zh-CN" dirty="0" smtClean="0"/>
              <a:t>2</a:t>
            </a:r>
            <a:r>
              <a:rPr lang="en-US" altLang="zh-CN" baseline="30000" dirty="0" smtClean="0"/>
              <a:t>m/2</a:t>
            </a:r>
            <a:r>
              <a:rPr lang="zh-CN" altLang="en-US" dirty="0" smtClean="0"/>
              <a:t>种同义变形，并分别计算它们的散列值；</a:t>
            </a:r>
            <a:endParaRPr lang="en-US" altLang="zh-CN" dirty="0" smtClean="0"/>
          </a:p>
          <a:p>
            <a:pPr marL="1258888" lvl="2" indent="-401638"/>
            <a:r>
              <a:rPr lang="zh-CN" altLang="en-US" dirty="0" smtClean="0"/>
              <a:t>根据生日悖论，这两个集合以大于</a:t>
            </a:r>
            <a:r>
              <a:rPr lang="en-US" altLang="zh-CN" dirty="0" smtClean="0"/>
              <a:t>0.5</a:t>
            </a:r>
            <a:r>
              <a:rPr lang="zh-CN" altLang="en-US" dirty="0" smtClean="0"/>
              <a:t>的概率存在相同元素，即伪造消息变形和真实消息变形中以大于</a:t>
            </a:r>
            <a:r>
              <a:rPr lang="en-US" altLang="zh-CN" dirty="0" smtClean="0"/>
              <a:t>0.5</a:t>
            </a:r>
            <a:r>
              <a:rPr lang="zh-CN" altLang="en-US" dirty="0" smtClean="0"/>
              <a:t>的概率存在一对的散列值相同</a:t>
            </a:r>
            <a:endParaRPr lang="en-US" altLang="zh-CN" dirty="0" smtClean="0"/>
          </a:p>
          <a:p>
            <a:pPr marL="914400" lvl="1" indent="-457200">
              <a:buFont typeface="+mj-lt"/>
              <a:buAutoNum type="arabicPeriod"/>
            </a:pPr>
            <a:r>
              <a:rPr lang="zh-CN" altLang="en-US" dirty="0" smtClean="0"/>
              <a:t>攻击者将该真实消息的变形提交，进行散列运算及签名，之后，将伪造消息替代真实消息。因为它们的散列值相同，其加密签名的结果也相同。</a:t>
            </a:r>
            <a:endParaRPr lang="en-US" altLang="zh-CN" dirty="0" smtClean="0"/>
          </a:p>
          <a:p>
            <a:pPr lvl="1"/>
            <a:endParaRPr lang="en-US" altLang="zh-CN" dirty="0" smtClean="0"/>
          </a:p>
          <a:p>
            <a:pPr lvl="1"/>
            <a:r>
              <a:rPr lang="zh-CN" altLang="en-US" dirty="0" smtClean="0"/>
              <a:t>对</a:t>
            </a:r>
            <a:r>
              <a:rPr lang="en-US" altLang="zh-CN" dirty="0" smtClean="0"/>
              <a:t>64</a:t>
            </a:r>
            <a:r>
              <a:rPr lang="zh-CN" altLang="en-US" dirty="0" smtClean="0"/>
              <a:t>位散列码，所需代价仅为</a:t>
            </a:r>
            <a:r>
              <a:rPr lang="en-US" altLang="zh-CN" dirty="0" smtClean="0"/>
              <a:t>2</a:t>
            </a:r>
            <a:r>
              <a:rPr lang="en-US" altLang="zh-CN" baseline="30000" dirty="0" smtClean="0"/>
              <a:t>32</a:t>
            </a:r>
            <a:endParaRPr lang="zh-CN" altLang="en-US" baseline="300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139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网络环境中常见攻击</a:t>
            </a:r>
            <a:endParaRPr lang="zh-CN" altLang="en-US" dirty="0"/>
          </a:p>
        </p:txBody>
      </p:sp>
      <p:sp>
        <p:nvSpPr>
          <p:cNvPr id="3" name="内容占位符 2"/>
          <p:cNvSpPr>
            <a:spLocks noGrp="1"/>
          </p:cNvSpPr>
          <p:nvPr>
            <p:ph idx="1"/>
          </p:nvPr>
        </p:nvSpPr>
        <p:spPr/>
        <p:txBody>
          <a:bodyPr>
            <a:noAutofit/>
          </a:bodyPr>
          <a:lstStyle/>
          <a:p>
            <a:r>
              <a:rPr lang="en-US" altLang="zh-CN" sz="2400" dirty="0" smtClean="0"/>
              <a:t>Disclosure </a:t>
            </a:r>
            <a:r>
              <a:rPr lang="zh-CN" altLang="en-US" sz="2400" dirty="0" smtClean="0"/>
              <a:t>泄露</a:t>
            </a:r>
          </a:p>
          <a:p>
            <a:r>
              <a:rPr lang="en-US" altLang="zh-CN" sz="2400" dirty="0" smtClean="0"/>
              <a:t>Traffic analysis </a:t>
            </a:r>
            <a:r>
              <a:rPr lang="zh-CN" altLang="en-US" sz="2400" dirty="0" smtClean="0"/>
              <a:t>流量分析</a:t>
            </a:r>
            <a:endParaRPr lang="en-US" altLang="zh-CN" sz="2400" dirty="0" smtClean="0"/>
          </a:p>
          <a:p>
            <a:pPr lvl="1"/>
            <a:r>
              <a:rPr lang="zh-CN" altLang="en-US" sz="2000" dirty="0" smtClean="0"/>
              <a:t>确定连接频率、持续时间、消息量</a:t>
            </a:r>
          </a:p>
          <a:p>
            <a:r>
              <a:rPr lang="en-US" altLang="zh-CN" sz="2400" dirty="0" smtClean="0"/>
              <a:t>Masquerade </a:t>
            </a:r>
            <a:r>
              <a:rPr lang="zh-CN" altLang="en-US" sz="2400" dirty="0" smtClean="0"/>
              <a:t>伪装</a:t>
            </a:r>
            <a:endParaRPr lang="en-US" altLang="zh-CN" sz="2400" dirty="0" smtClean="0"/>
          </a:p>
          <a:p>
            <a:pPr lvl="1"/>
            <a:r>
              <a:rPr lang="zh-CN" altLang="en-US" sz="2000" dirty="0" smtClean="0"/>
              <a:t>身份假冒</a:t>
            </a:r>
          </a:p>
          <a:p>
            <a:r>
              <a:rPr lang="en-US" altLang="zh-CN" sz="2400" dirty="0" smtClean="0"/>
              <a:t>Content modification </a:t>
            </a:r>
            <a:r>
              <a:rPr lang="zh-CN" altLang="en-US" sz="2400" dirty="0" smtClean="0"/>
              <a:t>内容篡改</a:t>
            </a:r>
            <a:endParaRPr lang="en-US" altLang="zh-CN" sz="2400" dirty="0" smtClean="0"/>
          </a:p>
          <a:p>
            <a:pPr lvl="1"/>
            <a:r>
              <a:rPr lang="zh-CN" altLang="en-US" sz="2000" dirty="0" smtClean="0"/>
              <a:t>插入、删除、转换、修改</a:t>
            </a:r>
          </a:p>
          <a:p>
            <a:r>
              <a:rPr lang="en-US" altLang="zh-CN" sz="2400" dirty="0" smtClean="0"/>
              <a:t>Sequence modification </a:t>
            </a:r>
            <a:r>
              <a:rPr lang="zh-CN" altLang="en-US" sz="2400" dirty="0" smtClean="0"/>
              <a:t>顺序篡改</a:t>
            </a:r>
            <a:endParaRPr lang="en-US" altLang="zh-CN" sz="2400" dirty="0" smtClean="0"/>
          </a:p>
          <a:p>
            <a:pPr lvl="1"/>
            <a:r>
              <a:rPr lang="zh-CN" altLang="en-US" sz="2000" dirty="0" smtClean="0"/>
              <a:t>插入、删除、重排序</a:t>
            </a:r>
          </a:p>
          <a:p>
            <a:r>
              <a:rPr lang="en-US" altLang="zh-CN" sz="2400" dirty="0" smtClean="0"/>
              <a:t>Timing modification </a:t>
            </a:r>
            <a:r>
              <a:rPr lang="zh-CN" altLang="en-US" sz="2400" dirty="0" smtClean="0"/>
              <a:t>计时篡改</a:t>
            </a:r>
            <a:endParaRPr lang="en-US" altLang="zh-CN" sz="2400" dirty="0" smtClean="0"/>
          </a:p>
          <a:p>
            <a:pPr lvl="1"/>
            <a:r>
              <a:rPr lang="zh-CN" altLang="en-US" sz="2000" dirty="0" smtClean="0"/>
              <a:t>延时、重放</a:t>
            </a:r>
          </a:p>
          <a:p>
            <a:r>
              <a:rPr lang="en-US" altLang="zh-CN" sz="2400" dirty="0" smtClean="0"/>
              <a:t>Source repudiation </a:t>
            </a:r>
            <a:r>
              <a:rPr lang="zh-CN" altLang="en-US" sz="2400" dirty="0" smtClean="0"/>
              <a:t>信源抵赖</a:t>
            </a:r>
          </a:p>
          <a:p>
            <a:r>
              <a:rPr lang="en-US" altLang="zh-CN" sz="2400" dirty="0" smtClean="0"/>
              <a:t>Destination repudiation </a:t>
            </a:r>
            <a:r>
              <a:rPr lang="zh-CN" altLang="en-US" sz="2400" dirty="0" smtClean="0"/>
              <a:t>信宿抵赖</a:t>
            </a:r>
          </a:p>
        </p:txBody>
      </p:sp>
      <p:sp>
        <p:nvSpPr>
          <p:cNvPr id="6" name="右大括号 5"/>
          <p:cNvSpPr/>
          <p:nvPr/>
        </p:nvSpPr>
        <p:spPr>
          <a:xfrm>
            <a:off x="6156176" y="1412776"/>
            <a:ext cx="285752" cy="1071570"/>
          </a:xfrm>
          <a:prstGeom prst="rightBrace">
            <a:avLst>
              <a:gd name="adj1" fmla="val 17988"/>
              <a:gd name="adj2" fmla="val 50000"/>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7030A0"/>
              </a:solidFill>
            </a:endParaRPr>
          </a:p>
        </p:txBody>
      </p:sp>
      <p:sp>
        <p:nvSpPr>
          <p:cNvPr id="7" name="TextBox 6"/>
          <p:cNvSpPr txBox="1"/>
          <p:nvPr/>
        </p:nvSpPr>
        <p:spPr>
          <a:xfrm>
            <a:off x="6431951" y="1727046"/>
            <a:ext cx="697627" cy="400110"/>
          </a:xfrm>
          <a:prstGeom prst="rect">
            <a:avLst/>
          </a:prstGeom>
          <a:noFill/>
        </p:spPr>
        <p:txBody>
          <a:bodyPr wrap="none" rtlCol="0">
            <a:spAutoFit/>
          </a:bodyPr>
          <a:lstStyle/>
          <a:p>
            <a:r>
              <a:rPr lang="zh-CN" altLang="en-US" sz="2000" dirty="0" smtClean="0">
                <a:solidFill>
                  <a:srgbClr val="7030A0"/>
                </a:solidFill>
                <a:latin typeface="微软雅黑" panose="020B0503020204020204" pitchFamily="34" charset="-122"/>
                <a:ea typeface="微软雅黑" panose="020B0503020204020204" pitchFamily="34" charset="-122"/>
              </a:rPr>
              <a:t>加密</a:t>
            </a:r>
            <a:endParaRPr lang="zh-CN" altLang="en-US" sz="2000" dirty="0">
              <a:solidFill>
                <a:srgbClr val="7030A0"/>
              </a:solidFill>
              <a:latin typeface="微软雅黑" panose="020B0503020204020204" pitchFamily="34" charset="-122"/>
              <a:ea typeface="微软雅黑" panose="020B0503020204020204" pitchFamily="34" charset="-122"/>
            </a:endParaRPr>
          </a:p>
        </p:txBody>
      </p:sp>
      <p:sp>
        <p:nvSpPr>
          <p:cNvPr id="8" name="右大括号 7"/>
          <p:cNvSpPr/>
          <p:nvPr/>
        </p:nvSpPr>
        <p:spPr>
          <a:xfrm>
            <a:off x="6156176" y="2564904"/>
            <a:ext cx="288032" cy="3816424"/>
          </a:xfrm>
          <a:prstGeom prst="rightBrace">
            <a:avLst>
              <a:gd name="adj1" fmla="val 17988"/>
              <a:gd name="adj2" fmla="val 50000"/>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7030A0"/>
              </a:solidFill>
            </a:endParaRPr>
          </a:p>
        </p:txBody>
      </p:sp>
      <p:sp>
        <p:nvSpPr>
          <p:cNvPr id="9" name="TextBox 8"/>
          <p:cNvSpPr txBox="1"/>
          <p:nvPr/>
        </p:nvSpPr>
        <p:spPr>
          <a:xfrm>
            <a:off x="6444208" y="4293096"/>
            <a:ext cx="697627" cy="400110"/>
          </a:xfrm>
          <a:prstGeom prst="rect">
            <a:avLst/>
          </a:prstGeom>
          <a:noFill/>
        </p:spPr>
        <p:txBody>
          <a:bodyPr wrap="none" rtlCol="0">
            <a:spAutoFit/>
          </a:bodyPr>
          <a:lstStyle/>
          <a:p>
            <a:r>
              <a:rPr lang="zh-CN" altLang="en-US" sz="2000" dirty="0" smtClean="0">
                <a:solidFill>
                  <a:srgbClr val="7030A0"/>
                </a:solidFill>
                <a:latin typeface="微软雅黑" panose="020B0503020204020204" pitchFamily="34" charset="-122"/>
                <a:ea typeface="微软雅黑" panose="020B0503020204020204" pitchFamily="34" charset="-122"/>
              </a:rPr>
              <a:t>认证</a:t>
            </a:r>
            <a:endParaRPr lang="zh-CN" altLang="en-US" sz="2000" dirty="0">
              <a:solidFill>
                <a:srgbClr val="7030A0"/>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3" name="灯片编号占位符 12"/>
          <p:cNvSpPr>
            <a:spLocks noGrp="1"/>
          </p:cNvSpPr>
          <p:nvPr>
            <p:ph type="sldNum" sz="quarter" idx="10"/>
          </p:nvPr>
        </p:nvSpPr>
        <p:spPr/>
        <p:txBody>
          <a:bodyPr/>
          <a:lstStyle/>
          <a:p>
            <a:pPr>
              <a:defRPr/>
            </a:pPr>
            <a:fld id="{17B7F836-6F9F-42A8-9450-B93EA774C316}" type="slidenum">
              <a:rPr lang="zh-CN" altLang="en-US" smtClean="0"/>
              <a:pPr>
                <a:defRPr/>
              </a:pPr>
              <a:t>4</a:t>
            </a:fld>
            <a:endParaRPr lang="en-US" altLang="zh-CN" dirty="0"/>
          </a:p>
        </p:txBody>
      </p:sp>
      <p:sp>
        <p:nvSpPr>
          <p:cNvPr id="17" name="流程图: 合并 1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79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1720" y="5918330"/>
            <a:ext cx="4968552" cy="566738"/>
          </a:xfrm>
        </p:spPr>
        <p:txBody>
          <a:bodyPr>
            <a:normAutofit/>
          </a:bodyPr>
          <a:lstStyle/>
          <a:p>
            <a:pPr algn="ctr"/>
            <a:r>
              <a:rPr lang="zh-CN" altLang="en-US" sz="2400" b="0" i="0" dirty="0" smtClean="0">
                <a:latin typeface="微软雅黑" panose="020B0503020204020204" pitchFamily="34" charset="-122"/>
                <a:ea typeface="微软雅黑" panose="020B0503020204020204" pitchFamily="34" charset="-122"/>
              </a:rPr>
              <a:t>一封具有</a:t>
            </a:r>
            <a:r>
              <a:rPr lang="en-US" altLang="zh-CN" sz="2400" b="0" i="0" dirty="0" smtClean="0">
                <a:latin typeface="微软雅黑" panose="020B0503020204020204" pitchFamily="34" charset="-122"/>
                <a:ea typeface="微软雅黑" panose="020B0503020204020204" pitchFamily="34" charset="-122"/>
              </a:rPr>
              <a:t>2</a:t>
            </a:r>
            <a:r>
              <a:rPr lang="en-US" altLang="zh-CN" sz="2400" b="0" i="0" baseline="30000" dirty="0" smtClean="0">
                <a:latin typeface="微软雅黑" panose="020B0503020204020204" pitchFamily="34" charset="-122"/>
                <a:ea typeface="微软雅黑" panose="020B0503020204020204" pitchFamily="34" charset="-122"/>
              </a:rPr>
              <a:t>37</a:t>
            </a:r>
            <a:r>
              <a:rPr lang="zh-CN" altLang="en-US" sz="2400" b="0" i="0" dirty="0" smtClean="0">
                <a:latin typeface="微软雅黑" panose="020B0503020204020204" pitchFamily="34" charset="-122"/>
                <a:ea typeface="微软雅黑" panose="020B0503020204020204" pitchFamily="34" charset="-122"/>
              </a:rPr>
              <a:t>种变形的信</a:t>
            </a:r>
            <a:endParaRPr lang="zh-CN" altLang="en-US" sz="2400" b="0" i="0" dirty="0">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52305027-A41E-4099-97C2-42171C6B8947}" type="slidenum">
              <a:rPr lang="zh-CN" altLang="en-US" smtClean="0"/>
              <a:pPr>
                <a:defRPr/>
              </a:pPr>
              <a:t>40</a:t>
            </a:fld>
            <a:endParaRPr lang="en-US" altLang="zh-CN" dirty="0"/>
          </a:p>
        </p:txBody>
      </p:sp>
      <p:pic>
        <p:nvPicPr>
          <p:cNvPr id="64514" name="Picture 2"/>
          <p:cNvPicPr>
            <a:picLocks noChangeAspect="1" noChangeArrowheads="1"/>
          </p:cNvPicPr>
          <p:nvPr/>
        </p:nvPicPr>
        <p:blipFill>
          <a:blip r:embed="rId2" cstate="print"/>
          <a:srcRect/>
          <a:stretch>
            <a:fillRect/>
          </a:stretch>
        </p:blipFill>
        <p:spPr bwMode="auto">
          <a:xfrm>
            <a:off x="2061570" y="272851"/>
            <a:ext cx="5000660" cy="5754640"/>
          </a:xfrm>
          <a:prstGeom prst="rect">
            <a:avLst/>
          </a:prstGeom>
          <a:noFill/>
          <a:ln w="9525">
            <a:noFill/>
            <a:miter lim="800000"/>
            <a:headEnd/>
            <a:tailEnd/>
          </a:ln>
          <a:effectLst/>
        </p:spPr>
      </p:pic>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438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恶意程序的伪装？</a:t>
            </a:r>
            <a:endParaRPr lang="zh-CN" altLang="en-US" dirty="0"/>
          </a:p>
        </p:txBody>
      </p:sp>
      <p:sp>
        <p:nvSpPr>
          <p:cNvPr id="3" name="内容占位符 2"/>
          <p:cNvSpPr>
            <a:spLocks noGrp="1"/>
          </p:cNvSpPr>
          <p:nvPr>
            <p:ph idx="1"/>
          </p:nvPr>
        </p:nvSpPr>
        <p:spPr/>
        <p:txBody>
          <a:bodyPr/>
          <a:lstStyle/>
          <a:p>
            <a:r>
              <a:rPr lang="zh-CN" altLang="en-US" dirty="0" smtClean="0"/>
              <a:t>目前多数软件提供</a:t>
            </a:r>
            <a:r>
              <a:rPr lang="en-US" altLang="zh-CN" dirty="0" smtClean="0"/>
              <a:t>MD5</a:t>
            </a:r>
            <a:r>
              <a:rPr lang="zh-CN" altLang="en-US" dirty="0" smtClean="0"/>
              <a:t>验证，而</a:t>
            </a:r>
            <a:r>
              <a:rPr lang="en-US" altLang="zh-CN" dirty="0" smtClean="0"/>
              <a:t>MD5</a:t>
            </a:r>
            <a:r>
              <a:rPr lang="zh-CN" altLang="en-US" dirty="0" smtClean="0"/>
              <a:t>已被攻破</a:t>
            </a:r>
            <a:endParaRPr lang="en-US" altLang="zh-CN" dirty="0" smtClean="0"/>
          </a:p>
          <a:p>
            <a:pPr lvl="1"/>
            <a:r>
              <a:rPr lang="zh-CN" altLang="en-US" dirty="0" smtClean="0"/>
              <a:t>可以制作两个</a:t>
            </a:r>
            <a:r>
              <a:rPr lang="en-US" altLang="zh-CN" dirty="0" smtClean="0"/>
              <a:t>Hash</a:t>
            </a:r>
            <a:r>
              <a:rPr lang="zh-CN" altLang="en-US" dirty="0" smtClean="0"/>
              <a:t>相同的程序，其一是很吸引人的某种正常用途，其二实现某种恶意攻击，会发生什么？</a:t>
            </a:r>
            <a:endParaRPr lang="en-US" altLang="zh-CN" dirty="0" smtClean="0"/>
          </a:p>
          <a:p>
            <a:pPr lvl="1"/>
            <a:endParaRPr lang="en-US" altLang="zh-CN" dirty="0" smtClean="0"/>
          </a:p>
          <a:p>
            <a:r>
              <a:rPr lang="en-US" altLang="zh-CN" dirty="0" smtClean="0"/>
              <a:t>Windows</a:t>
            </a:r>
            <a:r>
              <a:rPr lang="zh-CN" altLang="en-US" dirty="0" smtClean="0"/>
              <a:t>上的应用程序多是</a:t>
            </a:r>
            <a:r>
              <a:rPr lang="en-US" altLang="zh-CN" dirty="0" smtClean="0"/>
              <a:t>PE</a:t>
            </a:r>
            <a:r>
              <a:rPr lang="zh-CN" altLang="en-US" dirty="0" smtClean="0"/>
              <a:t>格式。</a:t>
            </a:r>
            <a:endParaRPr lang="en-US" altLang="zh-CN" dirty="0" smtClean="0"/>
          </a:p>
          <a:p>
            <a:r>
              <a:rPr lang="en-US" altLang="zh-CN" dirty="0" smtClean="0"/>
              <a:t>PE</a:t>
            </a:r>
            <a:r>
              <a:rPr lang="zh-CN" altLang="en-US" dirty="0" smtClean="0"/>
              <a:t>程序一般由以下几部分构成：</a:t>
            </a:r>
          </a:p>
          <a:p>
            <a:pPr>
              <a:buNone/>
            </a:pPr>
            <a:r>
              <a:rPr lang="en-US" altLang="zh-CN" sz="2400" dirty="0" smtClean="0"/>
              <a:t>		PE header</a:t>
            </a:r>
            <a:r>
              <a:rPr lang="zh-CN" altLang="en-US" sz="2400" dirty="0" smtClean="0"/>
              <a:t>，</a:t>
            </a:r>
            <a:r>
              <a:rPr lang="en-US" altLang="zh-CN" sz="2400" dirty="0" smtClean="0"/>
              <a:t>PE</a:t>
            </a:r>
            <a:r>
              <a:rPr lang="zh-CN" altLang="en-US" sz="2400" dirty="0" smtClean="0"/>
              <a:t>文件头</a:t>
            </a:r>
          </a:p>
          <a:p>
            <a:pPr>
              <a:buNone/>
            </a:pPr>
            <a:r>
              <a:rPr lang="en-US" altLang="zh-CN" sz="2400" dirty="0" smtClean="0"/>
              <a:t>		.text section</a:t>
            </a:r>
            <a:r>
              <a:rPr lang="zh-CN" altLang="en-US" sz="2400" dirty="0" smtClean="0"/>
              <a:t>，代码段</a:t>
            </a:r>
          </a:p>
          <a:p>
            <a:pPr>
              <a:buNone/>
            </a:pPr>
            <a:r>
              <a:rPr lang="en-US" altLang="zh-CN" sz="2400" dirty="0" smtClean="0"/>
              <a:t>		.data section</a:t>
            </a:r>
            <a:r>
              <a:rPr lang="zh-CN" altLang="en-US" sz="2400" dirty="0" smtClean="0"/>
              <a:t>，数据段</a:t>
            </a:r>
          </a:p>
          <a:p>
            <a:pPr>
              <a:buNone/>
            </a:pPr>
            <a:r>
              <a:rPr lang="en-US" altLang="zh-CN" sz="2400" dirty="0" smtClean="0"/>
              <a:t>		other sections (.</a:t>
            </a:r>
            <a:r>
              <a:rPr lang="en-US" altLang="zh-CN" sz="2400" dirty="0" err="1" smtClean="0"/>
              <a:t>reloc</a:t>
            </a:r>
            <a:r>
              <a:rPr lang="en-US" altLang="zh-CN" sz="2400" dirty="0" smtClean="0"/>
              <a:t>, .</a:t>
            </a:r>
            <a:r>
              <a:rPr lang="en-US" altLang="zh-CN" sz="2400" dirty="0" err="1" smtClean="0"/>
              <a:t>rdata</a:t>
            </a:r>
            <a:r>
              <a:rPr lang="en-US" altLang="zh-CN" sz="2400" dirty="0" smtClean="0"/>
              <a:t>, .</a:t>
            </a:r>
            <a:r>
              <a:rPr lang="en-US" altLang="zh-CN" sz="2400" dirty="0" err="1" smtClean="0"/>
              <a:t>tls</a:t>
            </a:r>
            <a:r>
              <a:rPr lang="en-US" altLang="zh-CN" sz="2400" dirty="0" smtClean="0"/>
              <a:t>, </a:t>
            </a:r>
            <a:r>
              <a:rPr lang="en-US" altLang="zh-CN" sz="2400" dirty="0" err="1" smtClean="0"/>
              <a:t>etc</a:t>
            </a:r>
            <a:r>
              <a:rPr lang="en-US" altLang="zh-CN" sz="2400" dirty="0" smtClean="0"/>
              <a:t>)</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14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smtClean="0"/>
              <a:t>伪装过程：</a:t>
            </a:r>
            <a:endParaRPr lang="en-US" altLang="zh-CN" dirty="0" smtClean="0"/>
          </a:p>
          <a:p>
            <a:pPr marL="914400" lvl="1" indent="-457200">
              <a:buFont typeface="+mj-lt"/>
              <a:buAutoNum type="arabicPeriod"/>
            </a:pPr>
            <a:r>
              <a:rPr lang="zh-CN" altLang="en-US" dirty="0" smtClean="0"/>
              <a:t>编写应用程序，在其中实现你想要的两种不同功能。</a:t>
            </a:r>
          </a:p>
          <a:p>
            <a:pPr marL="914400" lvl="1" indent="-457200">
              <a:buFont typeface="+mj-lt"/>
              <a:buAutoNum type="arabicPeriod"/>
            </a:pPr>
            <a:r>
              <a:rPr lang="zh-CN" altLang="en-US" dirty="0" smtClean="0"/>
              <a:t>手工调整</a:t>
            </a:r>
            <a:r>
              <a:rPr lang="en-US" altLang="zh-CN" dirty="0" smtClean="0"/>
              <a:t>PE</a:t>
            </a:r>
            <a:r>
              <a:rPr lang="zh-CN" altLang="en-US" dirty="0" smtClean="0"/>
              <a:t>文件，使得其结构如下：</a:t>
            </a:r>
          </a:p>
          <a:p>
            <a:pPr marL="1314450" lvl="2" indent="-457200">
              <a:buNone/>
            </a:pPr>
            <a:r>
              <a:rPr lang="en-US" altLang="zh-CN" dirty="0" smtClean="0"/>
              <a:t>PE header</a:t>
            </a:r>
          </a:p>
          <a:p>
            <a:pPr marL="1314450" lvl="2" indent="-457200">
              <a:buNone/>
            </a:pPr>
            <a:r>
              <a:rPr lang="en-US" altLang="zh-CN" dirty="0" smtClean="0"/>
              <a:t>reserved block1</a:t>
            </a:r>
          </a:p>
          <a:p>
            <a:pPr marL="1314450" lvl="2" indent="-457200">
              <a:buNone/>
            </a:pPr>
            <a:r>
              <a:rPr lang="en-US" altLang="zh-CN" dirty="0" smtClean="0"/>
              <a:t>.text section</a:t>
            </a:r>
          </a:p>
          <a:p>
            <a:pPr marL="1314450" lvl="2" indent="-457200">
              <a:buNone/>
            </a:pPr>
            <a:r>
              <a:rPr lang="en-US" altLang="zh-CN" dirty="0" smtClean="0"/>
              <a:t>reserved block2</a:t>
            </a:r>
          </a:p>
          <a:p>
            <a:pPr marL="1314450" lvl="2" indent="-457200">
              <a:buNone/>
            </a:pPr>
            <a:r>
              <a:rPr lang="en-US" altLang="zh-CN" dirty="0" smtClean="0"/>
              <a:t>.data section</a:t>
            </a:r>
          </a:p>
          <a:p>
            <a:pPr marL="1314450" lvl="2" indent="-457200">
              <a:buNone/>
            </a:pPr>
            <a:r>
              <a:rPr lang="en-US" altLang="zh-CN" dirty="0" smtClean="0"/>
              <a:t>other sections</a:t>
            </a:r>
          </a:p>
          <a:p>
            <a:pPr marL="914400" lvl="1" indent="-457200">
              <a:buFont typeface="+mj-lt"/>
              <a:buAutoNum type="arabicPeriod"/>
            </a:pPr>
            <a:r>
              <a:rPr lang="zh-CN" altLang="en-US" dirty="0" smtClean="0"/>
              <a:t>以</a:t>
            </a:r>
            <a:r>
              <a:rPr lang="en-US" altLang="zh-CN" dirty="0" smtClean="0"/>
              <a:t>PE header</a:t>
            </a:r>
            <a:r>
              <a:rPr lang="zh-CN" altLang="en-US" dirty="0" smtClean="0"/>
              <a:t>为前导</a:t>
            </a:r>
            <a:r>
              <a:rPr lang="en-US" altLang="zh-CN" dirty="0" smtClean="0"/>
              <a:t>(preamble)</a:t>
            </a:r>
            <a:r>
              <a:rPr lang="zh-CN" altLang="en-US" dirty="0" smtClean="0"/>
              <a:t>，搜索随机碰撞</a:t>
            </a:r>
            <a:r>
              <a:rPr lang="en-US" altLang="zh-CN" dirty="0" smtClean="0"/>
              <a:t>(collision)</a:t>
            </a:r>
            <a:r>
              <a:rPr lang="zh-CN" altLang="en-US" dirty="0" smtClean="0"/>
              <a:t>，使得：</a:t>
            </a:r>
          </a:p>
          <a:p>
            <a:pPr marL="1314450" lvl="2" indent="-457200">
              <a:buNone/>
            </a:pPr>
            <a:r>
              <a:rPr lang="en-US" altLang="zh-CN" dirty="0" smtClean="0"/>
              <a:t>X1 = PE header || R1;</a:t>
            </a:r>
          </a:p>
          <a:p>
            <a:pPr marL="1314450" lvl="2" indent="-457200">
              <a:buNone/>
            </a:pPr>
            <a:r>
              <a:rPr lang="en-US" altLang="zh-CN" dirty="0" smtClean="0"/>
              <a:t>X2 = PE header || R2;</a:t>
            </a:r>
          </a:p>
          <a:p>
            <a:pPr marL="1314450" lvl="2" indent="-457200">
              <a:buNone/>
            </a:pPr>
            <a:r>
              <a:rPr lang="en-US" altLang="zh-CN" dirty="0" smtClean="0"/>
              <a:t>MD5(X1) = MD5(X2)</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910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marL="857250" lvl="1" indent="-457200">
              <a:buFont typeface="+mj-lt"/>
              <a:buAutoNum type="arabicPeriod" startAt="4"/>
            </a:pPr>
            <a:r>
              <a:rPr lang="zh-CN" altLang="en-US" dirty="0" smtClean="0"/>
              <a:t>将</a:t>
            </a:r>
            <a:r>
              <a:rPr lang="en-US" altLang="zh-CN" dirty="0" smtClean="0"/>
              <a:t>R1</a:t>
            </a:r>
            <a:r>
              <a:rPr lang="zh-CN" altLang="en-US" dirty="0" smtClean="0"/>
              <a:t>内容填入</a:t>
            </a:r>
            <a:r>
              <a:rPr lang="en-US" altLang="zh-CN" dirty="0" smtClean="0"/>
              <a:t>reserved block2</a:t>
            </a:r>
            <a:r>
              <a:rPr lang="zh-CN" altLang="en-US" dirty="0" smtClean="0"/>
              <a:t>，然后将</a:t>
            </a:r>
            <a:r>
              <a:rPr lang="en-US" altLang="zh-CN" dirty="0" smtClean="0"/>
              <a:t>R1</a:t>
            </a:r>
            <a:r>
              <a:rPr lang="zh-CN" altLang="en-US" dirty="0" smtClean="0"/>
              <a:t>和</a:t>
            </a:r>
            <a:r>
              <a:rPr lang="en-US" altLang="zh-CN" dirty="0" smtClean="0"/>
              <a:t>R2</a:t>
            </a:r>
            <a:r>
              <a:rPr lang="zh-CN" altLang="en-US" dirty="0" smtClean="0"/>
              <a:t>内容分别添入</a:t>
            </a:r>
            <a:r>
              <a:rPr lang="en-US" altLang="zh-CN" dirty="0" smtClean="0"/>
              <a:t>reserved block1</a:t>
            </a:r>
            <a:r>
              <a:rPr lang="zh-CN" altLang="en-US" dirty="0" smtClean="0"/>
              <a:t>处，得到两个应用程序文件：</a:t>
            </a:r>
          </a:p>
          <a:p>
            <a:pPr marL="1257300" lvl="2" indent="-457200">
              <a:buNone/>
            </a:pPr>
            <a:r>
              <a:rPr lang="en-US" altLang="zh-CN" dirty="0" smtClean="0"/>
              <a:t>	   </a:t>
            </a:r>
            <a:r>
              <a:rPr lang="zh-CN" altLang="en-US" dirty="0" smtClean="0"/>
              <a:t>文件</a:t>
            </a:r>
            <a:r>
              <a:rPr lang="en-US" altLang="zh-CN" dirty="0" smtClean="0"/>
              <a:t>1			  </a:t>
            </a:r>
            <a:r>
              <a:rPr lang="zh-CN" altLang="en-US" dirty="0" smtClean="0"/>
              <a:t>文件</a:t>
            </a:r>
            <a:r>
              <a:rPr lang="en-US" altLang="zh-CN" dirty="0" smtClean="0"/>
              <a:t>2</a:t>
            </a:r>
          </a:p>
          <a:p>
            <a:pPr marL="1257300" lvl="2" indent="-457200">
              <a:buNone/>
            </a:pPr>
            <a:r>
              <a:rPr lang="en-US" altLang="zh-CN" dirty="0" smtClean="0"/>
              <a:t>	PE header			PE header</a:t>
            </a:r>
          </a:p>
          <a:p>
            <a:pPr marL="1257300" lvl="2" indent="-457200">
              <a:buNone/>
            </a:pPr>
            <a:r>
              <a:rPr lang="en-US" altLang="zh-CN" dirty="0" smtClean="0"/>
              <a:t>	R1				R2</a:t>
            </a:r>
          </a:p>
          <a:p>
            <a:pPr marL="1257300" lvl="2" indent="-457200">
              <a:buNone/>
            </a:pPr>
            <a:r>
              <a:rPr lang="en-US" altLang="zh-CN" dirty="0" smtClean="0"/>
              <a:t>	.text section		.text section</a:t>
            </a:r>
          </a:p>
          <a:p>
            <a:pPr marL="1257300" lvl="2" indent="-457200">
              <a:buNone/>
            </a:pPr>
            <a:r>
              <a:rPr lang="en-US" altLang="zh-CN" dirty="0" smtClean="0"/>
              <a:t>	R1				R1</a:t>
            </a:r>
          </a:p>
          <a:p>
            <a:pPr marL="1257300" lvl="2" indent="-457200">
              <a:buNone/>
            </a:pPr>
            <a:r>
              <a:rPr lang="en-US" altLang="zh-CN" dirty="0" smtClean="0"/>
              <a:t>	.data section		.data section</a:t>
            </a:r>
          </a:p>
          <a:p>
            <a:pPr marL="1257300" lvl="2" indent="-457200">
              <a:buNone/>
            </a:pPr>
            <a:r>
              <a:rPr lang="en-US" altLang="zh-CN" dirty="0" smtClean="0"/>
              <a:t>	other sections		other sections</a:t>
            </a:r>
          </a:p>
          <a:p>
            <a:pPr marL="1257300" lvl="2" indent="-457200">
              <a:buNone/>
            </a:pPr>
            <a:r>
              <a:rPr lang="zh-CN" altLang="en-US" dirty="0" smtClean="0"/>
              <a:t>后续部分相同，因此</a:t>
            </a:r>
            <a:r>
              <a:rPr lang="en-US" altLang="zh-CN" dirty="0" smtClean="0"/>
              <a:t>MD5</a:t>
            </a:r>
            <a:r>
              <a:rPr lang="zh-CN" altLang="en-US" dirty="0" smtClean="0"/>
              <a:t>保持相同</a:t>
            </a:r>
            <a:endParaRPr lang="en-US" altLang="zh-CN" dirty="0" smtClean="0"/>
          </a:p>
          <a:p>
            <a:pPr marL="857250" lvl="1" indent="-457200">
              <a:buFont typeface="+mj-lt"/>
              <a:buAutoNum type="arabicPeriod" startAt="4"/>
            </a:pPr>
            <a:r>
              <a:rPr lang="zh-CN" altLang="en-US" dirty="0" smtClean="0"/>
              <a:t>在应用程序的开始代码处，拿</a:t>
            </a:r>
            <a:r>
              <a:rPr lang="en-US" altLang="zh-CN" dirty="0" smtClean="0"/>
              <a:t>reserved block2</a:t>
            </a:r>
            <a:r>
              <a:rPr lang="zh-CN" altLang="en-US" dirty="0" smtClean="0"/>
              <a:t>处的内容和</a:t>
            </a:r>
            <a:r>
              <a:rPr lang="en-US" altLang="zh-CN" dirty="0" smtClean="0"/>
              <a:t>reserved block1</a:t>
            </a:r>
            <a:r>
              <a:rPr lang="zh-CN" altLang="en-US" dirty="0" smtClean="0"/>
              <a:t>处的内容比较，如果相等后面的流程实现功能一，如果不相等实现功能二。这样就实现了任意功能的两个程序，并保持他们的</a:t>
            </a:r>
            <a:r>
              <a:rPr lang="en-US" altLang="zh-CN" dirty="0" smtClean="0"/>
              <a:t>MD5</a:t>
            </a:r>
            <a:r>
              <a:rPr lang="zh-CN" altLang="en-US" dirty="0" smtClean="0"/>
              <a:t>相同。</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44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如何利用碰撞骗得老板的签名？</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过程：</a:t>
            </a:r>
            <a:endParaRPr lang="en-US" altLang="zh-CN" dirty="0" smtClean="0"/>
          </a:p>
          <a:p>
            <a:pPr marL="857250" lvl="1" indent="-457200">
              <a:buFont typeface="+mj-lt"/>
              <a:buAutoNum type="arabicPeriod"/>
            </a:pPr>
            <a:r>
              <a:rPr lang="zh-CN" altLang="en-US" dirty="0" smtClean="0"/>
              <a:t>选择一种高级文档语言（比如</a:t>
            </a:r>
            <a:r>
              <a:rPr lang="en-US" altLang="zh-CN" dirty="0" smtClean="0"/>
              <a:t>postscript</a:t>
            </a:r>
            <a:r>
              <a:rPr lang="zh-CN" altLang="en-US" dirty="0" smtClean="0"/>
              <a:t>）；</a:t>
            </a:r>
          </a:p>
          <a:p>
            <a:pPr marL="857250" lvl="1" indent="-457200">
              <a:buFont typeface="+mj-lt"/>
              <a:buAutoNum type="arabicPeriod"/>
            </a:pPr>
            <a:r>
              <a:rPr lang="zh-CN" altLang="en-US" dirty="0" smtClean="0"/>
              <a:t>基于</a:t>
            </a:r>
            <a:r>
              <a:rPr lang="en-US" altLang="zh-CN" dirty="0" smtClean="0"/>
              <a:t>postscript</a:t>
            </a:r>
            <a:r>
              <a:rPr lang="zh-CN" altLang="en-US" dirty="0" smtClean="0"/>
              <a:t>的要求构造</a:t>
            </a:r>
            <a:r>
              <a:rPr lang="en-US" altLang="zh-CN" dirty="0" smtClean="0"/>
              <a:t>preamble</a:t>
            </a:r>
            <a:r>
              <a:rPr lang="zh-CN" altLang="en-US" dirty="0" smtClean="0"/>
              <a:t>，寻找</a:t>
            </a:r>
            <a:r>
              <a:rPr lang="en-US" altLang="zh-CN" dirty="0" smtClean="0"/>
              <a:t>MD5</a:t>
            </a:r>
            <a:r>
              <a:rPr lang="zh-CN" altLang="en-US" dirty="0" smtClean="0"/>
              <a:t>随机碰撞：</a:t>
            </a:r>
          </a:p>
          <a:p>
            <a:pPr marL="1257300" lvl="2" indent="-457200">
              <a:buNone/>
            </a:pPr>
            <a:r>
              <a:rPr lang="en-US" altLang="zh-CN" dirty="0" smtClean="0"/>
              <a:t>	X1 = preamble; put(R1);</a:t>
            </a:r>
          </a:p>
          <a:p>
            <a:pPr marL="1257300" lvl="2" indent="-457200">
              <a:buNone/>
            </a:pPr>
            <a:r>
              <a:rPr lang="en-US" altLang="zh-CN" sz="2000" dirty="0" smtClean="0"/>
              <a:t>	X2 = preamble; put(R2);</a:t>
            </a:r>
          </a:p>
          <a:p>
            <a:pPr marL="1257300" lvl="2" indent="-457200">
              <a:buNone/>
            </a:pPr>
            <a:r>
              <a:rPr lang="en-US" altLang="zh-CN" dirty="0" smtClean="0"/>
              <a:t>	</a:t>
            </a:r>
            <a:r>
              <a:rPr lang="en-US" altLang="zh-CN" sz="2000" dirty="0" smtClean="0"/>
              <a:t>MD5(X1) = MD5(X2)</a:t>
            </a:r>
          </a:p>
          <a:p>
            <a:pPr marL="857250" lvl="1" indent="-457200">
              <a:buFont typeface="+mj-lt"/>
              <a:buAutoNum type="arabicPeriod"/>
            </a:pPr>
            <a:r>
              <a:rPr lang="zh-CN" altLang="en-US" dirty="0" smtClean="0"/>
              <a:t>给</a:t>
            </a:r>
            <a:r>
              <a:rPr lang="en-US" altLang="zh-CN" dirty="0" smtClean="0"/>
              <a:t>X1</a:t>
            </a:r>
            <a:r>
              <a:rPr lang="zh-CN" altLang="en-US" dirty="0" smtClean="0"/>
              <a:t>和</a:t>
            </a:r>
            <a:r>
              <a:rPr lang="en-US" altLang="zh-CN" dirty="0" smtClean="0"/>
              <a:t>X2</a:t>
            </a:r>
            <a:r>
              <a:rPr lang="zh-CN" altLang="en-US" dirty="0" smtClean="0"/>
              <a:t>添加相同后缀</a:t>
            </a:r>
            <a:r>
              <a:rPr lang="en-US" altLang="zh-CN" dirty="0" smtClean="0"/>
              <a:t>S</a:t>
            </a:r>
            <a:r>
              <a:rPr lang="zh-CN" altLang="en-US" dirty="0" smtClean="0"/>
              <a:t>：</a:t>
            </a:r>
            <a:r>
              <a:rPr lang="en-US" altLang="zh-CN" dirty="0" smtClean="0"/>
              <a:t>MD5(X1||S) = MD5(X2||S)</a:t>
            </a:r>
          </a:p>
          <a:p>
            <a:pPr marL="857250" lvl="1" indent="-457200">
              <a:buFont typeface="+mj-lt"/>
              <a:buAutoNum type="arabicPeriod"/>
            </a:pPr>
            <a:r>
              <a:rPr lang="zh-CN" altLang="en-US" dirty="0" smtClean="0"/>
              <a:t>准备两份文本</a:t>
            </a:r>
            <a:r>
              <a:rPr lang="en-US" altLang="zh-CN" dirty="0" smtClean="0"/>
              <a:t>T1</a:t>
            </a:r>
            <a:r>
              <a:rPr lang="zh-CN" altLang="en-US" dirty="0" smtClean="0"/>
              <a:t>和</a:t>
            </a:r>
            <a:r>
              <a:rPr lang="en-US" altLang="zh-CN" dirty="0" smtClean="0"/>
              <a:t>T2</a:t>
            </a:r>
            <a:r>
              <a:rPr lang="zh-CN" altLang="en-US" dirty="0" smtClean="0"/>
              <a:t>，</a:t>
            </a:r>
            <a:r>
              <a:rPr lang="en-US" altLang="zh-CN" dirty="0" smtClean="0"/>
              <a:t>T1</a:t>
            </a:r>
            <a:r>
              <a:rPr lang="zh-CN" altLang="en-US" dirty="0" smtClean="0"/>
              <a:t>是正常文本（用来骗取签名），</a:t>
            </a:r>
            <a:r>
              <a:rPr lang="en-US" altLang="zh-CN" dirty="0" smtClean="0"/>
              <a:t>T2</a:t>
            </a:r>
            <a:r>
              <a:rPr lang="zh-CN" altLang="en-US" dirty="0" smtClean="0"/>
              <a:t>是其他用途文本。</a:t>
            </a:r>
          </a:p>
          <a:p>
            <a:pPr marL="857250" lvl="1" indent="-457200">
              <a:buFont typeface="+mj-lt"/>
              <a:buAutoNum type="arabicPeriod"/>
            </a:pPr>
            <a:r>
              <a:rPr lang="zh-CN" altLang="en-US" dirty="0" smtClean="0"/>
              <a:t>最后形成两份</a:t>
            </a:r>
            <a:r>
              <a:rPr lang="en-US" altLang="zh-CN" dirty="0" smtClean="0"/>
              <a:t>postscript</a:t>
            </a:r>
            <a:r>
              <a:rPr lang="zh-CN" altLang="en-US" dirty="0" smtClean="0"/>
              <a:t>文档：</a:t>
            </a:r>
          </a:p>
          <a:p>
            <a:pPr marL="1257300" lvl="2" indent="-457200">
              <a:buNone/>
            </a:pPr>
            <a:r>
              <a:rPr lang="en-US" altLang="zh-CN" dirty="0" smtClean="0"/>
              <a:t>	Y1 = preamble; put(R1); put(R1); if(=) then T1 else T2</a:t>
            </a:r>
          </a:p>
          <a:p>
            <a:pPr marL="1257300" lvl="2" indent="-457200">
              <a:buNone/>
            </a:pPr>
            <a:r>
              <a:rPr lang="en-US" altLang="zh-CN" dirty="0" smtClean="0"/>
              <a:t>	Y2 = preamble; put(R2); put(R1); if(=) then T1 else T2</a:t>
            </a:r>
          </a:p>
          <a:p>
            <a:r>
              <a:rPr lang="zh-CN" altLang="en-US" dirty="0" smtClean="0"/>
              <a:t>打开</a:t>
            </a:r>
            <a:r>
              <a:rPr lang="en-US" altLang="zh-CN" dirty="0" smtClean="0"/>
              <a:t>Y1</a:t>
            </a:r>
            <a:r>
              <a:rPr lang="zh-CN" altLang="en-US" dirty="0" smtClean="0"/>
              <a:t>，看到的是</a:t>
            </a:r>
            <a:r>
              <a:rPr lang="en-US" altLang="zh-CN" dirty="0" smtClean="0"/>
              <a:t>T1</a:t>
            </a:r>
            <a:r>
              <a:rPr lang="zh-CN" altLang="en-US" dirty="0" smtClean="0"/>
              <a:t>；打开</a:t>
            </a:r>
            <a:r>
              <a:rPr lang="en-US" altLang="zh-CN" dirty="0" smtClean="0"/>
              <a:t>Y2</a:t>
            </a:r>
            <a:r>
              <a:rPr lang="zh-CN" altLang="en-US" dirty="0" smtClean="0"/>
              <a:t>，看到的是</a:t>
            </a:r>
            <a:r>
              <a:rPr lang="en-US" altLang="zh-CN" dirty="0" smtClean="0"/>
              <a:t>T2</a:t>
            </a:r>
            <a:r>
              <a:rPr lang="zh-CN" altLang="en-US" dirty="0" smtClean="0"/>
              <a:t>。</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308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分组链接技术</a:t>
            </a:r>
            <a:endParaRPr lang="zh-CN" altLang="en-US" dirty="0"/>
          </a:p>
        </p:txBody>
      </p:sp>
      <p:sp>
        <p:nvSpPr>
          <p:cNvPr id="3" name="内容占位符 2"/>
          <p:cNvSpPr>
            <a:spLocks noGrp="1"/>
          </p:cNvSpPr>
          <p:nvPr>
            <p:ph idx="1"/>
          </p:nvPr>
        </p:nvSpPr>
        <p:spPr/>
        <p:txBody>
          <a:bodyPr>
            <a:normAutofit/>
          </a:bodyPr>
          <a:lstStyle/>
          <a:p>
            <a:r>
              <a:rPr lang="en-US" altLang="zh-CN" dirty="0" smtClean="0"/>
              <a:t>Rabin</a:t>
            </a:r>
            <a:r>
              <a:rPr lang="zh-CN" altLang="en-US" dirty="0" smtClean="0"/>
              <a:t>于</a:t>
            </a:r>
            <a:r>
              <a:rPr lang="en-US" altLang="zh-CN" dirty="0" smtClean="0"/>
              <a:t>1978</a:t>
            </a:r>
            <a:r>
              <a:rPr lang="zh-CN" altLang="en-US" dirty="0" smtClean="0"/>
              <a:t>年提出一种算法：</a:t>
            </a:r>
            <a:endParaRPr lang="en-US" altLang="zh-CN" dirty="0" smtClean="0"/>
          </a:p>
          <a:p>
            <a:pPr lvl="1"/>
            <a:r>
              <a:rPr lang="zh-CN" altLang="en-US" dirty="0" smtClean="0"/>
              <a:t>消息</a:t>
            </a:r>
            <a:r>
              <a:rPr lang="en-US" altLang="zh-CN" dirty="0" smtClean="0"/>
              <a:t>M=M</a:t>
            </a:r>
            <a:r>
              <a:rPr lang="en-US" altLang="zh-CN" baseline="-25000" dirty="0" smtClean="0"/>
              <a:t>1</a:t>
            </a:r>
            <a:r>
              <a:rPr lang="en-US" altLang="zh-CN" dirty="0" smtClean="0"/>
              <a:t>||M</a:t>
            </a:r>
            <a:r>
              <a:rPr lang="en-US" altLang="zh-CN" baseline="-25000" dirty="0" smtClean="0"/>
              <a:t>2</a:t>
            </a:r>
            <a:r>
              <a:rPr lang="en-US" altLang="zh-CN" dirty="0" smtClean="0"/>
              <a:t>||…|M</a:t>
            </a:r>
            <a:r>
              <a:rPr lang="en-US" altLang="zh-CN" baseline="-25000" dirty="0" smtClean="0"/>
              <a:t>N</a:t>
            </a:r>
            <a:endParaRPr lang="en-US" altLang="zh-CN" dirty="0" smtClean="0"/>
          </a:p>
          <a:p>
            <a:pPr lvl="1"/>
            <a:r>
              <a:rPr lang="zh-CN" altLang="en-US" dirty="0" smtClean="0"/>
              <a:t>使用对称分组加密体制（如</a:t>
            </a:r>
            <a:r>
              <a:rPr lang="en-US" altLang="zh-CN" dirty="0" smtClean="0"/>
              <a:t>DES</a:t>
            </a:r>
            <a:r>
              <a:rPr lang="zh-CN" altLang="en-US" dirty="0" smtClean="0"/>
              <a:t>），分组长度</a:t>
            </a:r>
            <a:r>
              <a:rPr lang="en-US" altLang="zh-CN" dirty="0" smtClean="0"/>
              <a:t>m</a:t>
            </a:r>
          </a:p>
          <a:p>
            <a:pPr lvl="1"/>
            <a:r>
              <a:rPr lang="en-US" altLang="zh-CN" dirty="0" smtClean="0"/>
              <a:t>H</a:t>
            </a:r>
            <a:r>
              <a:rPr lang="en-US" altLang="zh-CN" baseline="-25000" dirty="0" smtClean="0"/>
              <a:t>0</a:t>
            </a:r>
            <a:r>
              <a:rPr lang="en-US" altLang="zh-CN" dirty="0" smtClean="0"/>
              <a:t>=</a:t>
            </a:r>
            <a:r>
              <a:rPr lang="zh-CN" altLang="en-US" dirty="0" smtClean="0"/>
              <a:t>初始值</a:t>
            </a:r>
            <a:endParaRPr lang="en-US" altLang="zh-CN" dirty="0" smtClean="0"/>
          </a:p>
          <a:p>
            <a:pPr lvl="1"/>
            <a:r>
              <a:rPr lang="en-US" altLang="zh-CN" dirty="0" smtClean="0"/>
              <a:t>H</a:t>
            </a:r>
            <a:r>
              <a:rPr lang="en-US" altLang="zh-CN" baseline="-25000" dirty="0" smtClean="0"/>
              <a:t>i</a:t>
            </a:r>
            <a:r>
              <a:rPr lang="en-US" altLang="zh-CN" dirty="0" smtClean="0"/>
              <a:t>=E(M</a:t>
            </a:r>
            <a:r>
              <a:rPr lang="en-US" altLang="zh-CN" baseline="-25000" dirty="0" smtClean="0"/>
              <a:t>i</a:t>
            </a:r>
            <a:r>
              <a:rPr lang="en-US" altLang="zh-CN" dirty="0" smtClean="0"/>
              <a:t>,H</a:t>
            </a:r>
            <a:r>
              <a:rPr lang="en-US" altLang="zh-CN" baseline="-25000" dirty="0" smtClean="0"/>
              <a:t>i-1</a:t>
            </a:r>
            <a:r>
              <a:rPr lang="en-US" altLang="zh-CN" dirty="0" smtClean="0"/>
              <a:t>)</a:t>
            </a:r>
          </a:p>
          <a:p>
            <a:pPr lvl="1"/>
            <a:r>
              <a:rPr lang="zh-CN" altLang="en-US" dirty="0" smtClean="0"/>
              <a:t>散列码</a:t>
            </a:r>
            <a:r>
              <a:rPr lang="en-US" altLang="zh-CN" dirty="0" smtClean="0"/>
              <a:t>G=H</a:t>
            </a:r>
            <a:r>
              <a:rPr lang="en-US" altLang="zh-CN" baseline="-25000" dirty="0" smtClean="0"/>
              <a:t>N</a:t>
            </a:r>
            <a:endParaRPr lang="en-US" altLang="zh-CN" dirty="0" smtClean="0"/>
          </a:p>
          <a:p>
            <a:pPr lvl="1"/>
            <a:endParaRPr lang="en-US" altLang="zh-CN" dirty="0" smtClean="0"/>
          </a:p>
          <a:p>
            <a:pPr lvl="1"/>
            <a:endParaRPr lang="en-US" altLang="zh-CN" dirty="0" smtClean="0"/>
          </a:p>
          <a:p>
            <a:r>
              <a:rPr lang="zh-CN" altLang="en-US" dirty="0" smtClean="0"/>
              <a:t>安全么？</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45</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493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基于生日悖论的“中间相遇”攻击</a:t>
            </a:r>
            <a:endParaRPr lang="en-US" altLang="zh-CN" dirty="0" smtClean="0"/>
          </a:p>
          <a:p>
            <a:pPr lvl="1"/>
            <a:r>
              <a:rPr lang="zh-CN" altLang="en-US" dirty="0" smtClean="0"/>
              <a:t>计算消息的散列值</a:t>
            </a:r>
            <a:r>
              <a:rPr lang="en-US" altLang="zh-CN" dirty="0" smtClean="0"/>
              <a:t>G</a:t>
            </a:r>
          </a:p>
          <a:p>
            <a:pPr lvl="1"/>
            <a:r>
              <a:rPr lang="zh-CN" altLang="en-US" dirty="0" smtClean="0"/>
              <a:t>构造消息</a:t>
            </a:r>
            <a:r>
              <a:rPr lang="en-US" altLang="zh-CN" dirty="0" smtClean="0"/>
              <a:t>Q</a:t>
            </a:r>
            <a:r>
              <a:rPr lang="en-US" altLang="zh-CN" baseline="-25000" dirty="0" smtClean="0"/>
              <a:t>1</a:t>
            </a:r>
            <a:r>
              <a:rPr lang="en-US" altLang="zh-CN" dirty="0" smtClean="0"/>
              <a:t>||Q</a:t>
            </a:r>
            <a:r>
              <a:rPr lang="en-US" altLang="zh-CN" baseline="-25000" dirty="0" smtClean="0"/>
              <a:t>2</a:t>
            </a:r>
            <a:r>
              <a:rPr lang="en-US" altLang="zh-CN" dirty="0" smtClean="0"/>
              <a:t>||…||Q</a:t>
            </a:r>
            <a:r>
              <a:rPr lang="en-US" altLang="zh-CN" baseline="-25000" dirty="0" smtClean="0"/>
              <a:t>N-2</a:t>
            </a:r>
            <a:r>
              <a:rPr lang="zh-CN" altLang="en-US" dirty="0" smtClean="0"/>
              <a:t>，并计算</a:t>
            </a:r>
            <a:r>
              <a:rPr lang="en-US" altLang="zh-CN" dirty="0" smtClean="0"/>
              <a:t>H</a:t>
            </a:r>
            <a:r>
              <a:rPr lang="en-US" altLang="zh-CN" baseline="-25000" dirty="0" smtClean="0"/>
              <a:t>N-2</a:t>
            </a:r>
            <a:r>
              <a:rPr lang="zh-CN" altLang="en-US" dirty="0" smtClean="0"/>
              <a:t>，</a:t>
            </a:r>
            <a:endParaRPr lang="en-US" altLang="zh-CN" dirty="0" smtClean="0"/>
          </a:p>
          <a:p>
            <a:pPr lvl="1"/>
            <a:r>
              <a:rPr lang="zh-CN" altLang="en-US" dirty="0" smtClean="0"/>
              <a:t>产生</a:t>
            </a:r>
            <a:r>
              <a:rPr lang="en-US" altLang="zh-CN" dirty="0" smtClean="0"/>
              <a:t>2</a:t>
            </a:r>
            <a:r>
              <a:rPr lang="en-US" altLang="zh-CN" baseline="30000" dirty="0" smtClean="0"/>
              <a:t>m/2</a:t>
            </a:r>
            <a:r>
              <a:rPr lang="zh-CN" altLang="en-US" dirty="0" smtClean="0"/>
              <a:t>个随机分组，对每一分组</a:t>
            </a:r>
            <a:r>
              <a:rPr lang="en-US" altLang="zh-CN" dirty="0" smtClean="0"/>
              <a:t>X</a:t>
            </a:r>
            <a:r>
              <a:rPr lang="zh-CN" altLang="en-US" dirty="0" smtClean="0"/>
              <a:t>，计算</a:t>
            </a:r>
            <a:r>
              <a:rPr lang="en-US" altLang="zh-CN" dirty="0" smtClean="0"/>
              <a:t>E(X,H</a:t>
            </a:r>
            <a:r>
              <a:rPr lang="en-US" altLang="zh-CN" baseline="-25000" dirty="0" smtClean="0"/>
              <a:t>N-2</a:t>
            </a:r>
            <a:r>
              <a:rPr lang="en-US" altLang="zh-CN" dirty="0" smtClean="0"/>
              <a:t>)</a:t>
            </a:r>
            <a:r>
              <a:rPr lang="zh-CN" altLang="en-US" dirty="0" smtClean="0"/>
              <a:t>；再产生</a:t>
            </a:r>
            <a:r>
              <a:rPr lang="en-US" altLang="zh-CN" dirty="0" smtClean="0"/>
              <a:t>2</a:t>
            </a:r>
            <a:r>
              <a:rPr lang="en-US" altLang="zh-CN" baseline="30000" dirty="0" smtClean="0"/>
              <a:t>m/2</a:t>
            </a:r>
            <a:r>
              <a:rPr lang="zh-CN" altLang="en-US" dirty="0" smtClean="0"/>
              <a:t>个随机分组，对每一分组</a:t>
            </a:r>
            <a:r>
              <a:rPr lang="en-US" altLang="zh-CN" dirty="0" smtClean="0"/>
              <a:t>Y</a:t>
            </a:r>
            <a:r>
              <a:rPr lang="zh-CN" altLang="en-US" dirty="0" smtClean="0"/>
              <a:t>，计算</a:t>
            </a:r>
            <a:r>
              <a:rPr lang="en-US" altLang="zh-CN" dirty="0" smtClean="0"/>
              <a:t>D(Y,G)</a:t>
            </a:r>
          </a:p>
          <a:p>
            <a:pPr lvl="1"/>
            <a:r>
              <a:rPr lang="zh-CN" altLang="en-US" dirty="0" smtClean="0"/>
              <a:t>根据生日悖论，存在</a:t>
            </a:r>
            <a:r>
              <a:rPr lang="en-US" altLang="zh-CN" dirty="0" smtClean="0"/>
              <a:t>X</a:t>
            </a:r>
            <a:r>
              <a:rPr lang="zh-CN" altLang="en-US" dirty="0" smtClean="0"/>
              <a:t>和</a:t>
            </a:r>
            <a:r>
              <a:rPr lang="en-US" altLang="zh-CN" dirty="0" smtClean="0"/>
              <a:t>Y</a:t>
            </a:r>
            <a:r>
              <a:rPr lang="zh-CN" altLang="en-US" dirty="0" smtClean="0"/>
              <a:t>满足</a:t>
            </a:r>
            <a:r>
              <a:rPr lang="en-US" altLang="zh-CN" dirty="0" smtClean="0"/>
              <a:t>E(X,H</a:t>
            </a:r>
            <a:r>
              <a:rPr lang="en-US" altLang="zh-CN" baseline="-25000" dirty="0" smtClean="0"/>
              <a:t>N-2</a:t>
            </a:r>
            <a:r>
              <a:rPr lang="en-US" altLang="zh-CN" dirty="0" smtClean="0"/>
              <a:t>)=D(Y,G)</a:t>
            </a:r>
            <a:r>
              <a:rPr lang="zh-CN" altLang="en-US" dirty="0" smtClean="0"/>
              <a:t>的概率较大</a:t>
            </a:r>
            <a:endParaRPr lang="en-US" altLang="zh-CN" dirty="0" smtClean="0"/>
          </a:p>
          <a:p>
            <a:pPr lvl="1"/>
            <a:r>
              <a:rPr lang="zh-CN" altLang="en-US" dirty="0" smtClean="0"/>
              <a:t>构造消息</a:t>
            </a:r>
            <a:r>
              <a:rPr lang="en-US" altLang="zh-CN" dirty="0" smtClean="0"/>
              <a:t>Q</a:t>
            </a:r>
            <a:r>
              <a:rPr lang="en-US" altLang="zh-CN" baseline="-25000" dirty="0" smtClean="0"/>
              <a:t>1</a:t>
            </a:r>
            <a:r>
              <a:rPr lang="en-US" altLang="zh-CN" dirty="0" smtClean="0"/>
              <a:t>||Q</a:t>
            </a:r>
            <a:r>
              <a:rPr lang="en-US" altLang="zh-CN" baseline="-25000" dirty="0" smtClean="0"/>
              <a:t>2</a:t>
            </a:r>
            <a:r>
              <a:rPr lang="en-US" altLang="zh-CN" dirty="0" smtClean="0"/>
              <a:t>||…||Q</a:t>
            </a:r>
            <a:r>
              <a:rPr lang="en-US" altLang="zh-CN" baseline="-25000" dirty="0" smtClean="0"/>
              <a:t>N-2</a:t>
            </a:r>
            <a:r>
              <a:rPr lang="en-US" altLang="zh-CN" dirty="0" smtClean="0"/>
              <a:t>||X||Y</a:t>
            </a:r>
            <a:r>
              <a:rPr lang="zh-CN" altLang="en-US" dirty="0" smtClean="0"/>
              <a:t>，其散列码也为</a:t>
            </a:r>
            <a:r>
              <a:rPr lang="en-US" altLang="zh-CN" dirty="0" smtClean="0"/>
              <a:t>G</a:t>
            </a:r>
          </a:p>
          <a:p>
            <a:endParaRPr lang="en-US" altLang="zh-CN" dirty="0" smtClean="0"/>
          </a:p>
          <a:p>
            <a:r>
              <a:rPr lang="zh-CN" altLang="en-US" i="1" dirty="0" smtClean="0">
                <a:solidFill>
                  <a:srgbClr val="FF0000"/>
                </a:solidFill>
              </a:rPr>
              <a:t>生日攻击能成功地攻击任何使用密文分组链接但不使用密钥的散列方法</a:t>
            </a: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46</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988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散列函数和</a:t>
            </a:r>
            <a:r>
              <a:rPr lang="en-US" altLang="zh-CN" dirty="0" smtClean="0"/>
              <a:t>MAC</a:t>
            </a:r>
            <a:r>
              <a:rPr lang="zh-CN" altLang="en-US" dirty="0" smtClean="0"/>
              <a:t>的安全性</a:t>
            </a:r>
            <a:endParaRPr lang="zh-CN" altLang="en-US" dirty="0"/>
          </a:p>
        </p:txBody>
      </p:sp>
      <p:sp>
        <p:nvSpPr>
          <p:cNvPr id="3" name="内容占位符 2"/>
          <p:cNvSpPr>
            <a:spLocks noGrp="1"/>
          </p:cNvSpPr>
          <p:nvPr>
            <p:ph idx="1"/>
          </p:nvPr>
        </p:nvSpPr>
        <p:spPr/>
        <p:txBody>
          <a:bodyPr/>
          <a:lstStyle/>
          <a:p>
            <a:r>
              <a:rPr lang="zh-CN" altLang="en-US" dirty="0" smtClean="0"/>
              <a:t>穷举攻击</a:t>
            </a:r>
          </a:p>
          <a:p>
            <a:pPr lvl="1"/>
            <a:r>
              <a:rPr lang="zh-CN" altLang="en-US" dirty="0" smtClean="0"/>
              <a:t>散列函数</a:t>
            </a:r>
          </a:p>
          <a:p>
            <a:pPr lvl="2"/>
            <a:r>
              <a:rPr lang="en-US" altLang="zh-CN" dirty="0" smtClean="0"/>
              <a:t>2</a:t>
            </a:r>
            <a:r>
              <a:rPr lang="en-US" altLang="zh-CN" baseline="30000" dirty="0" smtClean="0"/>
              <a:t>n/2</a:t>
            </a:r>
            <a:r>
              <a:rPr lang="zh-CN" altLang="en-US" dirty="0" smtClean="0"/>
              <a:t>将决定散列码抗击强行攻击（生日攻击）的强度</a:t>
            </a:r>
            <a:endParaRPr lang="en-US" altLang="zh-CN" dirty="0" smtClean="0"/>
          </a:p>
          <a:p>
            <a:pPr lvl="2"/>
            <a:r>
              <a:rPr lang="zh-CN" altLang="en-US" dirty="0" smtClean="0"/>
              <a:t>攻击单向性，代价</a:t>
            </a:r>
            <a:r>
              <a:rPr lang="en-US" altLang="zh-CN" dirty="0" smtClean="0"/>
              <a:t>2</a:t>
            </a:r>
            <a:r>
              <a:rPr lang="en-US" altLang="zh-CN" baseline="30000" dirty="0" smtClean="0"/>
              <a:t>n</a:t>
            </a:r>
            <a:r>
              <a:rPr lang="zh-CN" altLang="en-US" dirty="0" smtClean="0"/>
              <a:t>；攻击抗弱碰撞性，代价</a:t>
            </a:r>
            <a:r>
              <a:rPr lang="en-US" altLang="zh-CN" dirty="0" smtClean="0"/>
              <a:t>2</a:t>
            </a:r>
            <a:r>
              <a:rPr lang="en-US" altLang="zh-CN" baseline="30000" dirty="0" smtClean="0"/>
              <a:t>n</a:t>
            </a:r>
            <a:r>
              <a:rPr lang="zh-CN" altLang="en-US" dirty="0" smtClean="0"/>
              <a:t>；攻击抗强碰撞性，代价</a:t>
            </a:r>
            <a:r>
              <a:rPr lang="en-US" altLang="zh-CN" dirty="0" smtClean="0"/>
              <a:t>2</a:t>
            </a:r>
            <a:r>
              <a:rPr lang="en-US" altLang="zh-CN" baseline="30000" dirty="0" smtClean="0"/>
              <a:t>n/2</a:t>
            </a:r>
            <a:endParaRPr lang="zh-CN" altLang="en-US" baseline="30000" dirty="0" smtClean="0"/>
          </a:p>
          <a:p>
            <a:pPr lvl="2"/>
            <a:endParaRPr lang="en-US" altLang="zh-CN" dirty="0" smtClean="0"/>
          </a:p>
          <a:p>
            <a:pPr lvl="1"/>
            <a:r>
              <a:rPr lang="zh-CN" altLang="en-US" dirty="0" smtClean="0"/>
              <a:t>报文鉴别码</a:t>
            </a:r>
          </a:p>
          <a:p>
            <a:pPr lvl="2"/>
            <a:r>
              <a:rPr lang="zh-CN" altLang="en-US" dirty="0" smtClean="0"/>
              <a:t>攻击密钥空间，代价</a:t>
            </a:r>
            <a:r>
              <a:rPr lang="en-US" altLang="zh-CN" dirty="0" smtClean="0"/>
              <a:t>2</a:t>
            </a:r>
            <a:r>
              <a:rPr lang="en-US" altLang="zh-CN" baseline="30000" dirty="0" smtClean="0"/>
              <a:t>k</a:t>
            </a:r>
          </a:p>
          <a:p>
            <a:pPr lvl="2"/>
            <a:r>
              <a:rPr lang="zh-CN" altLang="en-US" dirty="0" smtClean="0"/>
              <a:t>攻击</a:t>
            </a:r>
            <a:r>
              <a:rPr lang="en-US" altLang="zh-CN" dirty="0" smtClean="0"/>
              <a:t>MAC</a:t>
            </a:r>
            <a:r>
              <a:rPr lang="zh-CN" altLang="en-US" dirty="0" smtClean="0"/>
              <a:t>值（</a:t>
            </a:r>
            <a:r>
              <a:rPr lang="zh-CN" altLang="en-US" dirty="0"/>
              <a:t>给定消息求</a:t>
            </a:r>
            <a:r>
              <a:rPr lang="en-US" altLang="zh-CN" dirty="0" smtClean="0"/>
              <a:t>MAC</a:t>
            </a:r>
            <a:r>
              <a:rPr lang="zh-CN" altLang="en-US" dirty="0" smtClean="0"/>
              <a:t>，或给定</a:t>
            </a:r>
            <a:r>
              <a:rPr lang="en-US" altLang="zh-CN" dirty="0" smtClean="0"/>
              <a:t>MAC</a:t>
            </a:r>
            <a:r>
              <a:rPr lang="zh-CN" altLang="en-US" dirty="0"/>
              <a:t>求</a:t>
            </a:r>
            <a:r>
              <a:rPr lang="zh-CN" altLang="en-US" dirty="0" smtClean="0"/>
              <a:t>对应消息），代价</a:t>
            </a:r>
            <a:r>
              <a:rPr lang="en-US" altLang="zh-CN" dirty="0" smtClean="0"/>
              <a:t>2</a:t>
            </a:r>
            <a:r>
              <a:rPr lang="en-US" altLang="zh-CN" baseline="30000" dirty="0" smtClean="0"/>
              <a:t>n</a:t>
            </a:r>
          </a:p>
          <a:p>
            <a:pPr lvl="2"/>
            <a:endParaRPr lang="en-US" altLang="zh-CN" dirty="0" smtClean="0"/>
          </a:p>
          <a:p>
            <a:r>
              <a:rPr lang="en-US" altLang="zh-CN" dirty="0" smtClean="0"/>
              <a:t>MAC</a:t>
            </a:r>
            <a:r>
              <a:rPr lang="zh-CN" altLang="en-US" dirty="0" smtClean="0"/>
              <a:t>的结构种类多，对它进行攻击的研究少</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26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第二节 消息认证算法</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48</a:t>
            </a:fld>
            <a:endParaRPr lang="en-US" altLang="zh-CN" dirty="0"/>
          </a:p>
        </p:txBody>
      </p:sp>
    </p:spTree>
    <p:extLst>
      <p:ext uri="{BB962C8B-B14F-4D97-AF65-F5344CB8AC3E}">
        <p14:creationId xmlns:p14="http://schemas.microsoft.com/office/powerpoint/2010/main" val="21348754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散列函数安全性</a:t>
            </a:r>
            <a:endParaRPr lang="zh-CN" altLang="en-US" dirty="0"/>
          </a:p>
        </p:txBody>
      </p:sp>
      <p:sp>
        <p:nvSpPr>
          <p:cNvPr id="3" name="内容占位符 2"/>
          <p:cNvSpPr>
            <a:spLocks noGrp="1"/>
          </p:cNvSpPr>
          <p:nvPr>
            <p:ph idx="1"/>
          </p:nvPr>
        </p:nvSpPr>
        <p:spPr/>
        <p:txBody>
          <a:bodyPr>
            <a:noAutofit/>
          </a:bodyPr>
          <a:lstStyle/>
          <a:p>
            <a:endParaRPr lang="en-US" altLang="zh-CN" dirty="0" smtClean="0"/>
          </a:p>
          <a:p>
            <a:endParaRPr lang="en-US" altLang="zh-CN" dirty="0" smtClean="0"/>
          </a:p>
          <a:p>
            <a:endParaRPr lang="en-US" altLang="zh-CN" dirty="0" smtClean="0"/>
          </a:p>
          <a:p>
            <a:endParaRPr lang="en-US" altLang="zh-CN" dirty="0" smtClean="0"/>
          </a:p>
          <a:p>
            <a:pPr lvl="1"/>
            <a:endParaRPr lang="en-US" altLang="zh-CN" dirty="0" smtClean="0"/>
          </a:p>
          <a:p>
            <a:pPr lvl="1"/>
            <a:endParaRPr lang="en-US" altLang="zh-CN" dirty="0" smtClean="0"/>
          </a:p>
          <a:p>
            <a:pPr lvl="1"/>
            <a:endParaRPr lang="en-US" altLang="zh-CN" sz="2000" dirty="0" smtClean="0"/>
          </a:p>
          <a:p>
            <a:pPr lvl="1"/>
            <a:endParaRPr lang="en-US" altLang="zh-CN" sz="2000" dirty="0" smtClean="0"/>
          </a:p>
          <a:p>
            <a:endParaRPr lang="en-US" altLang="zh-CN" sz="2000" dirty="0" smtClean="0"/>
          </a:p>
          <a:p>
            <a:r>
              <a:rPr lang="zh-CN" altLang="en-US" sz="2000" dirty="0" smtClean="0"/>
              <a:t>有算法可以将</a:t>
            </a:r>
            <a:r>
              <a:rPr lang="en-US" altLang="zh-CN" sz="2000" dirty="0" smtClean="0"/>
              <a:t>MD4</a:t>
            </a:r>
            <a:r>
              <a:rPr lang="zh-CN" altLang="en-US" sz="2000" dirty="0" smtClean="0"/>
              <a:t>的抗强碰撞能力降到</a:t>
            </a:r>
            <a:r>
              <a:rPr lang="en-US" altLang="zh-CN" sz="2000" dirty="0" smtClean="0"/>
              <a:t>2</a:t>
            </a:r>
            <a:r>
              <a:rPr lang="en-US" altLang="zh-CN" sz="2000" baseline="30000" dirty="0" smtClean="0"/>
              <a:t>20</a:t>
            </a:r>
          </a:p>
          <a:p>
            <a:r>
              <a:rPr lang="zh-CN" altLang="en-US" sz="2000" dirty="0" smtClean="0"/>
              <a:t>已有对</a:t>
            </a:r>
            <a:r>
              <a:rPr lang="en-US" altLang="zh-CN" sz="2000" dirty="0" smtClean="0"/>
              <a:t>RIPEMD-128,MD5</a:t>
            </a:r>
            <a:r>
              <a:rPr lang="zh-CN" altLang="en-US" sz="2000" dirty="0" smtClean="0"/>
              <a:t>和</a:t>
            </a:r>
            <a:r>
              <a:rPr lang="en-US" altLang="zh-CN" sz="2000" dirty="0" smtClean="0"/>
              <a:t>SHA-1</a:t>
            </a:r>
            <a:r>
              <a:rPr lang="zh-CN" altLang="en-US" sz="2000" dirty="0"/>
              <a:t>的攻击</a:t>
            </a:r>
            <a:r>
              <a:rPr lang="zh-CN" altLang="en-US" sz="2000" dirty="0" smtClean="0"/>
              <a:t>，降低其抗强碰撞能力</a:t>
            </a:r>
            <a:endParaRPr lang="en-US" altLang="zh-CN" sz="2000" dirty="0" smtClean="0"/>
          </a:p>
          <a:p>
            <a:r>
              <a:rPr lang="en-US" altLang="zh-CN" sz="2000" dirty="0" smtClean="0"/>
              <a:t>2012</a:t>
            </a:r>
            <a:r>
              <a:rPr lang="zh-CN" altLang="en-US" sz="2000" dirty="0" smtClean="0"/>
              <a:t>年选出</a:t>
            </a:r>
            <a:r>
              <a:rPr lang="en-US" altLang="zh-CN" sz="2000" dirty="0" smtClean="0"/>
              <a:t>SHA-3</a:t>
            </a:r>
            <a:r>
              <a:rPr lang="zh-CN" altLang="en-US" sz="2000" dirty="0" smtClean="0"/>
              <a:t>优胜者</a:t>
            </a:r>
            <a:r>
              <a:rPr lang="en-US" altLang="zh-CN" sz="2000" dirty="0" err="1" smtClean="0"/>
              <a:t>Keccak</a:t>
            </a:r>
            <a:r>
              <a:rPr lang="zh-CN" altLang="en-US" sz="2000" dirty="0" smtClean="0"/>
              <a:t>，采用海绵结构</a:t>
            </a:r>
            <a:endParaRPr lang="en-US" altLang="zh-CN" sz="2000" dirty="0" smtClean="0"/>
          </a:p>
        </p:txBody>
      </p:sp>
      <p:graphicFrame>
        <p:nvGraphicFramePr>
          <p:cNvPr id="6" name="内容占位符 5"/>
          <p:cNvGraphicFramePr>
            <a:graphicFrameLocks/>
          </p:cNvGraphicFramePr>
          <p:nvPr>
            <p:extLst>
              <p:ext uri="{D42A27DB-BD31-4B8C-83A1-F6EECF244321}">
                <p14:modId xmlns:p14="http://schemas.microsoft.com/office/powerpoint/2010/main" val="2979588330"/>
              </p:ext>
            </p:extLst>
          </p:nvPr>
        </p:nvGraphicFramePr>
        <p:xfrm>
          <a:off x="467544" y="1196752"/>
          <a:ext cx="8001058" cy="3870960"/>
        </p:xfrm>
        <a:graphic>
          <a:graphicData uri="http://schemas.openxmlformats.org/drawingml/2006/table">
            <a:tbl>
              <a:tblPr firstRow="1" firstCol="1" bandRow="1">
                <a:tableStyleId>{9D7B26C5-4107-4FEC-AEDC-1716B250A1EF}</a:tableStyleId>
              </a:tblPr>
              <a:tblGrid>
                <a:gridCol w="1714512"/>
                <a:gridCol w="1214446"/>
                <a:gridCol w="1503618"/>
                <a:gridCol w="1728192"/>
                <a:gridCol w="1840290"/>
              </a:tblGrid>
              <a:tr h="370840">
                <a:tc>
                  <a:txBody>
                    <a:bodyPr/>
                    <a:lstStyle/>
                    <a:p>
                      <a:pPr algn="ctr"/>
                      <a:r>
                        <a:rPr lang="zh-CN" altLang="en-US" sz="2000" dirty="0" smtClean="0">
                          <a:latin typeface="微软雅黑" panose="020B0503020204020204" pitchFamily="34" charset="-122"/>
                          <a:ea typeface="微软雅黑" panose="020B0503020204020204" pitchFamily="34" charset="-122"/>
                          <a:cs typeface="Times New Roman" pitchFamily="18" charset="0"/>
                        </a:rPr>
                        <a:t>散列函数</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zh-CN" altLang="en-US" sz="2000" dirty="0" smtClean="0">
                          <a:latin typeface="微软雅黑" panose="020B0503020204020204" pitchFamily="34" charset="-122"/>
                          <a:ea typeface="微软雅黑" panose="020B0503020204020204" pitchFamily="34" charset="-122"/>
                          <a:cs typeface="Times New Roman" pitchFamily="18" charset="0"/>
                        </a:rPr>
                        <a:t>分组长度</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zh-CN" altLang="en-US" sz="2000" dirty="0" smtClean="0">
                          <a:latin typeface="微软雅黑" panose="020B0503020204020204" pitchFamily="34" charset="-122"/>
                          <a:ea typeface="微软雅黑" panose="020B0503020204020204" pitchFamily="34" charset="-122"/>
                          <a:cs typeface="Times New Roman" pitchFamily="18" charset="0"/>
                        </a:rPr>
                        <a:t>摘要长度</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zh-CN" altLang="en-US" sz="2000" dirty="0" smtClean="0">
                          <a:latin typeface="微软雅黑" panose="020B0503020204020204" pitchFamily="34" charset="-122"/>
                          <a:ea typeface="微软雅黑" panose="020B0503020204020204" pitchFamily="34" charset="-122"/>
                          <a:cs typeface="Times New Roman" pitchFamily="18" charset="0"/>
                        </a:rPr>
                        <a:t>抗单向性</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marL="0" indent="0" algn="ctr"/>
                      <a:r>
                        <a:rPr lang="zh-CN" altLang="en-US" sz="2000" dirty="0" smtClean="0">
                          <a:latin typeface="微软雅黑" panose="020B0503020204020204" pitchFamily="34" charset="-122"/>
                          <a:ea typeface="微软雅黑" panose="020B0503020204020204" pitchFamily="34" charset="-122"/>
                          <a:cs typeface="Times New Roman" pitchFamily="18" charset="0"/>
                        </a:rPr>
                        <a:t>抗强碰撞</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MD2</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baseline="30000"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64</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MD4</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512</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baseline="300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64</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MD5</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512</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64</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RIPEMD-128</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512</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64</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SHA-1</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512</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160</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160</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80</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SHA-256</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512</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256</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256</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128</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SHA-384</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1024</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384</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384</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192</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SHA-512</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1024</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512</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512</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2</a:t>
                      </a:r>
                      <a:r>
                        <a:rPr lang="en-US" altLang="zh-CN" sz="2000" baseline="30000" dirty="0" smtClean="0">
                          <a:latin typeface="微软雅黑" panose="020B0503020204020204" pitchFamily="34" charset="-122"/>
                          <a:ea typeface="微软雅黑" panose="020B0503020204020204" pitchFamily="34" charset="-122"/>
                          <a:cs typeface="Times New Roman" pitchFamily="18" charset="0"/>
                        </a:rPr>
                        <a:t>256</a:t>
                      </a:r>
                      <a:endParaRPr lang="zh-CN" altLang="en-US" sz="2000" b="1" dirty="0">
                        <a:solidFill>
                          <a:srgbClr val="0000FF"/>
                        </a:solidFill>
                        <a:latin typeface="微软雅黑" panose="020B0503020204020204" pitchFamily="34" charset="-122"/>
                        <a:ea typeface="微软雅黑" panose="020B0503020204020204" pitchFamily="34" charset="-122"/>
                        <a:cs typeface="Times New Roman" pitchFamily="18" charset="0"/>
                      </a:endParaRPr>
                    </a:p>
                  </a:txBody>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299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endParaRPr lang="zh-CN" altLang="en-US" dirty="0"/>
          </a:p>
        </p:txBody>
      </p:sp>
      <p:sp>
        <p:nvSpPr>
          <p:cNvPr id="7" name="内容占位符 6"/>
          <p:cNvSpPr>
            <a:spLocks noGrp="1"/>
          </p:cNvSpPr>
          <p:nvPr>
            <p:ph idx="1"/>
          </p:nvPr>
        </p:nvSpPr>
        <p:spPr/>
        <p:txBody>
          <a:bodyPr/>
          <a:lstStyle/>
          <a:p>
            <a:r>
              <a:rPr lang="zh-CN" altLang="en-US" dirty="0" smtClean="0"/>
              <a:t>认证服务和功能</a:t>
            </a:r>
          </a:p>
          <a:p>
            <a:pPr lvl="1"/>
            <a:r>
              <a:rPr lang="zh-CN" altLang="en-US" dirty="0" smtClean="0"/>
              <a:t>认证是证实信息交换过程有效性和合法性的一种手段，包括对通信对象的认证</a:t>
            </a:r>
            <a:r>
              <a:rPr lang="en-US" altLang="zh-CN" dirty="0" smtClean="0"/>
              <a:t>(</a:t>
            </a:r>
            <a:r>
              <a:rPr lang="zh-CN" altLang="en-US" dirty="0" smtClean="0"/>
              <a:t>身份认证</a:t>
            </a:r>
            <a:r>
              <a:rPr lang="en-US" altLang="zh-CN" dirty="0" smtClean="0"/>
              <a:t>)</a:t>
            </a:r>
            <a:r>
              <a:rPr lang="zh-CN" altLang="en-US" dirty="0" smtClean="0"/>
              <a:t>和报文内容的认证</a:t>
            </a:r>
            <a:r>
              <a:rPr lang="en-US" altLang="zh-CN" dirty="0" smtClean="0"/>
              <a:t>(</a:t>
            </a:r>
            <a:r>
              <a:rPr lang="zh-CN" altLang="en-US" dirty="0" smtClean="0"/>
              <a:t>报文认证</a:t>
            </a:r>
            <a:r>
              <a:rPr lang="en-US" altLang="zh-CN" dirty="0" smtClean="0"/>
              <a:t>)</a:t>
            </a:r>
            <a:r>
              <a:rPr lang="zh-CN" altLang="en-US" dirty="0" smtClean="0"/>
              <a:t>，起到数据完整性的保护。包括</a:t>
            </a:r>
          </a:p>
          <a:p>
            <a:pPr lvl="2"/>
            <a:r>
              <a:rPr lang="zh-CN" altLang="en-US" dirty="0" smtClean="0"/>
              <a:t>信息的真实性</a:t>
            </a:r>
          </a:p>
          <a:p>
            <a:pPr lvl="2"/>
            <a:r>
              <a:rPr lang="zh-CN" altLang="en-US" dirty="0" smtClean="0"/>
              <a:t>存储数据的真实性</a:t>
            </a:r>
          </a:p>
          <a:p>
            <a:pPr lvl="2"/>
            <a:r>
              <a:rPr lang="zh-CN" altLang="en-US" dirty="0" smtClean="0"/>
              <a:t>接收方提供回执</a:t>
            </a:r>
          </a:p>
          <a:p>
            <a:pPr lvl="2"/>
            <a:r>
              <a:rPr lang="zh-CN" altLang="en-US" dirty="0" smtClean="0"/>
              <a:t>发送方不可否认</a:t>
            </a:r>
          </a:p>
          <a:p>
            <a:pPr lvl="2"/>
            <a:r>
              <a:rPr lang="zh-CN" altLang="en-US" dirty="0" smtClean="0"/>
              <a:t>时效性和公证可能性</a:t>
            </a:r>
          </a:p>
          <a:p>
            <a:endParaRPr lang="en-US" altLang="zh-CN" dirty="0" smtClean="0"/>
          </a:p>
          <a:p>
            <a:r>
              <a:rPr lang="zh-CN" altLang="en-US" dirty="0" smtClean="0"/>
              <a:t>认证的目的</a:t>
            </a:r>
          </a:p>
          <a:p>
            <a:pPr lvl="1"/>
            <a:r>
              <a:rPr lang="zh-CN" altLang="en-US" dirty="0" smtClean="0"/>
              <a:t>防篡改、防伪装、防重放、防抵赖等等</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5</a:t>
            </a:fld>
            <a:endParaRPr lang="en-US" altLang="zh-CN" dirty="0"/>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888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一、信息摘要算法</a:t>
            </a:r>
            <a:r>
              <a:rPr lang="en-US" altLang="zh-CN" dirty="0" smtClean="0"/>
              <a:t>MD5(RFC 1321)</a:t>
            </a:r>
            <a:endParaRPr lang="zh-CN" altLang="en-US" dirty="0"/>
          </a:p>
        </p:txBody>
      </p:sp>
      <p:sp>
        <p:nvSpPr>
          <p:cNvPr id="3" name="内容占位符 2"/>
          <p:cNvSpPr>
            <a:spLocks noGrp="1"/>
          </p:cNvSpPr>
          <p:nvPr>
            <p:ph idx="1"/>
          </p:nvPr>
        </p:nvSpPr>
        <p:spPr>
          <a:xfrm>
            <a:off x="457200" y="1052736"/>
            <a:ext cx="8507288" cy="5271864"/>
          </a:xfrm>
        </p:spPr>
        <p:txBody>
          <a:bodyPr>
            <a:noAutofit/>
          </a:bodyPr>
          <a:lstStyle/>
          <a:p>
            <a:pPr>
              <a:lnSpc>
                <a:spcPct val="110000"/>
              </a:lnSpc>
            </a:pPr>
            <a:r>
              <a:rPr lang="zh-CN" altLang="en-US" dirty="0" smtClean="0"/>
              <a:t>输入：长度小于</a:t>
            </a:r>
            <a:r>
              <a:rPr lang="en-US" altLang="zh-CN" dirty="0" smtClean="0"/>
              <a:t>2</a:t>
            </a:r>
            <a:r>
              <a:rPr lang="en-US" altLang="zh-CN" baseline="30000" dirty="0" smtClean="0"/>
              <a:t>64</a:t>
            </a:r>
            <a:r>
              <a:rPr lang="zh-CN" altLang="en-US" dirty="0" smtClean="0"/>
              <a:t>的明文，</a:t>
            </a:r>
            <a:endParaRPr lang="en-US" altLang="zh-CN" dirty="0" smtClean="0"/>
          </a:p>
          <a:p>
            <a:pPr>
              <a:lnSpc>
                <a:spcPct val="110000"/>
              </a:lnSpc>
            </a:pPr>
            <a:r>
              <a:rPr lang="zh-CN" altLang="en-US" dirty="0" smtClean="0"/>
              <a:t>输出：</a:t>
            </a:r>
            <a:r>
              <a:rPr lang="en-US" altLang="zh-CN" dirty="0" smtClean="0"/>
              <a:t>128</a:t>
            </a:r>
            <a:r>
              <a:rPr lang="zh-CN" altLang="en-US" dirty="0" smtClean="0"/>
              <a:t>位的报文摘要。</a:t>
            </a:r>
          </a:p>
          <a:p>
            <a:pPr>
              <a:lnSpc>
                <a:spcPct val="110000"/>
              </a:lnSpc>
            </a:pPr>
            <a:r>
              <a:rPr lang="en-US" altLang="zh-CN" dirty="0" smtClean="0"/>
              <a:t>MD5</a:t>
            </a:r>
            <a:r>
              <a:rPr lang="zh-CN" altLang="en-US" dirty="0" smtClean="0"/>
              <a:t>报文摘要流程</a:t>
            </a:r>
            <a:endParaRPr lang="en-US" altLang="zh-CN" dirty="0" smtClean="0"/>
          </a:p>
          <a:p>
            <a:pPr>
              <a:lnSpc>
                <a:spcPct val="110000"/>
              </a:lnSpc>
              <a:buNone/>
            </a:pPr>
            <a:r>
              <a:rPr lang="en-US" altLang="zh-CN" sz="2400" dirty="0" smtClean="0"/>
              <a:t>	</a:t>
            </a:r>
            <a:r>
              <a:rPr lang="zh-CN" altLang="en-US" sz="2400" dirty="0" smtClean="0"/>
              <a:t>明文分成</a:t>
            </a:r>
            <a:r>
              <a:rPr lang="en-US" altLang="zh-CN" sz="2400" dirty="0" smtClean="0"/>
              <a:t>L</a:t>
            </a:r>
            <a:r>
              <a:rPr lang="zh-CN" altLang="en-US" sz="2400" dirty="0" smtClean="0"/>
              <a:t>块，每块</a:t>
            </a:r>
            <a:r>
              <a:rPr lang="en-US" altLang="zh-CN" sz="2400" dirty="0" smtClean="0"/>
              <a:t>512</a:t>
            </a:r>
            <a:r>
              <a:rPr lang="zh-CN" altLang="en-US" sz="2400" dirty="0" smtClean="0"/>
              <a:t>位，每块再分成</a:t>
            </a:r>
            <a:r>
              <a:rPr lang="en-US" altLang="zh-CN" sz="2400" dirty="0" smtClean="0"/>
              <a:t>16</a:t>
            </a:r>
            <a:r>
              <a:rPr lang="zh-CN" altLang="en-US" sz="2400" dirty="0" smtClean="0"/>
              <a:t>份，每份</a:t>
            </a:r>
            <a:r>
              <a:rPr lang="en-US" altLang="zh-CN" sz="2400" dirty="0" smtClean="0"/>
              <a:t>32</a:t>
            </a:r>
            <a:r>
              <a:rPr lang="zh-CN" altLang="en-US" sz="2400" dirty="0" smtClean="0"/>
              <a:t>位子明文块</a:t>
            </a:r>
            <a:r>
              <a:rPr lang="en-US" altLang="zh-CN" sz="2400" dirty="0" smtClean="0"/>
              <a:t>(sub block)</a:t>
            </a:r>
            <a:r>
              <a:rPr lang="zh-CN" altLang="en-US" sz="2400" dirty="0" smtClean="0"/>
              <a:t>，</a:t>
            </a:r>
            <a:r>
              <a:rPr lang="en-US" altLang="zh-CN" sz="2400" dirty="0" smtClean="0"/>
              <a:t>M[k], k = 0, 1, 2…, 15</a:t>
            </a:r>
          </a:p>
          <a:p>
            <a:pPr lvl="1">
              <a:lnSpc>
                <a:spcPct val="110000"/>
              </a:lnSpc>
            </a:pPr>
            <a:r>
              <a:rPr lang="zh-CN" altLang="en-US" dirty="0" smtClean="0"/>
              <a:t>步骤</a:t>
            </a:r>
            <a:r>
              <a:rPr lang="en-US" altLang="zh-CN" dirty="0" smtClean="0"/>
              <a:t>1</a:t>
            </a:r>
            <a:r>
              <a:rPr lang="zh-CN" altLang="en-US" dirty="0" smtClean="0"/>
              <a:t>：增加填充位，使长度模</a:t>
            </a:r>
            <a:r>
              <a:rPr lang="en-US" dirty="0" smtClean="0"/>
              <a:t>512</a:t>
            </a:r>
            <a:r>
              <a:rPr lang="zh-CN" altLang="en-US" dirty="0" smtClean="0"/>
              <a:t>等于</a:t>
            </a:r>
            <a:r>
              <a:rPr lang="en-US" dirty="0" smtClean="0"/>
              <a:t>448</a:t>
            </a:r>
          </a:p>
          <a:p>
            <a:pPr lvl="2">
              <a:lnSpc>
                <a:spcPct val="110000"/>
              </a:lnSpc>
            </a:pPr>
            <a:r>
              <a:rPr lang="zh-CN" altLang="en-US" dirty="0" smtClean="0"/>
              <a:t>填充由一个</a:t>
            </a:r>
            <a:r>
              <a:rPr lang="en-US" altLang="zh-CN" dirty="0" smtClean="0"/>
              <a:t>1</a:t>
            </a:r>
            <a:r>
              <a:rPr lang="zh-CN" altLang="en-US" dirty="0" smtClean="0"/>
              <a:t>和后续的</a:t>
            </a:r>
            <a:r>
              <a:rPr lang="en-US" altLang="zh-CN" dirty="0" smtClean="0"/>
              <a:t>0</a:t>
            </a:r>
            <a:r>
              <a:rPr lang="zh-CN" altLang="en-US" dirty="0" smtClean="0"/>
              <a:t>组成</a:t>
            </a:r>
          </a:p>
          <a:p>
            <a:pPr lvl="1">
              <a:lnSpc>
                <a:spcPct val="110000"/>
              </a:lnSpc>
            </a:pPr>
            <a:r>
              <a:rPr lang="zh-CN" altLang="en-US" dirty="0" smtClean="0"/>
              <a:t>步骤</a:t>
            </a:r>
            <a:r>
              <a:rPr lang="en-US" altLang="zh-CN" dirty="0" smtClean="0"/>
              <a:t>2</a:t>
            </a:r>
            <a:r>
              <a:rPr lang="zh-CN" altLang="en-US" dirty="0" smtClean="0"/>
              <a:t>：填充长度，用</a:t>
            </a:r>
            <a:r>
              <a:rPr lang="en-US" altLang="zh-CN" dirty="0" smtClean="0"/>
              <a:t>64</a:t>
            </a:r>
            <a:r>
              <a:rPr lang="zh-CN" altLang="en-US" dirty="0" smtClean="0"/>
              <a:t>位表示原始消息长度，低位在前</a:t>
            </a:r>
          </a:p>
          <a:p>
            <a:pPr lvl="1">
              <a:lnSpc>
                <a:spcPct val="110000"/>
              </a:lnSpc>
            </a:pPr>
            <a:r>
              <a:rPr lang="zh-CN" altLang="en-US" dirty="0" smtClean="0"/>
              <a:t>步骤</a:t>
            </a:r>
            <a:r>
              <a:rPr lang="en-US" altLang="zh-CN" dirty="0" smtClean="0"/>
              <a:t>3</a:t>
            </a:r>
            <a:r>
              <a:rPr lang="zh-CN" altLang="en-US" dirty="0" smtClean="0"/>
              <a:t>：初始化</a:t>
            </a:r>
            <a:r>
              <a:rPr lang="en-US" altLang="zh-CN" dirty="0" smtClean="0"/>
              <a:t>MD</a:t>
            </a:r>
            <a:r>
              <a:rPr lang="zh-CN" altLang="en-US" dirty="0" smtClean="0"/>
              <a:t>缓冲区</a:t>
            </a:r>
          </a:p>
          <a:p>
            <a:pPr lvl="1">
              <a:lnSpc>
                <a:spcPct val="110000"/>
              </a:lnSpc>
            </a:pPr>
            <a:r>
              <a:rPr lang="zh-CN" altLang="en-US" dirty="0" smtClean="0"/>
              <a:t>步骤</a:t>
            </a:r>
            <a:r>
              <a:rPr lang="en-US" altLang="zh-CN" dirty="0" smtClean="0"/>
              <a:t>4</a:t>
            </a:r>
            <a:r>
              <a:rPr lang="zh-CN" altLang="en-US" dirty="0" smtClean="0"/>
              <a:t>：以</a:t>
            </a:r>
            <a:r>
              <a:rPr lang="en-US" altLang="zh-CN" dirty="0" smtClean="0"/>
              <a:t>512</a:t>
            </a:r>
            <a:r>
              <a:rPr lang="zh-CN" altLang="en-US" dirty="0" smtClean="0"/>
              <a:t>位的分组</a:t>
            </a:r>
            <a:r>
              <a:rPr lang="en-US" altLang="zh-CN" dirty="0" smtClean="0"/>
              <a:t>(16</a:t>
            </a:r>
            <a:r>
              <a:rPr lang="zh-CN" altLang="en-US" dirty="0" smtClean="0"/>
              <a:t>个字</a:t>
            </a:r>
            <a:r>
              <a:rPr lang="en-US" altLang="zh-CN" dirty="0" smtClean="0"/>
              <a:t>)</a:t>
            </a:r>
            <a:r>
              <a:rPr lang="zh-CN" altLang="en-US" dirty="0" smtClean="0"/>
              <a:t>为单位处理消息</a:t>
            </a:r>
          </a:p>
          <a:p>
            <a:pPr lvl="1">
              <a:lnSpc>
                <a:spcPct val="110000"/>
              </a:lnSpc>
            </a:pPr>
            <a:r>
              <a:rPr lang="zh-CN" altLang="en-US" dirty="0" smtClean="0"/>
              <a:t>步骤</a:t>
            </a:r>
            <a:r>
              <a:rPr lang="en-US" altLang="zh-CN" dirty="0" smtClean="0"/>
              <a:t>5</a:t>
            </a:r>
            <a:r>
              <a:rPr lang="zh-CN" altLang="en-US" dirty="0" smtClean="0"/>
              <a:t>：输出</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756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MD5</a:t>
            </a:r>
            <a:r>
              <a:rPr lang="zh-CN" altLang="en-US" dirty="0" smtClean="0"/>
              <a:t>结构</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971582" y="1408859"/>
            <a:ext cx="7100880" cy="4949099"/>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51</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553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每分组的运算</a:t>
            </a:r>
            <a:endParaRPr lang="zh-CN" altLang="en-US" dirty="0"/>
          </a:p>
        </p:txBody>
      </p:sp>
      <p:sp>
        <p:nvSpPr>
          <p:cNvPr id="3" name="内容占位符 2"/>
          <p:cNvSpPr>
            <a:spLocks noGrp="1"/>
          </p:cNvSpPr>
          <p:nvPr>
            <p:ph idx="1"/>
          </p:nvPr>
        </p:nvSpPr>
        <p:spPr>
          <a:xfrm>
            <a:off x="457200" y="1295400"/>
            <a:ext cx="5219376" cy="5029200"/>
          </a:xfrm>
        </p:spPr>
        <p:txBody>
          <a:bodyPr>
            <a:normAutofit fontScale="85000" lnSpcReduction="10000"/>
          </a:bodyPr>
          <a:lstStyle/>
          <a:p>
            <a:pPr>
              <a:lnSpc>
                <a:spcPct val="110000"/>
              </a:lnSpc>
            </a:pPr>
            <a:r>
              <a:rPr lang="en-US" altLang="zh-CN" dirty="0" smtClean="0"/>
              <a:t>H</a:t>
            </a:r>
            <a:r>
              <a:rPr lang="en-US" altLang="zh-CN" baseline="-25000" dirty="0" smtClean="0"/>
              <a:t>MD5</a:t>
            </a:r>
            <a:r>
              <a:rPr lang="zh-CN" altLang="en-US" dirty="0" smtClean="0"/>
              <a:t>由四轮运算组成</a:t>
            </a:r>
            <a:endParaRPr lang="en-US" altLang="zh-CN" dirty="0" smtClean="0"/>
          </a:p>
          <a:p>
            <a:pPr lvl="1">
              <a:lnSpc>
                <a:spcPct val="110000"/>
              </a:lnSpc>
            </a:pPr>
            <a:endParaRPr lang="en-US" altLang="zh-CN" dirty="0" smtClean="0"/>
          </a:p>
          <a:p>
            <a:pPr>
              <a:lnSpc>
                <a:spcPct val="110000"/>
              </a:lnSpc>
            </a:pPr>
            <a:r>
              <a:rPr lang="zh-CN" altLang="en-US" dirty="0" smtClean="0"/>
              <a:t>每轮</a:t>
            </a:r>
            <a:r>
              <a:rPr lang="en-US" altLang="zh-CN" dirty="0" smtClean="0"/>
              <a:t>16</a:t>
            </a:r>
            <a:r>
              <a:rPr lang="zh-CN" altLang="en-US" dirty="0" smtClean="0"/>
              <a:t>步，共</a:t>
            </a:r>
            <a:r>
              <a:rPr lang="en-US" altLang="zh-CN" dirty="0" smtClean="0"/>
              <a:t>64</a:t>
            </a:r>
            <a:r>
              <a:rPr lang="zh-CN" altLang="en-US" dirty="0" smtClean="0"/>
              <a:t>步，每步对</a:t>
            </a:r>
            <a:r>
              <a:rPr lang="en-US" altLang="zh-CN" dirty="0" smtClean="0"/>
              <a:t>4</a:t>
            </a:r>
            <a:r>
              <a:rPr lang="zh-CN" altLang="en-US" dirty="0" smtClean="0"/>
              <a:t>个</a:t>
            </a:r>
            <a:r>
              <a:rPr lang="en-US" altLang="zh-CN" dirty="0" smtClean="0"/>
              <a:t>32</a:t>
            </a:r>
            <a:r>
              <a:rPr lang="zh-CN" altLang="en-US" dirty="0" smtClean="0"/>
              <a:t>位寄存器中的数据进行处理</a:t>
            </a:r>
            <a:endParaRPr lang="en-US" altLang="zh-CN" dirty="0" smtClean="0"/>
          </a:p>
          <a:p>
            <a:pPr lvl="1">
              <a:lnSpc>
                <a:spcPct val="110000"/>
              </a:lnSpc>
            </a:pPr>
            <a:endParaRPr lang="en-US" altLang="zh-CN" dirty="0" smtClean="0"/>
          </a:p>
          <a:p>
            <a:pPr>
              <a:lnSpc>
                <a:spcPct val="110000"/>
              </a:lnSpc>
            </a:pPr>
            <a:r>
              <a:rPr lang="en-US" altLang="zh-CN" dirty="0" smtClean="0"/>
              <a:t>4</a:t>
            </a:r>
            <a:r>
              <a:rPr lang="zh-CN" altLang="en-US" dirty="0" smtClean="0"/>
              <a:t>个</a:t>
            </a:r>
            <a:r>
              <a:rPr lang="en-US" altLang="zh-CN" dirty="0" smtClean="0"/>
              <a:t>32</a:t>
            </a:r>
            <a:r>
              <a:rPr lang="zh-CN" altLang="en-US" dirty="0" smtClean="0"/>
              <a:t>位的寄存器初始值</a:t>
            </a:r>
            <a:r>
              <a:rPr lang="en-US" altLang="zh-CN" dirty="0" smtClean="0"/>
              <a:t>(</a:t>
            </a:r>
            <a:r>
              <a:rPr lang="zh-CN" altLang="en-US" dirty="0" smtClean="0"/>
              <a:t>存储时低字节在前）是：</a:t>
            </a:r>
          </a:p>
          <a:p>
            <a:pPr lvl="1">
              <a:lnSpc>
                <a:spcPct val="90000"/>
              </a:lnSpc>
              <a:buNone/>
            </a:pPr>
            <a:r>
              <a:rPr lang="en-US" altLang="zh-CN" sz="2800" dirty="0" smtClean="0">
                <a:latin typeface="Consolas" panose="020B0609020204030204" pitchFamily="49" charset="0"/>
              </a:rPr>
              <a:t>A = 67452301; B = EFCDAB89;</a:t>
            </a:r>
          </a:p>
          <a:p>
            <a:pPr lvl="1">
              <a:lnSpc>
                <a:spcPct val="90000"/>
              </a:lnSpc>
              <a:buNone/>
            </a:pPr>
            <a:r>
              <a:rPr lang="en-US" altLang="zh-CN" sz="2800" dirty="0" smtClean="0">
                <a:latin typeface="Consolas" panose="020B0609020204030204" pitchFamily="49" charset="0"/>
              </a:rPr>
              <a:t>C = 98BADCFE;</a:t>
            </a:r>
            <a:r>
              <a:rPr lang="zh-CN" altLang="en-US" sz="2800" dirty="0" smtClean="0">
                <a:latin typeface="Consolas" panose="020B0609020204030204" pitchFamily="49" charset="0"/>
              </a:rPr>
              <a:t> </a:t>
            </a:r>
            <a:r>
              <a:rPr lang="en-US" altLang="zh-CN" sz="2800" dirty="0" smtClean="0">
                <a:latin typeface="Consolas" panose="020B0609020204030204" pitchFamily="49" charset="0"/>
              </a:rPr>
              <a:t>D = 10325476;</a:t>
            </a:r>
          </a:p>
          <a:p>
            <a:pPr lvl="1">
              <a:lnSpc>
                <a:spcPct val="110000"/>
              </a:lnSpc>
            </a:pPr>
            <a:endParaRPr lang="en-US" altLang="zh-CN" dirty="0" smtClean="0"/>
          </a:p>
          <a:p>
            <a:pPr>
              <a:lnSpc>
                <a:spcPct val="110000"/>
              </a:lnSpc>
            </a:pPr>
            <a:r>
              <a:rPr lang="zh-CN" altLang="en-US" dirty="0" smtClean="0"/>
              <a:t>经过</a:t>
            </a:r>
            <a:r>
              <a:rPr lang="en-US" altLang="zh-CN" dirty="0" smtClean="0"/>
              <a:t>64</a:t>
            </a:r>
            <a:r>
              <a:rPr lang="zh-CN" altLang="en-US" dirty="0" smtClean="0"/>
              <a:t>步处理后，</a:t>
            </a:r>
            <a:r>
              <a:rPr lang="en-US" altLang="zh-CN" dirty="0" smtClean="0"/>
              <a:t>ABCD</a:t>
            </a:r>
            <a:r>
              <a:rPr lang="zh-CN" altLang="en-US" dirty="0" smtClean="0"/>
              <a:t>中的值即为</a:t>
            </a:r>
            <a:r>
              <a:rPr lang="en-US" altLang="zh-CN" dirty="0" smtClean="0"/>
              <a:t>128</a:t>
            </a:r>
            <a:r>
              <a:rPr lang="zh-CN" altLang="en-US" dirty="0" smtClean="0"/>
              <a:t>位摘要</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52</a:t>
            </a:fld>
            <a:endParaRPr lang="en-US" altLang="zh-CN" dirty="0"/>
          </a:p>
        </p:txBody>
      </p:sp>
      <p:pic>
        <p:nvPicPr>
          <p:cNvPr id="7" name="Picture 2"/>
          <p:cNvPicPr>
            <a:picLocks noChangeAspect="1" noChangeArrowheads="1"/>
          </p:cNvPicPr>
          <p:nvPr/>
        </p:nvPicPr>
        <p:blipFill>
          <a:blip r:embed="rId2" cstate="print"/>
          <a:srcRect/>
          <a:stretch>
            <a:fillRect/>
          </a:stretch>
        </p:blipFill>
        <p:spPr bwMode="auto">
          <a:xfrm>
            <a:off x="5676576" y="1375466"/>
            <a:ext cx="3458786" cy="4179366"/>
          </a:xfrm>
          <a:prstGeom prst="rect">
            <a:avLst/>
          </a:prstGeom>
          <a:noFill/>
          <a:ln w="9525">
            <a:noFill/>
            <a:miter lim="800000"/>
            <a:headEnd/>
            <a:tailEnd/>
          </a:ln>
          <a:effectLst/>
        </p:spPr>
      </p:pic>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571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单步的操作</a:t>
            </a:r>
            <a:r>
              <a:rPr lang="en-US" altLang="zh-CN" dirty="0" smtClean="0"/>
              <a:t>(</a:t>
            </a:r>
            <a:r>
              <a:rPr lang="zh-CN" altLang="en-US" dirty="0" smtClean="0"/>
              <a:t>压缩函数</a:t>
            </a:r>
            <a:r>
              <a:rPr lang="en-US" altLang="zh-CN" dirty="0" smtClean="0"/>
              <a:t>)</a:t>
            </a:r>
            <a:endParaRPr lang="zh-CN" altLang="en-US" dirty="0"/>
          </a:p>
        </p:txBody>
      </p:sp>
      <p:sp>
        <p:nvSpPr>
          <p:cNvPr id="3" name="内容占位符 2"/>
          <p:cNvSpPr>
            <a:spLocks noGrp="1"/>
          </p:cNvSpPr>
          <p:nvPr>
            <p:ph idx="1"/>
          </p:nvPr>
        </p:nvSpPr>
        <p:spPr>
          <a:xfrm>
            <a:off x="457200" y="1124744"/>
            <a:ext cx="8507288" cy="5199856"/>
          </a:xfrm>
        </p:spPr>
        <p:txBody>
          <a:bodyPr/>
          <a:lstStyle/>
          <a:p>
            <a:pPr marL="0" indent="0">
              <a:buNone/>
            </a:pPr>
            <a:r>
              <a:rPr lang="en-US" altLang="zh-CN" dirty="0" smtClean="0"/>
              <a:t>{</a:t>
            </a:r>
            <a:r>
              <a:rPr lang="en-US" altLang="zh-CN" dirty="0" err="1" smtClean="0"/>
              <a:t>a,b,c,d</a:t>
            </a:r>
            <a:r>
              <a:rPr lang="en-US" altLang="zh-CN" dirty="0" smtClean="0"/>
              <a:t>}</a:t>
            </a:r>
            <a:r>
              <a:rPr lang="en-US" altLang="zh-CN" dirty="0" smtClean="0">
                <a:sym typeface="Symbol" pitchFamily="18" charset="2"/>
              </a:rPr>
              <a:t>{d,</a:t>
            </a:r>
            <a:r>
              <a:rPr lang="en-US" altLang="zh-CN" dirty="0" smtClean="0"/>
              <a:t>((</a:t>
            </a:r>
            <a:r>
              <a:rPr lang="en-US" altLang="zh-CN" dirty="0" err="1" smtClean="0"/>
              <a:t>a+g</a:t>
            </a:r>
            <a:r>
              <a:rPr lang="en-US" altLang="zh-CN" dirty="0" smtClean="0"/>
              <a:t>(</a:t>
            </a:r>
            <a:r>
              <a:rPr lang="en-US" altLang="zh-CN" dirty="0" err="1" smtClean="0"/>
              <a:t>b,c,d</a:t>
            </a:r>
            <a:r>
              <a:rPr lang="en-US" altLang="zh-CN" dirty="0" smtClean="0"/>
              <a:t>)+M[k]+T[</a:t>
            </a:r>
            <a:r>
              <a:rPr lang="en-US" altLang="zh-CN" dirty="0" err="1" smtClean="0"/>
              <a:t>i</a:t>
            </a:r>
            <a:r>
              <a:rPr lang="en-US" altLang="zh-CN" dirty="0" smtClean="0"/>
              <a:t>])&lt;&lt;&lt;s)+</a:t>
            </a:r>
            <a:r>
              <a:rPr lang="en-US" altLang="zh-CN" dirty="0" err="1" smtClean="0"/>
              <a:t>b,b,c</a:t>
            </a:r>
            <a:r>
              <a:rPr lang="en-US" altLang="zh-CN" dirty="0" smtClean="0"/>
              <a:t>}</a:t>
            </a:r>
          </a:p>
          <a:p>
            <a:pPr lvl="1"/>
            <a:r>
              <a:rPr lang="en-US" altLang="zh-CN" dirty="0" err="1" smtClean="0"/>
              <a:t>a,b,c,d</a:t>
            </a:r>
            <a:r>
              <a:rPr lang="zh-CN" altLang="en-US" dirty="0" smtClean="0"/>
              <a:t>是寄存器</a:t>
            </a:r>
            <a:r>
              <a:rPr lang="en-US" altLang="zh-CN" dirty="0" smtClean="0"/>
              <a:t>ABCD</a:t>
            </a:r>
            <a:r>
              <a:rPr lang="zh-CN" altLang="en-US" dirty="0" smtClean="0"/>
              <a:t>的四个字，它按一定次序变化</a:t>
            </a:r>
            <a:endParaRPr lang="en-US" altLang="zh-CN" dirty="0" smtClean="0"/>
          </a:p>
          <a:p>
            <a:pPr lvl="1"/>
            <a:endParaRPr lang="en-US" altLang="zh-CN" dirty="0" smtClean="0"/>
          </a:p>
          <a:p>
            <a:pPr marL="914400" lvl="1" indent="-457200">
              <a:buFont typeface="+mj-lt"/>
              <a:buAutoNum type="arabicPeriod"/>
            </a:pPr>
            <a:r>
              <a:rPr lang="en-US" altLang="zh-CN" dirty="0" err="1" smtClean="0"/>
              <a:t>bcd</a:t>
            </a:r>
            <a:r>
              <a:rPr lang="zh-CN" altLang="en-US" dirty="0" smtClean="0"/>
              <a:t>寄存器</a:t>
            </a:r>
            <a:r>
              <a:rPr lang="zh-CN" altLang="en-US" dirty="0"/>
              <a:t>的内容以</a:t>
            </a:r>
            <a:r>
              <a:rPr lang="zh-CN" altLang="en-US" dirty="0" smtClean="0"/>
              <a:t>非线性函数</a:t>
            </a:r>
            <a:r>
              <a:rPr lang="en-US" altLang="zh-CN" dirty="0" smtClean="0"/>
              <a:t/>
            </a:r>
            <a:br>
              <a:rPr lang="en-US" altLang="zh-CN" dirty="0" smtClean="0"/>
            </a:br>
            <a:r>
              <a:rPr lang="en-US" altLang="zh-CN" dirty="0" smtClean="0"/>
              <a:t>g</a:t>
            </a:r>
            <a:r>
              <a:rPr lang="zh-CN" altLang="en-US" dirty="0" smtClean="0"/>
              <a:t>处理。</a:t>
            </a:r>
            <a:r>
              <a:rPr lang="en-US" altLang="zh-CN" dirty="0" smtClean="0"/>
              <a:t>g</a:t>
            </a:r>
            <a:r>
              <a:rPr lang="zh-CN" altLang="en-US" dirty="0" smtClean="0"/>
              <a:t>是每轮对应的非线性</a:t>
            </a:r>
            <a:r>
              <a:rPr lang="en-US" altLang="zh-CN" dirty="0" smtClean="0"/>
              <a:t/>
            </a:r>
            <a:br>
              <a:rPr lang="en-US" altLang="zh-CN" dirty="0" smtClean="0"/>
            </a:br>
            <a:r>
              <a:rPr lang="zh-CN" altLang="en-US" dirty="0" smtClean="0"/>
              <a:t>函数</a:t>
            </a:r>
            <a:r>
              <a:rPr lang="en-US" altLang="zh-CN" dirty="0" smtClean="0"/>
              <a:t>F,G,H,I</a:t>
            </a:r>
          </a:p>
          <a:p>
            <a:pPr marL="914400" lvl="1" indent="-457200">
              <a:buFont typeface="+mj-lt"/>
              <a:buAutoNum type="arabicPeriod"/>
            </a:pPr>
            <a:r>
              <a:rPr lang="zh-CN" altLang="en-US" dirty="0"/>
              <a:t>结果与寄存器</a:t>
            </a:r>
            <a:r>
              <a:rPr lang="en-US" altLang="zh-CN" dirty="0"/>
              <a:t>a </a:t>
            </a:r>
            <a:r>
              <a:rPr lang="zh-CN" altLang="en-US" dirty="0" smtClean="0"/>
              <a:t>、</a:t>
            </a:r>
            <a:r>
              <a:rPr lang="en-US" altLang="zh-CN" dirty="0" smtClean="0"/>
              <a:t>32</a:t>
            </a:r>
            <a:r>
              <a:rPr lang="zh-CN" altLang="en-US" dirty="0"/>
              <a:t>位子</a:t>
            </a:r>
            <a:r>
              <a:rPr lang="zh-CN" altLang="en-US" dirty="0" smtClean="0"/>
              <a:t>明文</a:t>
            </a:r>
            <a:r>
              <a:rPr lang="en-US" altLang="zh-CN" dirty="0" smtClean="0"/>
              <a:t/>
            </a:r>
            <a:br>
              <a:rPr lang="en-US" altLang="zh-CN" dirty="0" smtClean="0"/>
            </a:br>
            <a:r>
              <a:rPr lang="zh-CN" altLang="en-US" dirty="0" smtClean="0"/>
              <a:t>块</a:t>
            </a:r>
            <a:r>
              <a:rPr lang="en-US" altLang="zh-CN" dirty="0"/>
              <a:t>M[k</a:t>
            </a:r>
            <a:r>
              <a:rPr lang="en-US" altLang="zh-CN" dirty="0" smtClean="0"/>
              <a:t>]</a:t>
            </a:r>
            <a:r>
              <a:rPr lang="zh-CN" altLang="en-US" dirty="0" smtClean="0"/>
              <a:t>、一个</a:t>
            </a:r>
            <a:r>
              <a:rPr lang="zh-CN" altLang="en-US" dirty="0"/>
              <a:t>固定数</a:t>
            </a:r>
            <a:r>
              <a:rPr lang="en-US" altLang="zh-CN" dirty="0"/>
              <a:t>T[</a:t>
            </a:r>
            <a:r>
              <a:rPr lang="en-US" altLang="zh-CN" dirty="0" err="1"/>
              <a:t>i</a:t>
            </a:r>
            <a:r>
              <a:rPr lang="en-US" altLang="zh-CN" dirty="0" smtClean="0"/>
              <a:t>]</a:t>
            </a:r>
            <a:r>
              <a:rPr lang="zh-CN" altLang="en-US" dirty="0" smtClean="0"/>
              <a:t>相加。</a:t>
            </a:r>
            <a:r>
              <a:rPr lang="en-US" altLang="zh-CN" dirty="0" smtClean="0"/>
              <a:t/>
            </a:r>
            <a:br>
              <a:rPr lang="en-US" altLang="zh-CN" dirty="0" smtClean="0"/>
            </a:br>
            <a:r>
              <a:rPr lang="zh-CN" altLang="en-US" dirty="0" smtClean="0"/>
              <a:t>“</a:t>
            </a:r>
            <a:r>
              <a:rPr lang="en-US" altLang="zh-CN" dirty="0" smtClean="0"/>
              <a:t>+</a:t>
            </a:r>
            <a:r>
              <a:rPr lang="zh-CN" altLang="en-US" dirty="0" smtClean="0"/>
              <a:t>”是模</a:t>
            </a:r>
            <a:r>
              <a:rPr lang="en-US" altLang="zh-CN" dirty="0" smtClean="0"/>
              <a:t>2</a:t>
            </a:r>
            <a:r>
              <a:rPr lang="en-US" altLang="zh-CN" baseline="30000" dirty="0" smtClean="0"/>
              <a:t>32</a:t>
            </a:r>
            <a:r>
              <a:rPr lang="zh-CN" altLang="en-US" dirty="0" smtClean="0"/>
              <a:t>加法</a:t>
            </a:r>
            <a:endParaRPr lang="en-US" altLang="zh-CN" dirty="0" smtClean="0"/>
          </a:p>
          <a:p>
            <a:pPr marL="914400" lvl="1" indent="-457200">
              <a:buFont typeface="+mj-lt"/>
              <a:buAutoNum type="arabicPeriod"/>
            </a:pPr>
            <a:r>
              <a:rPr lang="zh-CN" altLang="en-US" dirty="0" smtClean="0"/>
              <a:t>结果左移</a:t>
            </a:r>
            <a:r>
              <a:rPr lang="en-US" altLang="zh-CN" dirty="0" smtClean="0"/>
              <a:t>s</a:t>
            </a:r>
            <a:r>
              <a:rPr lang="zh-CN" altLang="en-US" dirty="0"/>
              <a:t>位，</a:t>
            </a:r>
            <a:r>
              <a:rPr lang="zh-CN" altLang="en-US" dirty="0" smtClean="0"/>
              <a:t>再</a:t>
            </a:r>
            <a:r>
              <a:rPr lang="zh-CN" altLang="en-US" dirty="0"/>
              <a:t>与</a:t>
            </a:r>
            <a:r>
              <a:rPr lang="zh-CN" altLang="en-US" dirty="0" smtClean="0"/>
              <a:t>寄存器</a:t>
            </a:r>
            <a:r>
              <a:rPr lang="en-US" altLang="zh-CN" dirty="0" smtClean="0"/>
              <a:t>b</a:t>
            </a:r>
            <a:r>
              <a:rPr lang="zh-CN" altLang="en-US" dirty="0" smtClean="0"/>
              <a:t>相加</a:t>
            </a:r>
            <a:endParaRPr lang="en-US" altLang="zh-CN" dirty="0" smtClean="0"/>
          </a:p>
          <a:p>
            <a:pPr marL="914400" lvl="1" indent="-457200">
              <a:buFont typeface="+mj-lt"/>
              <a:buAutoNum type="arabicPeriod"/>
            </a:pPr>
            <a:r>
              <a:rPr lang="zh-CN" altLang="en-US" sz="2400" dirty="0" smtClean="0"/>
              <a:t>最后的</a:t>
            </a:r>
            <a:r>
              <a:rPr lang="en-US" altLang="zh-CN" sz="2400" dirty="0" smtClean="0"/>
              <a:t>32</a:t>
            </a:r>
            <a:r>
              <a:rPr lang="zh-CN" altLang="en-US" sz="2400" dirty="0" smtClean="0"/>
              <a:t>位结果重新存入</a:t>
            </a:r>
            <a:r>
              <a:rPr lang="en-US" altLang="zh-CN" sz="2400" dirty="0" err="1" smtClean="0"/>
              <a:t>abcd</a:t>
            </a:r>
            <a:endParaRPr lang="zh-CN" altLang="en-US" sz="2400" dirty="0" smtClean="0"/>
          </a:p>
        </p:txBody>
      </p:sp>
      <p:pic>
        <p:nvPicPr>
          <p:cNvPr id="5123" name="Picture 3"/>
          <p:cNvPicPr>
            <a:picLocks noChangeAspect="1" noChangeArrowheads="1"/>
          </p:cNvPicPr>
          <p:nvPr/>
        </p:nvPicPr>
        <p:blipFill>
          <a:blip r:embed="rId2" cstate="print"/>
          <a:srcRect/>
          <a:stretch>
            <a:fillRect/>
          </a:stretch>
        </p:blipFill>
        <p:spPr bwMode="auto">
          <a:xfrm>
            <a:off x="5811162" y="2420888"/>
            <a:ext cx="3153326" cy="3240360"/>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dirty="0" smtClean="0"/>
              <a:t>密码学导论</a:t>
            </a:r>
            <a:r>
              <a:rPr lang="en-US" altLang="zh-CN" dirty="0" smtClean="0"/>
              <a:t>--</a:t>
            </a:r>
            <a:r>
              <a:rPr lang="zh-CN" altLang="en-US" dirty="0" smtClean="0"/>
              <a:t>中国科学技术大学</a:t>
            </a:r>
            <a:endParaRPr lang="en-US" altLang="zh-CN"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135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dirty="0" smtClean="0"/>
              <a:t>T[</a:t>
            </a:r>
            <a:r>
              <a:rPr lang="en-US" altLang="zh-CN" dirty="0" err="1" smtClean="0"/>
              <a:t>i</a:t>
            </a:r>
            <a:r>
              <a:rPr lang="en-US" altLang="zh-CN" dirty="0" smtClean="0"/>
              <a:t>]=2</a:t>
            </a:r>
            <a:r>
              <a:rPr lang="en-US" altLang="zh-CN" baseline="30000" dirty="0" smtClean="0"/>
              <a:t>32</a:t>
            </a:r>
            <a:r>
              <a:rPr lang="en-US" altLang="zh-CN" dirty="0" smtClean="0"/>
              <a:t>×abs(sin(</a:t>
            </a:r>
            <a:r>
              <a:rPr lang="en-US" altLang="zh-CN" dirty="0" err="1" smtClean="0"/>
              <a:t>i</a:t>
            </a:r>
            <a:r>
              <a:rPr lang="en-US" altLang="zh-CN" dirty="0" smtClean="0"/>
              <a:t>))</a:t>
            </a:r>
            <a:r>
              <a:rPr lang="zh-CN" altLang="en-US" dirty="0" smtClean="0"/>
              <a:t>的整数部分，</a:t>
            </a:r>
            <a:r>
              <a:rPr lang="en-US" altLang="zh-CN" dirty="0" err="1" smtClean="0"/>
              <a:t>i</a:t>
            </a:r>
            <a:r>
              <a:rPr lang="zh-CN" altLang="en-US" dirty="0" smtClean="0"/>
              <a:t>是弧度</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1357290" y="1844824"/>
            <a:ext cx="6429420" cy="4441580"/>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15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各轮非线性函数运算</a:t>
            </a:r>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5004048" y="1952854"/>
            <a:ext cx="3929090" cy="2759843"/>
          </a:xfrm>
          <a:prstGeom prst="rect">
            <a:avLst/>
          </a:prstGeom>
          <a:noFill/>
          <a:ln w="9525">
            <a:noFill/>
            <a:miter lim="800000"/>
            <a:headEnd/>
            <a:tailEnd/>
          </a:ln>
          <a:effectLst/>
        </p:spPr>
      </p:pic>
      <p:graphicFrame>
        <p:nvGraphicFramePr>
          <p:cNvPr id="6" name="Group 0"/>
          <p:cNvGraphicFramePr>
            <a:graphicFrameLocks/>
          </p:cNvGraphicFramePr>
          <p:nvPr>
            <p:extLst>
              <p:ext uri="{D42A27DB-BD31-4B8C-83A1-F6EECF244321}">
                <p14:modId xmlns:p14="http://schemas.microsoft.com/office/powerpoint/2010/main" val="4136703003"/>
              </p:ext>
            </p:extLst>
          </p:nvPr>
        </p:nvGraphicFramePr>
        <p:xfrm>
          <a:off x="395536" y="2348880"/>
          <a:ext cx="4500593" cy="2286000"/>
        </p:xfrm>
        <a:graphic>
          <a:graphicData uri="http://schemas.openxmlformats.org/drawingml/2006/table">
            <a:tbl>
              <a:tblPr>
                <a:tableStyleId>{5940675A-B579-460E-94D1-54222C63F5DA}</a:tableStyleId>
              </a:tblPr>
              <a:tblGrid>
                <a:gridCol w="587033"/>
                <a:gridCol w="1434971"/>
                <a:gridCol w="2478589"/>
              </a:tblGrid>
              <a:tr h="403225">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altLang="en-US"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轮</a:t>
                      </a:r>
                      <a:endParaRPr kumimoji="0" lang="zh-CN" altLang="en-US"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altLang="en-US"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表  示</a:t>
                      </a:r>
                      <a:endParaRPr kumimoji="0" lang="zh-CN" altLang="en-US"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altLang="en-US"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定  义</a:t>
                      </a:r>
                      <a:endParaRPr kumimoji="0" lang="zh-CN" altLang="en-US"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r>
              <a:tr h="403225">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smtClean="0">
                          <a:ln>
                            <a:noFill/>
                          </a:ln>
                          <a:effectLst/>
                          <a:latin typeface="微软雅黑" panose="020B0503020204020204" pitchFamily="34" charset="-122"/>
                          <a:ea typeface="微软雅黑" panose="020B0503020204020204" pitchFamily="34" charset="-122"/>
                          <a:cs typeface="Times New Roman" pitchFamily="18" charset="0"/>
                        </a:rPr>
                        <a:t>1</a:t>
                      </a:r>
                      <a:endParaRPr kumimoji="0" lang="en-US" altLang="zh-CN" sz="24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F(b, c, d)</a:t>
                      </a:r>
                      <a:endParaRPr kumimoji="0" lang="en-US" altLang="zh-CN"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a:t>
                      </a:r>
                      <a:r>
                        <a:rPr kumimoji="0" lang="en-US" altLang="zh-CN" sz="2400" u="none" strike="noStrike" cap="none" normalizeH="0" baseline="0" dirty="0" err="1" smtClean="0">
                          <a:ln>
                            <a:noFill/>
                          </a:ln>
                          <a:effectLst/>
                          <a:latin typeface="微软雅黑" panose="020B0503020204020204" pitchFamily="34" charset="-122"/>
                          <a:ea typeface="微软雅黑" panose="020B0503020204020204" pitchFamily="34" charset="-122"/>
                          <a:cs typeface="Times New Roman" pitchFamily="18" charset="0"/>
                        </a:rPr>
                        <a:t>b&amp;c</a:t>
                      </a: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 | ((~b)&amp;d)</a:t>
                      </a:r>
                      <a:endParaRPr kumimoji="0" lang="en-US" altLang="zh-CN"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03225">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smtClean="0">
                          <a:ln>
                            <a:noFill/>
                          </a:ln>
                          <a:effectLst/>
                          <a:latin typeface="微软雅黑" panose="020B0503020204020204" pitchFamily="34" charset="-122"/>
                          <a:ea typeface="微软雅黑" panose="020B0503020204020204" pitchFamily="34" charset="-122"/>
                          <a:cs typeface="Times New Roman" pitchFamily="18" charset="0"/>
                        </a:rPr>
                        <a:t>2</a:t>
                      </a:r>
                      <a:endParaRPr kumimoji="0" lang="en-US" altLang="zh-CN" sz="24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G(b, c, d)</a:t>
                      </a:r>
                      <a:endParaRPr kumimoji="0" lang="en-US" altLang="zh-CN"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a:t>
                      </a:r>
                      <a:r>
                        <a:rPr kumimoji="0" lang="en-US" altLang="zh-CN" sz="2400" u="none" strike="noStrike" cap="none" normalizeH="0" baseline="0" dirty="0" err="1" smtClean="0">
                          <a:ln>
                            <a:noFill/>
                          </a:ln>
                          <a:effectLst/>
                          <a:latin typeface="微软雅黑" panose="020B0503020204020204" pitchFamily="34" charset="-122"/>
                          <a:ea typeface="微软雅黑" panose="020B0503020204020204" pitchFamily="34" charset="-122"/>
                          <a:cs typeface="Times New Roman" pitchFamily="18" charset="0"/>
                        </a:rPr>
                        <a:t>b&amp;d</a:t>
                      </a: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 | (c&amp;(~</a:t>
                      </a: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sym typeface="Symbol" pitchFamily="18" charset="2"/>
                        </a:rPr>
                        <a:t>d))</a:t>
                      </a:r>
                      <a:endParaRPr kumimoji="0" lang="en-US" altLang="zh-CN"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03225">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smtClean="0">
                          <a:ln>
                            <a:noFill/>
                          </a:ln>
                          <a:effectLst/>
                          <a:latin typeface="微软雅黑" panose="020B0503020204020204" pitchFamily="34" charset="-122"/>
                          <a:ea typeface="微软雅黑" panose="020B0503020204020204" pitchFamily="34" charset="-122"/>
                          <a:cs typeface="Times New Roman" pitchFamily="18" charset="0"/>
                        </a:rPr>
                        <a:t>3</a:t>
                      </a:r>
                      <a:endParaRPr kumimoji="0" lang="en-US" altLang="zh-CN" sz="24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H(b, c, d)</a:t>
                      </a:r>
                      <a:endParaRPr kumimoji="0" lang="en-US" altLang="zh-CN"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dirty="0" err="1" smtClean="0">
                          <a:ln>
                            <a:noFill/>
                          </a:ln>
                          <a:effectLst/>
                          <a:latin typeface="微软雅黑" panose="020B0503020204020204" pitchFamily="34" charset="-122"/>
                          <a:ea typeface="微软雅黑" panose="020B0503020204020204" pitchFamily="34" charset="-122"/>
                          <a:cs typeface="Times New Roman" pitchFamily="18" charset="0"/>
                          <a:sym typeface="Symbol" pitchFamily="18" charset="2"/>
                        </a:rPr>
                        <a:t>bcd</a:t>
                      </a:r>
                      <a:endParaRPr kumimoji="0" lang="en-US" altLang="zh-CN"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03225">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4</a:t>
                      </a:r>
                      <a:endParaRPr kumimoji="0" lang="en-US" altLang="zh-CN"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I(b, c, d)</a:t>
                      </a:r>
                      <a:endParaRPr kumimoji="0" lang="en-US" altLang="zh-CN"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c</a:t>
                      </a: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sym typeface="Symbol" pitchFamily="18" charset="2"/>
                        </a:rPr>
                        <a:t></a:t>
                      </a: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(b|(~d</a:t>
                      </a:r>
                      <a:r>
                        <a:rPr kumimoji="0" lang="en-US" altLang="zh-CN" sz="24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sym typeface="Symbol" pitchFamily="18" charset="2"/>
                        </a:rPr>
                        <a:t>))</a:t>
                      </a:r>
                      <a:endParaRPr kumimoji="0" lang="en-US" altLang="zh-CN" sz="24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bl>
          </a:graphicData>
        </a:graphic>
      </p:graphicFrame>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55</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049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56</a:t>
            </a:fld>
            <a:endParaRPr lang="en-US" altLang="zh-CN" dirty="0"/>
          </a:p>
        </p:txBody>
      </p:sp>
      <p:sp>
        <p:nvSpPr>
          <p:cNvPr id="4" name="TextBox 3"/>
          <p:cNvSpPr txBox="1"/>
          <p:nvPr/>
        </p:nvSpPr>
        <p:spPr>
          <a:xfrm>
            <a:off x="236114" y="2747954"/>
            <a:ext cx="2816797" cy="954107"/>
          </a:xfrm>
          <a:prstGeom prst="rect">
            <a:avLst/>
          </a:prstGeom>
          <a:noFill/>
        </p:spPr>
        <p:txBody>
          <a:bodyPr wrap="none" rtlCol="0">
            <a:spAutoFit/>
          </a:bodyPr>
          <a:lstStyle/>
          <a:p>
            <a:r>
              <a:rPr lang="zh-CN" altLang="en-US" sz="2800" dirty="0" smtClean="0">
                <a:latin typeface="微软雅黑" panose="020B0503020204020204" pitchFamily="34" charset="-122"/>
                <a:ea typeface="微软雅黑" panose="020B0503020204020204" pitchFamily="34" charset="-122"/>
              </a:rPr>
              <a:t>各步中</a:t>
            </a:r>
            <a:r>
              <a:rPr lang="en-US" altLang="zh-CN" sz="2800" dirty="0" err="1" smtClean="0">
                <a:latin typeface="微软雅黑" panose="020B0503020204020204" pitchFamily="34" charset="-122"/>
                <a:ea typeface="微软雅黑" panose="020B0503020204020204" pitchFamily="34" charset="-122"/>
              </a:rPr>
              <a:t>abcd</a:t>
            </a:r>
            <a:r>
              <a:rPr lang="zh-CN" altLang="en-US" sz="2800" dirty="0" smtClean="0">
                <a:latin typeface="微软雅黑" panose="020B0503020204020204" pitchFamily="34" charset="-122"/>
                <a:ea typeface="微软雅黑" panose="020B0503020204020204" pitchFamily="34" charset="-122"/>
              </a:rPr>
              <a:t>、及</a:t>
            </a:r>
            <a:r>
              <a:rPr lang="en-US" altLang="zh-CN" sz="2800" dirty="0" smtClean="0">
                <a:latin typeface="微软雅黑" panose="020B0503020204020204" pitchFamily="34" charset="-122"/>
                <a:ea typeface="微软雅黑" panose="020B0503020204020204" pitchFamily="34" charset="-122"/>
              </a:rPr>
              <a:t/>
            </a:r>
            <a:br>
              <a:rPr lang="en-US" altLang="zh-CN" sz="2800" dirty="0" smtClean="0">
                <a:latin typeface="微软雅黑" panose="020B0503020204020204" pitchFamily="34" charset="-122"/>
                <a:ea typeface="微软雅黑" panose="020B0503020204020204" pitchFamily="34" charset="-122"/>
              </a:rPr>
            </a:br>
            <a:r>
              <a:rPr lang="en-US" altLang="zh-CN" sz="2800" dirty="0" smtClean="0">
                <a:latin typeface="微软雅黑" panose="020B0503020204020204" pitchFamily="34" charset="-122"/>
                <a:ea typeface="微软雅黑" panose="020B0503020204020204" pitchFamily="34" charset="-122"/>
              </a:rPr>
              <a:t>k</a:t>
            </a: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s</a:t>
            </a:r>
            <a:r>
              <a:rPr lang="zh-CN" altLang="en-US" sz="2800" dirty="0" smtClean="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i</a:t>
            </a:r>
            <a:r>
              <a:rPr lang="zh-CN" altLang="en-US" sz="2800" dirty="0" smtClean="0">
                <a:latin typeface="微软雅黑" panose="020B0503020204020204" pitchFamily="34" charset="-122"/>
                <a:ea typeface="微软雅黑" panose="020B0503020204020204" pitchFamily="34" charset="-122"/>
              </a:rPr>
              <a:t>的取值</a:t>
            </a:r>
            <a:endParaRPr lang="en-US" altLang="zh-CN" sz="2800" dirty="0" smtClean="0">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2" cstate="print"/>
          <a:srcRect/>
          <a:stretch>
            <a:fillRect/>
          </a:stretch>
        </p:blipFill>
        <p:spPr bwMode="auto">
          <a:xfrm>
            <a:off x="2904364" y="298131"/>
            <a:ext cx="5021180" cy="6227213"/>
          </a:xfrm>
          <a:prstGeom prst="rect">
            <a:avLst/>
          </a:prstGeom>
          <a:noFill/>
          <a:ln w="9525">
            <a:noFill/>
            <a:miter lim="800000"/>
            <a:headEnd/>
            <a:tailEnd/>
          </a:ln>
          <a:effectLst/>
        </p:spPr>
      </p:pic>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104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与</a:t>
            </a:r>
            <a:r>
              <a:rPr lang="en-US" altLang="zh-CN" dirty="0" smtClean="0"/>
              <a:t>MD4</a:t>
            </a:r>
            <a:r>
              <a:rPr lang="zh-CN" altLang="en-US" dirty="0" smtClean="0"/>
              <a:t>的比较</a:t>
            </a:r>
            <a:endParaRPr lang="zh-CN" altLang="en-US" dirty="0"/>
          </a:p>
        </p:txBody>
      </p:sp>
      <p:sp>
        <p:nvSpPr>
          <p:cNvPr id="3" name="内容占位符 2"/>
          <p:cNvSpPr>
            <a:spLocks noGrp="1"/>
          </p:cNvSpPr>
          <p:nvPr>
            <p:ph idx="1"/>
          </p:nvPr>
        </p:nvSpPr>
        <p:spPr/>
        <p:txBody>
          <a:bodyPr/>
          <a:lstStyle/>
          <a:p>
            <a:r>
              <a:rPr lang="zh-CN" altLang="en-US" dirty="0" smtClean="0"/>
              <a:t>多一轮操作</a:t>
            </a:r>
          </a:p>
          <a:p>
            <a:r>
              <a:rPr lang="zh-CN" altLang="en-US" dirty="0" smtClean="0"/>
              <a:t>每一步都使用不同的常数</a:t>
            </a:r>
            <a:r>
              <a:rPr lang="en-US" altLang="zh-CN" dirty="0" smtClean="0"/>
              <a:t>T[</a:t>
            </a:r>
            <a:r>
              <a:rPr lang="en-US" altLang="zh-CN" dirty="0" err="1" smtClean="0"/>
              <a:t>i</a:t>
            </a:r>
            <a:r>
              <a:rPr lang="en-US" altLang="zh-CN" dirty="0" smtClean="0"/>
              <a:t>]</a:t>
            </a:r>
          </a:p>
          <a:p>
            <a:pPr lvl="1"/>
            <a:r>
              <a:rPr lang="en-US" altLang="zh-CN" dirty="0" smtClean="0"/>
              <a:t>MD4</a:t>
            </a:r>
            <a:r>
              <a:rPr lang="zh-CN" altLang="en-US" dirty="0" smtClean="0"/>
              <a:t>第一轮没有使用</a:t>
            </a:r>
            <a:r>
              <a:rPr lang="en-US" altLang="zh-CN" dirty="0" smtClean="0"/>
              <a:t>T[</a:t>
            </a:r>
            <a:r>
              <a:rPr lang="en-US" altLang="zh-CN" dirty="0" err="1" smtClean="0"/>
              <a:t>i</a:t>
            </a:r>
            <a:r>
              <a:rPr lang="en-US" altLang="zh-CN" dirty="0" smtClean="0"/>
              <a:t>]</a:t>
            </a:r>
            <a:r>
              <a:rPr lang="zh-CN" altLang="en-US" dirty="0" smtClean="0"/>
              <a:t>，第二、三轮各使用一个固定的加法常量，轮内保持不变</a:t>
            </a:r>
            <a:endParaRPr lang="en-US" altLang="zh-CN" dirty="0" smtClean="0"/>
          </a:p>
          <a:p>
            <a:r>
              <a:rPr lang="zh-CN" altLang="en-US" dirty="0" smtClean="0"/>
              <a:t>比</a:t>
            </a:r>
            <a:r>
              <a:rPr lang="en-US" altLang="zh-CN" dirty="0" smtClean="0"/>
              <a:t>MD4</a:t>
            </a:r>
            <a:r>
              <a:rPr lang="zh-CN" altLang="en-US" dirty="0" smtClean="0"/>
              <a:t>多一种逻辑运算</a:t>
            </a:r>
          </a:p>
          <a:p>
            <a:r>
              <a:rPr lang="zh-CN" altLang="en-US" dirty="0" smtClean="0"/>
              <a:t>每一步都有一个取代一个寄存器值的操作，加快了雪崩效应。 </a:t>
            </a:r>
          </a:p>
          <a:p>
            <a:pPr lvl="1"/>
            <a:r>
              <a:rPr lang="en-US" altLang="zh-CN" dirty="0" smtClean="0"/>
              <a:t>MD5</a:t>
            </a:r>
            <a:r>
              <a:rPr lang="zh-CN" altLang="en-US" dirty="0" smtClean="0"/>
              <a:t>每步都选择一个寄存器，将迭代结果与前一步的结果相加，并取代之</a:t>
            </a:r>
            <a:endParaRPr lang="en-US" altLang="zh-CN" dirty="0" smtClean="0"/>
          </a:p>
          <a:p>
            <a:pPr lvl="1"/>
            <a:r>
              <a:rPr lang="en-US" altLang="zh-CN" dirty="0" smtClean="0"/>
              <a:t>MD4</a:t>
            </a:r>
            <a:r>
              <a:rPr lang="zh-CN" altLang="en-US" dirty="0" smtClean="0"/>
              <a:t>没有对应操作</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781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MD5</a:t>
            </a:r>
            <a:r>
              <a:rPr lang="zh-CN" altLang="en-US" dirty="0" smtClean="0"/>
              <a:t>的强度</a:t>
            </a:r>
            <a:endParaRPr lang="zh-CN" altLang="en-US" dirty="0"/>
          </a:p>
        </p:txBody>
      </p:sp>
      <p:sp>
        <p:nvSpPr>
          <p:cNvPr id="3" name="内容占位符 2"/>
          <p:cNvSpPr>
            <a:spLocks noGrp="1"/>
          </p:cNvSpPr>
          <p:nvPr>
            <p:ph idx="1"/>
          </p:nvPr>
        </p:nvSpPr>
        <p:spPr/>
        <p:txBody>
          <a:bodyPr/>
          <a:lstStyle/>
          <a:p>
            <a:pPr>
              <a:lnSpc>
                <a:spcPct val="150000"/>
              </a:lnSpc>
            </a:pPr>
            <a:r>
              <a:rPr lang="en-US" altLang="zh-CN" sz="2800" dirty="0" smtClean="0"/>
              <a:t>MD5</a:t>
            </a:r>
            <a:r>
              <a:rPr lang="zh-CN" altLang="en-US" sz="2800" dirty="0" smtClean="0"/>
              <a:t>的每一位都依赖</a:t>
            </a:r>
            <a:r>
              <a:rPr lang="zh-CN" altLang="en-US" dirty="0" smtClean="0"/>
              <a:t>于</a:t>
            </a:r>
            <a:r>
              <a:rPr lang="zh-CN" altLang="en-US" sz="2800" dirty="0" smtClean="0"/>
              <a:t>消息的所有位</a:t>
            </a:r>
            <a:endParaRPr lang="en-US" altLang="zh-CN" sz="2800" dirty="0" smtClean="0"/>
          </a:p>
          <a:p>
            <a:pPr>
              <a:lnSpc>
                <a:spcPct val="150000"/>
              </a:lnSpc>
            </a:pPr>
            <a:r>
              <a:rPr lang="zh-CN" altLang="en-US" sz="2800" dirty="0" smtClean="0"/>
              <a:t>逻辑函数</a:t>
            </a:r>
            <a:r>
              <a:rPr lang="en-US" altLang="zh-CN" sz="2800" dirty="0" smtClean="0"/>
              <a:t>F,G,H,I</a:t>
            </a:r>
            <a:r>
              <a:rPr lang="zh-CN" altLang="en-US" sz="2800" dirty="0" smtClean="0"/>
              <a:t>的使用增加了混淆程度</a:t>
            </a:r>
            <a:endParaRPr lang="en-US" altLang="zh-CN" sz="2800" dirty="0" smtClean="0"/>
          </a:p>
          <a:p>
            <a:pPr>
              <a:lnSpc>
                <a:spcPct val="150000"/>
              </a:lnSpc>
            </a:pPr>
            <a:r>
              <a:rPr lang="en-US" altLang="zh-CN" sz="2800" dirty="0" smtClean="0"/>
              <a:t>MD5</a:t>
            </a:r>
            <a:r>
              <a:rPr lang="zh-CN" altLang="en-US" sz="2800" dirty="0" smtClean="0"/>
              <a:t>可能是</a:t>
            </a:r>
            <a:r>
              <a:rPr lang="en-US" altLang="zh-CN" sz="2800" dirty="0" smtClean="0"/>
              <a:t>128</a:t>
            </a:r>
            <a:r>
              <a:rPr lang="zh-CN" altLang="en-US" sz="2800" dirty="0" smtClean="0"/>
              <a:t>位</a:t>
            </a:r>
            <a:r>
              <a:rPr lang="en-US" altLang="zh-CN" sz="2800" dirty="0" smtClean="0"/>
              <a:t>Hash</a:t>
            </a:r>
            <a:r>
              <a:rPr lang="zh-CN" altLang="en-US" sz="2800" dirty="0" smtClean="0"/>
              <a:t>码中最强的算法</a:t>
            </a:r>
            <a:endParaRPr lang="en-US" altLang="zh-CN" sz="2800" dirty="0" smtClean="0"/>
          </a:p>
          <a:p>
            <a:pPr>
              <a:lnSpc>
                <a:spcPct val="150000"/>
              </a:lnSpc>
            </a:pPr>
            <a:r>
              <a:rPr lang="en-US" altLang="zh-CN" sz="2800" dirty="0" smtClean="0"/>
              <a:t>MD5</a:t>
            </a:r>
            <a:r>
              <a:rPr lang="zh-CN" altLang="en-US" sz="2800" dirty="0" smtClean="0"/>
              <a:t>抗密码分析的能力较弱</a:t>
            </a:r>
            <a:endParaRPr lang="en-US" altLang="zh-CN" sz="2800" dirty="0" smtClean="0"/>
          </a:p>
          <a:p>
            <a:pPr lvl="1">
              <a:lnSpc>
                <a:spcPct val="150000"/>
              </a:lnSpc>
            </a:pPr>
            <a:r>
              <a:rPr lang="zh-CN" altLang="en-US" sz="2600" dirty="0" smtClean="0"/>
              <a:t>生日攻击代价为</a:t>
            </a:r>
            <a:r>
              <a:rPr lang="en-US" altLang="zh-CN" sz="2600" dirty="0" smtClean="0"/>
              <a:t>2</a:t>
            </a:r>
            <a:r>
              <a:rPr lang="en-US" altLang="zh-CN" sz="2600" baseline="30000" dirty="0" smtClean="0"/>
              <a:t>64</a:t>
            </a:r>
            <a:r>
              <a:rPr lang="zh-CN" altLang="en-US" sz="2600" dirty="0" smtClean="0"/>
              <a:t>数量级</a:t>
            </a:r>
            <a:endParaRPr lang="en-US" altLang="zh-CN" sz="2600" dirty="0" smtClean="0"/>
          </a:p>
          <a:p>
            <a:pPr lvl="1">
              <a:lnSpc>
                <a:spcPct val="150000"/>
              </a:lnSpc>
            </a:pPr>
            <a:r>
              <a:rPr lang="zh-CN" altLang="en-US" sz="2600" dirty="0" smtClean="0"/>
              <a:t>王小云的碰撞攻击算法效率很高</a:t>
            </a:r>
            <a:endParaRPr lang="en-US" altLang="zh-CN" sz="26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58</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0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smtClean="0"/>
              <a:t>二、安全散列算法</a:t>
            </a:r>
            <a:r>
              <a:rPr lang="en-US" altLang="zh-CN" dirty="0" smtClean="0"/>
              <a:t>SHA</a:t>
            </a:r>
            <a:endParaRPr lang="zh-CN" altLang="en-US" dirty="0"/>
          </a:p>
        </p:txBody>
      </p:sp>
      <p:sp>
        <p:nvSpPr>
          <p:cNvPr id="3" name="内容占位符 2"/>
          <p:cNvSpPr>
            <a:spLocks noGrp="1"/>
          </p:cNvSpPr>
          <p:nvPr>
            <p:ph idx="1"/>
          </p:nvPr>
        </p:nvSpPr>
        <p:spPr>
          <a:xfrm>
            <a:off x="285721" y="1500174"/>
            <a:ext cx="8643997" cy="4857784"/>
          </a:xfrm>
        </p:spPr>
        <p:txBody>
          <a:bodyPr>
            <a:normAutofit fontScale="92500" lnSpcReduction="10000"/>
          </a:bodyPr>
          <a:lstStyle/>
          <a:p>
            <a:r>
              <a:rPr lang="en-AU" altLang="zh-CN" dirty="0" smtClean="0">
                <a:cs typeface="Times New Roman" pitchFamily="18" charset="0"/>
              </a:rPr>
              <a:t>SHA</a:t>
            </a:r>
            <a:r>
              <a:rPr lang="zh-CN" altLang="en-US" dirty="0" smtClean="0">
                <a:cs typeface="Times New Roman" pitchFamily="18" charset="0"/>
              </a:rPr>
              <a:t>由美国标准与技术研究所</a:t>
            </a:r>
            <a:r>
              <a:rPr lang="en-US" altLang="zh-CN" dirty="0" smtClean="0">
                <a:cs typeface="Times New Roman" pitchFamily="18" charset="0"/>
              </a:rPr>
              <a:t>NIST</a:t>
            </a:r>
            <a:r>
              <a:rPr lang="zh-CN" altLang="en-US" dirty="0" smtClean="0">
                <a:cs typeface="Times New Roman" pitchFamily="18" charset="0"/>
              </a:rPr>
              <a:t>于</a:t>
            </a:r>
            <a:r>
              <a:rPr lang="en-US" altLang="zh-CN" dirty="0" smtClean="0">
                <a:cs typeface="Times New Roman" pitchFamily="18" charset="0"/>
              </a:rPr>
              <a:t>1993</a:t>
            </a:r>
            <a:r>
              <a:rPr lang="zh-CN" altLang="en-US" dirty="0" smtClean="0">
                <a:cs typeface="Times New Roman" pitchFamily="18" charset="0"/>
              </a:rPr>
              <a:t>年设计</a:t>
            </a:r>
            <a:endParaRPr lang="en-AU" altLang="zh-CN" dirty="0" smtClean="0">
              <a:cs typeface="Times New Roman" pitchFamily="18" charset="0"/>
            </a:endParaRPr>
          </a:p>
          <a:p>
            <a:pPr lvl="1"/>
            <a:r>
              <a:rPr lang="en-US" altLang="zh-CN" dirty="0" smtClean="0">
                <a:cs typeface="Times New Roman" pitchFamily="18" charset="0"/>
              </a:rPr>
              <a:t>1995</a:t>
            </a:r>
            <a:r>
              <a:rPr lang="zh-CN" altLang="en-US" dirty="0" smtClean="0">
                <a:cs typeface="Times New Roman" pitchFamily="18" charset="0"/>
              </a:rPr>
              <a:t>年修订，称之为</a:t>
            </a:r>
            <a:r>
              <a:rPr lang="en-AU" altLang="zh-CN" dirty="0" smtClean="0">
                <a:cs typeface="Times New Roman" pitchFamily="18" charset="0"/>
              </a:rPr>
              <a:t>SHA-1</a:t>
            </a:r>
          </a:p>
          <a:p>
            <a:pPr lvl="1"/>
            <a:r>
              <a:rPr lang="zh-CN" altLang="en-US" dirty="0" smtClean="0">
                <a:cs typeface="Times New Roman" pitchFamily="18" charset="0"/>
              </a:rPr>
              <a:t>标准</a:t>
            </a:r>
            <a:r>
              <a:rPr lang="en-US" altLang="zh-CN" dirty="0" smtClean="0">
                <a:cs typeface="Times New Roman" pitchFamily="18" charset="0"/>
              </a:rPr>
              <a:t>FIPS 180-1</a:t>
            </a:r>
            <a:r>
              <a:rPr lang="zh-CN" altLang="en-US" dirty="0" smtClean="0">
                <a:cs typeface="Times New Roman" pitchFamily="18" charset="0"/>
              </a:rPr>
              <a:t>，及互联网中</a:t>
            </a:r>
            <a:r>
              <a:rPr lang="en-US" altLang="zh-CN" dirty="0" smtClean="0">
                <a:cs typeface="Times New Roman" pitchFamily="18" charset="0"/>
              </a:rPr>
              <a:t>RFC3174</a:t>
            </a:r>
          </a:p>
          <a:p>
            <a:r>
              <a:rPr lang="zh-CN" altLang="en-US" dirty="0" smtClean="0">
                <a:cs typeface="Times New Roman" pitchFamily="18" charset="0"/>
              </a:rPr>
              <a:t>算法称为</a:t>
            </a:r>
            <a:r>
              <a:rPr lang="en-US" altLang="zh-CN" dirty="0" smtClean="0">
                <a:cs typeface="Times New Roman" pitchFamily="18" charset="0"/>
              </a:rPr>
              <a:t>SHA</a:t>
            </a:r>
            <a:r>
              <a:rPr lang="zh-CN" altLang="en-US" dirty="0" smtClean="0">
                <a:cs typeface="Times New Roman" pitchFamily="18" charset="0"/>
              </a:rPr>
              <a:t>，对应标准称为</a:t>
            </a:r>
            <a:r>
              <a:rPr lang="en-US" altLang="zh-CN" dirty="0" smtClean="0">
                <a:cs typeface="Times New Roman" pitchFamily="18" charset="0"/>
              </a:rPr>
              <a:t>SHS</a:t>
            </a:r>
            <a:endParaRPr lang="en-AU" altLang="zh-CN" dirty="0" smtClean="0">
              <a:cs typeface="Times New Roman" pitchFamily="18" charset="0"/>
            </a:endParaRPr>
          </a:p>
          <a:p>
            <a:endParaRPr lang="en-US" altLang="zh-CN" dirty="0" smtClean="0">
              <a:cs typeface="Times New Roman" pitchFamily="18" charset="0"/>
            </a:endParaRPr>
          </a:p>
          <a:p>
            <a:r>
              <a:rPr lang="en-US" altLang="zh-CN" dirty="0" smtClean="0">
                <a:cs typeface="Times New Roman" pitchFamily="18" charset="0"/>
              </a:rPr>
              <a:t>SHA-1</a:t>
            </a:r>
            <a:r>
              <a:rPr lang="zh-CN" altLang="en-US" dirty="0" smtClean="0">
                <a:cs typeface="Times New Roman" pitchFamily="18" charset="0"/>
              </a:rPr>
              <a:t>建立在</a:t>
            </a:r>
            <a:r>
              <a:rPr lang="en-AU" altLang="zh-CN" dirty="0" smtClean="0">
                <a:cs typeface="Times New Roman" pitchFamily="18" charset="0"/>
              </a:rPr>
              <a:t>MD4</a:t>
            </a:r>
            <a:r>
              <a:rPr lang="zh-CN" altLang="en-US" dirty="0" smtClean="0">
                <a:cs typeface="Times New Roman" pitchFamily="18" charset="0"/>
              </a:rPr>
              <a:t>算法之上</a:t>
            </a:r>
            <a:endParaRPr lang="en-US" altLang="zh-CN" dirty="0" smtClean="0">
              <a:cs typeface="Times New Roman" pitchFamily="18" charset="0"/>
            </a:endParaRPr>
          </a:p>
          <a:p>
            <a:r>
              <a:rPr lang="zh-CN" altLang="en-US" dirty="0" smtClean="0">
                <a:cs typeface="Times New Roman" pitchFamily="18" charset="0"/>
              </a:rPr>
              <a:t>产生</a:t>
            </a:r>
            <a:r>
              <a:rPr lang="en-US" altLang="zh-CN" dirty="0" smtClean="0">
                <a:cs typeface="Times New Roman" pitchFamily="18" charset="0"/>
              </a:rPr>
              <a:t>160</a:t>
            </a:r>
            <a:r>
              <a:rPr lang="zh-CN" altLang="en-US" dirty="0" smtClean="0">
                <a:cs typeface="Times New Roman" pitchFamily="18" charset="0"/>
              </a:rPr>
              <a:t>比特消息摘要</a:t>
            </a:r>
            <a:endParaRPr lang="en-US" altLang="zh-CN" dirty="0" smtClean="0">
              <a:cs typeface="Times New Roman" pitchFamily="18" charset="0"/>
            </a:endParaRPr>
          </a:p>
          <a:p>
            <a:endParaRPr lang="en-US" altLang="zh-CN" dirty="0" smtClean="0">
              <a:cs typeface="Times New Roman" pitchFamily="18" charset="0"/>
            </a:endParaRPr>
          </a:p>
          <a:p>
            <a:r>
              <a:rPr lang="en-US" altLang="zh-CN" dirty="0" smtClean="0">
                <a:cs typeface="Times New Roman" pitchFamily="18" charset="0"/>
              </a:rPr>
              <a:t>2005</a:t>
            </a:r>
            <a:r>
              <a:rPr lang="zh-CN" altLang="en-US" dirty="0" smtClean="0">
                <a:cs typeface="Times New Roman" pitchFamily="18" charset="0"/>
              </a:rPr>
              <a:t>年</a:t>
            </a:r>
            <a:r>
              <a:rPr lang="en-US" altLang="zh-CN" dirty="0" smtClean="0">
                <a:cs typeface="Times New Roman" pitchFamily="18" charset="0"/>
              </a:rPr>
              <a:t>NIST</a:t>
            </a:r>
            <a:r>
              <a:rPr lang="zh-CN" altLang="en-US" dirty="0" smtClean="0">
                <a:cs typeface="Times New Roman" pitchFamily="18" charset="0"/>
              </a:rPr>
              <a:t>宣布将逐步废止</a:t>
            </a:r>
            <a:r>
              <a:rPr lang="en-US" altLang="zh-CN" dirty="0" smtClean="0">
                <a:cs typeface="Times New Roman" pitchFamily="18" charset="0"/>
              </a:rPr>
              <a:t>SHA-1</a:t>
            </a:r>
          </a:p>
          <a:p>
            <a:pPr lvl="1"/>
            <a:r>
              <a:rPr lang="zh-CN" altLang="en-US" dirty="0" smtClean="0">
                <a:cs typeface="Times New Roman" pitchFamily="18" charset="0"/>
              </a:rPr>
              <a:t>此后不久，王小云公开攻击算法，寻找碰撞的计算量为</a:t>
            </a:r>
            <a:r>
              <a:rPr lang="en-US" altLang="zh-CN" dirty="0" smtClean="0">
                <a:cs typeface="Times New Roman" pitchFamily="18" charset="0"/>
              </a:rPr>
              <a:t>2</a:t>
            </a:r>
            <a:r>
              <a:rPr lang="en-US" altLang="zh-CN" baseline="30000" dirty="0" smtClean="0">
                <a:cs typeface="Times New Roman" pitchFamily="18" charset="0"/>
              </a:rPr>
              <a:t>69</a:t>
            </a:r>
          </a:p>
          <a:p>
            <a:pPr lvl="1"/>
            <a:r>
              <a:rPr lang="zh-CN" altLang="en-US" dirty="0" smtClean="0">
                <a:cs typeface="Times New Roman" pitchFamily="18" charset="0"/>
              </a:rPr>
              <a:t>至</a:t>
            </a:r>
            <a:r>
              <a:rPr lang="en-US" altLang="zh-CN" dirty="0" smtClean="0">
                <a:cs typeface="Times New Roman" pitchFamily="18" charset="0"/>
              </a:rPr>
              <a:t>2011</a:t>
            </a:r>
            <a:r>
              <a:rPr lang="zh-CN" altLang="en-US" dirty="0" smtClean="0">
                <a:cs typeface="Times New Roman" pitchFamily="18" charset="0"/>
              </a:rPr>
              <a:t>年，寻找碰撞的计算量为</a:t>
            </a:r>
            <a:r>
              <a:rPr lang="en-US" altLang="zh-CN" dirty="0" smtClean="0">
                <a:cs typeface="Times New Roman" pitchFamily="18" charset="0"/>
              </a:rPr>
              <a:t>2</a:t>
            </a:r>
            <a:r>
              <a:rPr lang="en-US" altLang="zh-CN" baseline="30000" dirty="0" smtClean="0">
                <a:cs typeface="Times New Roman" pitchFamily="18" charset="0"/>
              </a:rPr>
              <a:t>63</a:t>
            </a:r>
            <a:endParaRPr lang="en-AU" altLang="zh-CN" dirty="0" smtClean="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55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认证包括两种</a:t>
            </a:r>
            <a:endParaRPr lang="en-US" altLang="zh-CN" dirty="0" smtClean="0"/>
          </a:p>
          <a:p>
            <a:pPr lvl="1"/>
            <a:r>
              <a:rPr lang="zh-CN" altLang="en-US" dirty="0" smtClean="0"/>
              <a:t>消息认证（也称报文认证）</a:t>
            </a:r>
            <a:endParaRPr lang="en-US" altLang="zh-CN" dirty="0" smtClean="0"/>
          </a:p>
          <a:p>
            <a:pPr lvl="2"/>
            <a:r>
              <a:rPr lang="zh-CN" altLang="en-US" dirty="0" smtClean="0"/>
              <a:t>在产生消息时进行：</a:t>
            </a:r>
            <a:r>
              <a:rPr lang="en-US" altLang="zh-CN" dirty="0"/>
              <a:t> MAC</a:t>
            </a:r>
            <a:r>
              <a:rPr lang="zh-CN" altLang="en-US" dirty="0"/>
              <a:t>、</a:t>
            </a:r>
            <a:r>
              <a:rPr lang="en-US" altLang="zh-CN" dirty="0" smtClean="0"/>
              <a:t>Hash</a:t>
            </a:r>
            <a:r>
              <a:rPr lang="zh-CN" altLang="en-US" dirty="0" smtClean="0"/>
              <a:t>、数字签名</a:t>
            </a:r>
            <a:endParaRPr lang="en-US" altLang="zh-CN" dirty="0" smtClean="0"/>
          </a:p>
          <a:p>
            <a:pPr lvl="2"/>
            <a:r>
              <a:rPr lang="zh-CN" altLang="en-US" dirty="0" smtClean="0"/>
              <a:t>涉及的是特定实体所声称的特定消息</a:t>
            </a:r>
            <a:endParaRPr lang="en-US" altLang="zh-CN" dirty="0" smtClean="0"/>
          </a:p>
          <a:p>
            <a:pPr lvl="2"/>
            <a:r>
              <a:rPr lang="zh-CN" altLang="en-US" dirty="0" smtClean="0"/>
              <a:t>可以兼具认证信源身份</a:t>
            </a:r>
            <a:endParaRPr lang="en-US" altLang="zh-CN" dirty="0" smtClean="0"/>
          </a:p>
          <a:p>
            <a:pPr lvl="1"/>
            <a:endParaRPr lang="en-US" altLang="zh-CN" dirty="0" smtClean="0"/>
          </a:p>
          <a:p>
            <a:pPr lvl="1"/>
            <a:r>
              <a:rPr lang="zh-CN" altLang="en-US" dirty="0" smtClean="0"/>
              <a:t>身份认证（也称实体认证）</a:t>
            </a:r>
            <a:endParaRPr lang="en-US" altLang="zh-CN" dirty="0" smtClean="0"/>
          </a:p>
          <a:p>
            <a:pPr lvl="2"/>
            <a:r>
              <a:rPr lang="zh-CN" altLang="en-US" dirty="0" smtClean="0"/>
              <a:t>在协议执行时进行：身份认证协议</a:t>
            </a:r>
            <a:endParaRPr lang="en-US" altLang="zh-CN" dirty="0" smtClean="0"/>
          </a:p>
          <a:p>
            <a:pPr lvl="2"/>
            <a:r>
              <a:rPr lang="zh-CN" altLang="en-US" dirty="0" smtClean="0"/>
              <a:t>通常涉及的是特定实体所具有某些信息，而非传递的消息</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808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nSpc>
                <a:spcPct val="110000"/>
              </a:lnSpc>
            </a:pPr>
            <a:r>
              <a:rPr lang="zh-CN" altLang="en-US" dirty="0" smtClean="0"/>
              <a:t>概述</a:t>
            </a:r>
          </a:p>
          <a:p>
            <a:pPr lvl="1">
              <a:lnSpc>
                <a:spcPct val="110000"/>
              </a:lnSpc>
            </a:pPr>
            <a:r>
              <a:rPr lang="zh-CN" altLang="en-US" sz="2400" dirty="0" smtClean="0"/>
              <a:t>要求输入小于</a:t>
            </a:r>
            <a:r>
              <a:rPr lang="en-US" altLang="zh-CN" sz="2400" dirty="0" smtClean="0"/>
              <a:t>2</a:t>
            </a:r>
            <a:r>
              <a:rPr lang="en-US" altLang="zh-CN" sz="2400" baseline="30000" dirty="0" smtClean="0"/>
              <a:t>64</a:t>
            </a:r>
            <a:r>
              <a:rPr lang="zh-CN" altLang="en-US" sz="2400" dirty="0" smtClean="0"/>
              <a:t>位，输出为</a:t>
            </a:r>
            <a:r>
              <a:rPr lang="en-US" altLang="zh-CN" sz="2400" dirty="0" smtClean="0"/>
              <a:t>160</a:t>
            </a:r>
            <a:r>
              <a:rPr lang="zh-CN" altLang="en-US" sz="2400" dirty="0" smtClean="0"/>
              <a:t>位</a:t>
            </a:r>
            <a:endParaRPr lang="en-US" altLang="zh-CN" sz="2400" dirty="0" smtClean="0"/>
          </a:p>
          <a:p>
            <a:pPr lvl="1">
              <a:lnSpc>
                <a:spcPct val="110000"/>
              </a:lnSpc>
            </a:pPr>
            <a:r>
              <a:rPr lang="zh-CN" altLang="en-US" sz="2400" dirty="0" smtClean="0"/>
              <a:t>处理过程与</a:t>
            </a:r>
            <a:r>
              <a:rPr lang="en-US" altLang="zh-CN" sz="2400" dirty="0" smtClean="0"/>
              <a:t>MD5</a:t>
            </a:r>
            <a:r>
              <a:rPr lang="zh-CN" altLang="en-US" sz="2400" dirty="0" smtClean="0"/>
              <a:t>类似。用同样方式</a:t>
            </a:r>
            <a:r>
              <a:rPr lang="zh-CN" altLang="en-US" dirty="0" smtClean="0"/>
              <a:t>填充明文</a:t>
            </a:r>
            <a:r>
              <a:rPr lang="zh-CN" altLang="en-US" sz="2400" dirty="0" smtClean="0"/>
              <a:t>，并分成</a:t>
            </a:r>
            <a:r>
              <a:rPr lang="en-US" altLang="zh-CN" sz="2400" dirty="0" smtClean="0"/>
              <a:t>512</a:t>
            </a:r>
            <a:r>
              <a:rPr lang="zh-CN" altLang="en-US" sz="2400" dirty="0" smtClean="0"/>
              <a:t>位的定长块，每一块与当前信息摘要值结合，产生信息摘要的下一个中间结果，直到处理完毕。</a:t>
            </a:r>
            <a:endParaRPr lang="en-US" altLang="zh-CN" sz="2400" dirty="0" smtClean="0"/>
          </a:p>
          <a:p>
            <a:pPr lvl="1">
              <a:lnSpc>
                <a:spcPct val="110000"/>
              </a:lnSpc>
            </a:pPr>
            <a:r>
              <a:rPr lang="zh-CN" altLang="en-US" sz="2400" dirty="0" smtClean="0"/>
              <a:t>共扫描</a:t>
            </a:r>
            <a:r>
              <a:rPr lang="en-US" altLang="zh-CN" sz="2400" dirty="0" smtClean="0"/>
              <a:t>5</a:t>
            </a:r>
            <a:r>
              <a:rPr lang="zh-CN" altLang="en-US" sz="2400" dirty="0" smtClean="0"/>
              <a:t>遍，效率略低于</a:t>
            </a:r>
            <a:r>
              <a:rPr lang="en-US" altLang="zh-CN" sz="2400" dirty="0" smtClean="0"/>
              <a:t>MD5</a:t>
            </a:r>
            <a:r>
              <a:rPr lang="zh-CN" altLang="en-US" sz="2400" dirty="0" smtClean="0"/>
              <a:t>（</a:t>
            </a:r>
            <a:r>
              <a:rPr lang="en-US" altLang="zh-CN" sz="2400" dirty="0" smtClean="0"/>
              <a:t>4</a:t>
            </a:r>
            <a:r>
              <a:rPr lang="zh-CN" altLang="en-US" sz="2400" dirty="0" smtClean="0"/>
              <a:t>遍），强度略高</a:t>
            </a:r>
          </a:p>
          <a:p>
            <a:pPr lvl="1">
              <a:lnSpc>
                <a:spcPct val="110000"/>
              </a:lnSpc>
            </a:pPr>
            <a:r>
              <a:rPr lang="zh-CN" altLang="en-US" sz="2400" dirty="0" smtClean="0"/>
              <a:t>使用</a:t>
            </a:r>
            <a:r>
              <a:rPr lang="en-US" altLang="zh-CN" sz="2400" dirty="0" smtClean="0"/>
              <a:t>5</a:t>
            </a:r>
            <a:r>
              <a:rPr lang="zh-CN" altLang="en-US" sz="2400" dirty="0" smtClean="0"/>
              <a:t>个寄存器：</a:t>
            </a:r>
            <a:r>
              <a:rPr lang="en-US" altLang="zh-CN" sz="2400" dirty="0" smtClean="0"/>
              <a:t>A, B, C, D, E</a:t>
            </a:r>
            <a:r>
              <a:rPr lang="zh-CN" altLang="en-US" sz="2400" dirty="0" smtClean="0"/>
              <a:t>。</a:t>
            </a:r>
            <a:endParaRPr lang="en-US" altLang="zh-CN" sz="24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511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110000"/>
              </a:lnSpc>
            </a:pPr>
            <a:r>
              <a:rPr lang="zh-CN" altLang="en-US" sz="2600" dirty="0"/>
              <a:t>基本算法 </a:t>
            </a:r>
          </a:p>
          <a:p>
            <a:pPr lvl="1">
              <a:lnSpc>
                <a:spcPct val="110000"/>
              </a:lnSpc>
            </a:pPr>
            <a:r>
              <a:rPr lang="zh-CN" altLang="en-US" dirty="0"/>
              <a:t>初值：</a:t>
            </a:r>
            <a:endParaRPr lang="en-US" altLang="zh-CN" dirty="0"/>
          </a:p>
          <a:p>
            <a:pPr lvl="1">
              <a:lnSpc>
                <a:spcPct val="110000"/>
              </a:lnSpc>
              <a:buNone/>
            </a:pPr>
            <a:r>
              <a:rPr lang="en-US" altLang="zh-CN" dirty="0">
                <a:latin typeface="Consolas" panose="020B0609020204030204" pitchFamily="49" charset="0"/>
              </a:rPr>
              <a:t>	</a:t>
            </a:r>
            <a:r>
              <a:rPr lang="en-US" altLang="zh-CN" dirty="0" smtClean="0">
                <a:latin typeface="Consolas" panose="020B0609020204030204" pitchFamily="49" charset="0"/>
              </a:rPr>
              <a:t>A=67452301</a:t>
            </a:r>
            <a:r>
              <a:rPr lang="en-US" altLang="zh-CN" dirty="0">
                <a:latin typeface="Consolas" panose="020B0609020204030204" pitchFamily="49" charset="0"/>
              </a:rPr>
              <a:t>; </a:t>
            </a:r>
            <a:r>
              <a:rPr lang="en-US" altLang="zh-CN" dirty="0" smtClean="0">
                <a:latin typeface="Consolas" panose="020B0609020204030204" pitchFamily="49" charset="0"/>
              </a:rPr>
              <a:t>B=EFCDAB89;</a:t>
            </a:r>
          </a:p>
          <a:p>
            <a:pPr lvl="1">
              <a:lnSpc>
                <a:spcPct val="110000"/>
              </a:lnSpc>
              <a:buNone/>
            </a:pPr>
            <a:r>
              <a:rPr lang="en-US" altLang="zh-CN" dirty="0">
                <a:latin typeface="Consolas" panose="020B0609020204030204" pitchFamily="49" charset="0"/>
              </a:rPr>
              <a:t>	C=98BADCFE;</a:t>
            </a:r>
            <a:r>
              <a:rPr lang="zh-CN" altLang="en-US" dirty="0">
                <a:latin typeface="Consolas" panose="020B0609020204030204" pitchFamily="49" charset="0"/>
              </a:rPr>
              <a:t> </a:t>
            </a:r>
            <a:r>
              <a:rPr lang="en-US" altLang="zh-CN" dirty="0" smtClean="0">
                <a:latin typeface="Consolas" panose="020B0609020204030204" pitchFamily="49" charset="0"/>
              </a:rPr>
              <a:t>D=10325476;</a:t>
            </a:r>
          </a:p>
          <a:p>
            <a:pPr lvl="1">
              <a:lnSpc>
                <a:spcPct val="110000"/>
              </a:lnSpc>
              <a:buNone/>
            </a:pPr>
            <a:r>
              <a:rPr lang="en-US" altLang="zh-CN" dirty="0">
                <a:latin typeface="Consolas" panose="020B0609020204030204" pitchFamily="49" charset="0"/>
              </a:rPr>
              <a:t>	E=C3D2E1F0</a:t>
            </a:r>
          </a:p>
          <a:p>
            <a:pPr lvl="1">
              <a:lnSpc>
                <a:spcPct val="110000"/>
              </a:lnSpc>
            </a:pPr>
            <a:r>
              <a:rPr lang="en-US" altLang="zh-CN" dirty="0">
                <a:latin typeface="+mn-ea"/>
              </a:rPr>
              <a:t>	</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被复制到</a:t>
            </a:r>
            <a:r>
              <a:rPr lang="en-US" altLang="zh-CN" dirty="0"/>
              <a:t>AA</a:t>
            </a:r>
            <a:r>
              <a:rPr lang="zh-CN" altLang="en-US" dirty="0"/>
              <a:t>、</a:t>
            </a:r>
            <a:r>
              <a:rPr lang="en-US" altLang="zh-CN" dirty="0"/>
              <a:t>BB</a:t>
            </a:r>
            <a:r>
              <a:rPr lang="zh-CN" altLang="en-US" dirty="0"/>
              <a:t>、</a:t>
            </a:r>
            <a:r>
              <a:rPr lang="en-US" altLang="zh-CN" dirty="0"/>
              <a:t>CC</a:t>
            </a:r>
            <a:r>
              <a:rPr lang="zh-CN" altLang="en-US" dirty="0"/>
              <a:t>、</a:t>
            </a:r>
            <a:r>
              <a:rPr lang="en-US" altLang="zh-CN" dirty="0"/>
              <a:t>DD</a:t>
            </a:r>
            <a:r>
              <a:rPr lang="zh-CN" altLang="en-US" dirty="0"/>
              <a:t>、</a:t>
            </a:r>
            <a:r>
              <a:rPr lang="en-US" altLang="zh-CN" dirty="0"/>
              <a:t>EE</a:t>
            </a:r>
            <a:r>
              <a:rPr lang="zh-CN" altLang="en-US" dirty="0"/>
              <a:t>，进行四轮迭代，每轮</a:t>
            </a:r>
            <a:r>
              <a:rPr lang="en-US" altLang="zh-CN" dirty="0"/>
              <a:t>20</a:t>
            </a:r>
            <a:r>
              <a:rPr lang="zh-CN" altLang="en-US" dirty="0"/>
              <a:t>步运算，每一步对三个寄存器进行非线性操作，然后移位。</a:t>
            </a:r>
            <a:r>
              <a:rPr lang="zh-CN" altLang="en-US" dirty="0" smtClean="0"/>
              <a:t>每轮有</a:t>
            </a:r>
            <a:r>
              <a:rPr lang="zh-CN" altLang="en-US" dirty="0"/>
              <a:t>一个常数</a:t>
            </a:r>
            <a:r>
              <a:rPr lang="en-US" altLang="zh-CN" dirty="0"/>
              <a:t>k</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61</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071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消息扩展</a:t>
            </a:r>
            <a:endParaRPr lang="zh-CN" altLang="en-US" dirty="0"/>
          </a:p>
        </p:txBody>
      </p:sp>
      <p:sp>
        <p:nvSpPr>
          <p:cNvPr id="3" name="内容占位符 2"/>
          <p:cNvSpPr>
            <a:spLocks noGrp="1"/>
          </p:cNvSpPr>
          <p:nvPr>
            <p:ph idx="1"/>
          </p:nvPr>
        </p:nvSpPr>
        <p:spPr>
          <a:xfrm>
            <a:off x="457200" y="1196752"/>
            <a:ext cx="8229600" cy="5127848"/>
          </a:xfrm>
        </p:spPr>
        <p:txBody>
          <a:bodyPr/>
          <a:lstStyle/>
          <a:p>
            <a:pPr>
              <a:lnSpc>
                <a:spcPct val="80000"/>
              </a:lnSpc>
            </a:pPr>
            <a:r>
              <a:rPr lang="en-US" altLang="zh-CN" dirty="0" err="1" smtClean="0"/>
              <a:t>W</a:t>
            </a:r>
            <a:r>
              <a:rPr lang="en-US" altLang="zh-CN" baseline="-25000" dirty="0" err="1" smtClean="0"/>
              <a:t>t</a:t>
            </a:r>
            <a:r>
              <a:rPr lang="en-US" altLang="zh-CN" dirty="0" smtClean="0"/>
              <a:t>=M</a:t>
            </a:r>
            <a:r>
              <a:rPr lang="en-US" altLang="zh-CN" baseline="-25000" dirty="0" smtClean="0"/>
              <a:t>t</a:t>
            </a:r>
            <a:r>
              <a:rPr lang="en-US" altLang="zh-CN" dirty="0" smtClean="0"/>
              <a:t>(</a:t>
            </a:r>
            <a:r>
              <a:rPr lang="zh-CN" altLang="en-US" dirty="0" smtClean="0"/>
              <a:t>输入的相应消息字</a:t>
            </a:r>
            <a:r>
              <a:rPr lang="en-US" altLang="zh-CN" dirty="0" smtClean="0"/>
              <a:t>)</a:t>
            </a:r>
            <a:r>
              <a:rPr lang="zh-CN" altLang="en-US" dirty="0" smtClean="0"/>
              <a:t>，</a:t>
            </a:r>
            <a:r>
              <a:rPr lang="en-US" altLang="zh-CN" dirty="0" smtClean="0"/>
              <a:t>0&lt;=t&lt;=15</a:t>
            </a:r>
          </a:p>
          <a:p>
            <a:pPr>
              <a:lnSpc>
                <a:spcPct val="80000"/>
              </a:lnSpc>
            </a:pPr>
            <a:r>
              <a:rPr lang="en-US" altLang="zh-CN" dirty="0" err="1" smtClean="0"/>
              <a:t>W</a:t>
            </a:r>
            <a:r>
              <a:rPr lang="en-US" altLang="zh-CN" baseline="-25000" dirty="0" err="1" smtClean="0"/>
              <a:t>t</a:t>
            </a:r>
            <a:r>
              <a:rPr lang="en-US" altLang="zh-CN" dirty="0" smtClean="0"/>
              <a:t>=W</a:t>
            </a:r>
            <a:r>
              <a:rPr lang="en-US" altLang="zh-CN" baseline="-25000" dirty="0" smtClean="0"/>
              <a:t>t-3</a:t>
            </a:r>
            <a:r>
              <a:rPr lang="en-US" altLang="zh-CN" dirty="0" smtClean="0"/>
              <a:t> </a:t>
            </a:r>
            <a:r>
              <a:rPr lang="en-US" altLang="zh-CN" dirty="0" smtClean="0">
                <a:sym typeface="Symbol" pitchFamily="18" charset="2"/>
              </a:rPr>
              <a:t></a:t>
            </a:r>
            <a:r>
              <a:rPr lang="en-US" altLang="zh-CN" dirty="0" smtClean="0"/>
              <a:t> W</a:t>
            </a:r>
            <a:r>
              <a:rPr lang="en-US" altLang="zh-CN" baseline="-25000" dirty="0" smtClean="0"/>
              <a:t>t-8</a:t>
            </a:r>
            <a:r>
              <a:rPr lang="en-US" altLang="zh-CN" dirty="0" smtClean="0"/>
              <a:t> </a:t>
            </a:r>
            <a:r>
              <a:rPr lang="en-US" altLang="zh-CN" dirty="0" smtClean="0">
                <a:sym typeface="Symbol" pitchFamily="18" charset="2"/>
              </a:rPr>
              <a:t></a:t>
            </a:r>
            <a:r>
              <a:rPr lang="en-US" altLang="zh-CN" dirty="0" smtClean="0"/>
              <a:t> W</a:t>
            </a:r>
            <a:r>
              <a:rPr lang="en-US" altLang="zh-CN" baseline="-25000" dirty="0" smtClean="0"/>
              <a:t>t-14</a:t>
            </a:r>
            <a:r>
              <a:rPr lang="en-US" altLang="zh-CN" dirty="0" smtClean="0"/>
              <a:t> </a:t>
            </a:r>
            <a:r>
              <a:rPr lang="en-US" altLang="zh-CN" dirty="0" smtClean="0">
                <a:sym typeface="Symbol" pitchFamily="18" charset="2"/>
              </a:rPr>
              <a:t></a:t>
            </a:r>
            <a:r>
              <a:rPr lang="en-US" altLang="zh-CN" dirty="0" smtClean="0"/>
              <a:t> W</a:t>
            </a:r>
            <a:r>
              <a:rPr lang="en-US" altLang="zh-CN" baseline="-25000" dirty="0" smtClean="0"/>
              <a:t>t-16</a:t>
            </a:r>
            <a:r>
              <a:rPr lang="zh-CN" altLang="en-US" dirty="0" smtClean="0"/>
              <a:t>，</a:t>
            </a:r>
            <a:r>
              <a:rPr lang="en-US" altLang="zh-CN" dirty="0" smtClean="0"/>
              <a:t>16&lt;=t&lt;=79</a:t>
            </a:r>
          </a:p>
          <a:p>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285719" y="2475167"/>
            <a:ext cx="8595667" cy="2811221"/>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00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339752" y="424290"/>
            <a:ext cx="4445686" cy="6016318"/>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63</a:t>
            </a:fld>
            <a:endParaRPr lang="en-US" altLang="zh-CN" dirty="0"/>
          </a:p>
        </p:txBody>
      </p:sp>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699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单步操作</a:t>
            </a:r>
            <a:r>
              <a:rPr lang="en-US" altLang="zh-CN" dirty="0" smtClean="0"/>
              <a:t>(</a:t>
            </a:r>
            <a:r>
              <a:rPr lang="zh-CN" altLang="en-US" dirty="0" smtClean="0"/>
              <a:t>压缩函数</a:t>
            </a:r>
            <a:r>
              <a:rPr lang="en-US" altLang="zh-CN" dirty="0" smtClean="0"/>
              <a:t>)</a:t>
            </a:r>
            <a:endParaRPr lang="zh-CN" altLang="en-US" dirty="0"/>
          </a:p>
        </p:txBody>
      </p:sp>
      <p:sp>
        <p:nvSpPr>
          <p:cNvPr id="3" name="内容占位符 2"/>
          <p:cNvSpPr>
            <a:spLocks noGrp="1"/>
          </p:cNvSpPr>
          <p:nvPr>
            <p:ph idx="1"/>
          </p:nvPr>
        </p:nvSpPr>
        <p:spPr>
          <a:xfrm>
            <a:off x="323528" y="1295400"/>
            <a:ext cx="8640960" cy="5029200"/>
          </a:xfrm>
        </p:spPr>
        <p:txBody>
          <a:bodyPr>
            <a:normAutofit/>
          </a:bodyPr>
          <a:lstStyle/>
          <a:p>
            <a:r>
              <a:rPr lang="zh-CN" altLang="en-US" dirty="0" smtClean="0"/>
              <a:t>基本运算</a:t>
            </a:r>
            <a:endParaRPr lang="en-US" altLang="zh-CN" dirty="0" smtClean="0"/>
          </a:p>
          <a:p>
            <a:pPr marL="0" indent="0">
              <a:buNone/>
            </a:pPr>
            <a:r>
              <a:rPr lang="en-US" altLang="zh-CN" sz="2400" dirty="0" smtClean="0"/>
              <a:t>{A,B,C,D,E}</a:t>
            </a:r>
            <a:r>
              <a:rPr lang="en-US" altLang="zh-CN" sz="2400" dirty="0" smtClean="0">
                <a:sym typeface="Symbol" pitchFamily="18" charset="2"/>
              </a:rPr>
              <a:t></a:t>
            </a:r>
            <a:r>
              <a:rPr lang="en-US" altLang="zh-CN" sz="2400" dirty="0" smtClean="0"/>
              <a:t>{(CLS</a:t>
            </a:r>
            <a:r>
              <a:rPr lang="en-US" altLang="zh-CN" sz="2400" baseline="-25000" dirty="0" smtClean="0"/>
              <a:t>5</a:t>
            </a:r>
            <a:r>
              <a:rPr lang="en-US" altLang="zh-CN" sz="2400" dirty="0" smtClean="0"/>
              <a:t>(A)+f</a:t>
            </a:r>
            <a:r>
              <a:rPr lang="en-US" altLang="zh-CN" sz="2400" baseline="-25000" dirty="0" smtClean="0"/>
              <a:t>t</a:t>
            </a:r>
            <a:r>
              <a:rPr lang="en-US" altLang="zh-CN" sz="2400" dirty="0" smtClean="0"/>
              <a:t>(B,C,D)+</a:t>
            </a:r>
            <a:r>
              <a:rPr lang="en-US" altLang="zh-CN" sz="2400" dirty="0" err="1" smtClean="0"/>
              <a:t>E+W</a:t>
            </a:r>
            <a:r>
              <a:rPr lang="en-US" altLang="zh-CN" sz="2400" baseline="-25000" dirty="0" err="1" smtClean="0"/>
              <a:t>t</a:t>
            </a:r>
            <a:r>
              <a:rPr lang="en-US" altLang="zh-CN" sz="2400" dirty="0" err="1" smtClean="0"/>
              <a:t>+K</a:t>
            </a:r>
            <a:r>
              <a:rPr lang="en-US" altLang="zh-CN" sz="2400" baseline="-25000" dirty="0" err="1" smtClean="0"/>
              <a:t>t</a:t>
            </a:r>
            <a:r>
              <a:rPr lang="en-US" altLang="zh-CN" sz="2400" dirty="0" smtClean="0"/>
              <a:t>),A,CLS</a:t>
            </a:r>
            <a:r>
              <a:rPr lang="en-US" altLang="zh-CN" sz="2400" baseline="-25000" dirty="0" smtClean="0"/>
              <a:t>30</a:t>
            </a:r>
            <a:r>
              <a:rPr lang="en-US" altLang="zh-CN" sz="2400" dirty="0" smtClean="0"/>
              <a:t>(B),C,D}</a:t>
            </a:r>
            <a:endParaRPr lang="en-US" altLang="zh-CN" sz="2000" dirty="0" smtClean="0"/>
          </a:p>
          <a:p>
            <a:pPr>
              <a:buNone/>
            </a:pPr>
            <a:endParaRPr lang="en-US" altLang="zh-CN" dirty="0" smtClean="0"/>
          </a:p>
          <a:p>
            <a:pPr>
              <a:buNone/>
            </a:pPr>
            <a:r>
              <a:rPr lang="en-US" altLang="zh-CN" sz="2400" dirty="0" smtClean="0"/>
              <a:t>	</a:t>
            </a:r>
            <a:r>
              <a:rPr lang="zh-CN" altLang="en-US" sz="2400" dirty="0" smtClean="0"/>
              <a:t>其中，</a:t>
            </a:r>
            <a:r>
              <a:rPr lang="en-US" altLang="zh-CN" sz="2400" dirty="0" smtClean="0"/>
              <a:t>A, B, C, D, E</a:t>
            </a:r>
            <a:r>
              <a:rPr lang="zh-CN" altLang="en-US" sz="2400" dirty="0" smtClean="0"/>
              <a:t>为寄存器</a:t>
            </a:r>
          </a:p>
          <a:p>
            <a:pPr lvl="1"/>
            <a:r>
              <a:rPr lang="en-US" altLang="zh-CN" sz="2400" dirty="0" smtClean="0"/>
              <a:t>t</a:t>
            </a:r>
            <a:r>
              <a:rPr lang="zh-CN" altLang="en-US" sz="2400" dirty="0" smtClean="0"/>
              <a:t>：步数</a:t>
            </a:r>
          </a:p>
          <a:p>
            <a:pPr lvl="1"/>
            <a:r>
              <a:rPr lang="en-US" altLang="zh-CN" sz="2400" dirty="0" smtClean="0"/>
              <a:t>f</a:t>
            </a:r>
            <a:r>
              <a:rPr lang="en-US" altLang="zh-CN" sz="2400" baseline="-25000" dirty="0" smtClean="0"/>
              <a:t>t</a:t>
            </a:r>
            <a:r>
              <a:rPr lang="zh-CN" altLang="en-US" sz="2400" dirty="0" smtClean="0"/>
              <a:t>：基本逻辑函数</a:t>
            </a:r>
          </a:p>
          <a:p>
            <a:pPr lvl="1"/>
            <a:r>
              <a:rPr lang="en-US" altLang="zh-CN" sz="2400" dirty="0" err="1" smtClean="0"/>
              <a:t>CLS</a:t>
            </a:r>
            <a:r>
              <a:rPr lang="en-US" altLang="zh-CN" sz="2400" baseline="-25000" dirty="0" err="1" smtClean="0"/>
              <a:t>x</a:t>
            </a:r>
            <a:r>
              <a:rPr lang="zh-CN" altLang="en-US" sz="2400" dirty="0" smtClean="0"/>
              <a:t>：左循环移位</a:t>
            </a:r>
            <a:r>
              <a:rPr lang="en-US" altLang="zh-CN" sz="2400" dirty="0" smtClean="0"/>
              <a:t>x</a:t>
            </a:r>
            <a:r>
              <a:rPr lang="zh-CN" altLang="en-US" sz="2400" dirty="0" smtClean="0"/>
              <a:t>位</a:t>
            </a:r>
          </a:p>
          <a:p>
            <a:pPr lvl="1"/>
            <a:r>
              <a:rPr lang="en-US" altLang="zh-CN" sz="2400" dirty="0" smtClean="0"/>
              <a:t>W</a:t>
            </a:r>
            <a:r>
              <a:rPr lang="en-US" altLang="zh-CN" sz="2400" baseline="-25000" dirty="0" smtClean="0"/>
              <a:t>t</a:t>
            </a:r>
            <a:r>
              <a:rPr lang="zh-CN" altLang="en-US" sz="2400" dirty="0" smtClean="0"/>
              <a:t>：由输入导出的</a:t>
            </a:r>
            <a:r>
              <a:rPr lang="en-US" altLang="zh-CN" sz="2400" dirty="0" smtClean="0"/>
              <a:t>32</a:t>
            </a:r>
            <a:r>
              <a:rPr lang="zh-CN" altLang="en-US" sz="2400" dirty="0" smtClean="0"/>
              <a:t>位字</a:t>
            </a:r>
          </a:p>
          <a:p>
            <a:pPr lvl="1"/>
            <a:r>
              <a:rPr lang="en-US" altLang="zh-CN" sz="2400" dirty="0" err="1" smtClean="0"/>
              <a:t>k</a:t>
            </a:r>
            <a:r>
              <a:rPr lang="en-US" altLang="zh-CN" sz="2400" baseline="-25000" dirty="0" err="1" smtClean="0"/>
              <a:t>t</a:t>
            </a:r>
            <a:r>
              <a:rPr lang="zh-CN" altLang="en-US" sz="2400" dirty="0" smtClean="0"/>
              <a:t>：常数</a:t>
            </a:r>
          </a:p>
          <a:p>
            <a:pPr lvl="1"/>
            <a:r>
              <a:rPr lang="en-US" altLang="zh-CN" sz="2400" dirty="0" smtClean="0"/>
              <a:t>+</a:t>
            </a:r>
            <a:r>
              <a:rPr lang="zh-CN" altLang="en-US" sz="2400" dirty="0" smtClean="0"/>
              <a:t>：模</a:t>
            </a:r>
            <a:r>
              <a:rPr lang="en-US" altLang="zh-CN" sz="2400" dirty="0" smtClean="0"/>
              <a:t>2</a:t>
            </a:r>
            <a:r>
              <a:rPr lang="en-US" altLang="zh-CN" sz="2400" baseline="30000" dirty="0" smtClean="0"/>
              <a:t>32</a:t>
            </a:r>
            <a:r>
              <a:rPr lang="zh-CN" altLang="en-US" sz="2400" dirty="0" smtClean="0"/>
              <a:t>的加运算</a:t>
            </a:r>
          </a:p>
        </p:txBody>
      </p:sp>
      <p:pic>
        <p:nvPicPr>
          <p:cNvPr id="6" name="Picture 3"/>
          <p:cNvPicPr>
            <a:picLocks noChangeAspect="1" noChangeArrowheads="1"/>
          </p:cNvPicPr>
          <p:nvPr/>
        </p:nvPicPr>
        <p:blipFill>
          <a:blip r:embed="rId2" cstate="print"/>
          <a:srcRect/>
          <a:stretch>
            <a:fillRect/>
          </a:stretch>
        </p:blipFill>
        <p:spPr bwMode="auto">
          <a:xfrm>
            <a:off x="5012759" y="2589414"/>
            <a:ext cx="4027221" cy="3071834"/>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64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847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graphicFrame>
        <p:nvGraphicFramePr>
          <p:cNvPr id="6" name="Group 2"/>
          <p:cNvGraphicFramePr>
            <a:graphicFrameLocks/>
          </p:cNvGraphicFramePr>
          <p:nvPr>
            <p:extLst>
              <p:ext uri="{D42A27DB-BD31-4B8C-83A1-F6EECF244321}">
                <p14:modId xmlns:p14="http://schemas.microsoft.com/office/powerpoint/2010/main" val="147697872"/>
              </p:ext>
            </p:extLst>
          </p:nvPr>
        </p:nvGraphicFramePr>
        <p:xfrm>
          <a:off x="1619672" y="1412776"/>
          <a:ext cx="5760640" cy="2338390"/>
        </p:xfrm>
        <a:graphic>
          <a:graphicData uri="http://schemas.openxmlformats.org/drawingml/2006/table">
            <a:tbl>
              <a:tblPr>
                <a:tableStyleId>{5940675A-B579-460E-94D1-54222C63F5DA}</a:tableStyleId>
              </a:tblPr>
              <a:tblGrid>
                <a:gridCol w="1152128"/>
                <a:gridCol w="1656184"/>
                <a:gridCol w="2952328"/>
              </a:tblGrid>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步</a:t>
                      </a: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altLang="en-US"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常数</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K</a:t>
                      </a:r>
                      <a:r>
                        <a:rPr kumimoji="0" lang="en-US" altLang="zh-CN" sz="2000" u="none" strike="noStrike" cap="none" normalizeH="0" baseline="-25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t</a:t>
                      </a:r>
                      <a:endParaRPr kumimoji="0" lang="en-US" altLang="zh-CN" sz="2000" b="1" i="0" u="none" strike="noStrike" cap="none" normalizeH="0" baseline="-25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f</a:t>
                      </a:r>
                      <a:r>
                        <a:rPr kumimoji="0" lang="en-US" altLang="zh-CN" sz="2000" u="none" strike="noStrike" cap="none" normalizeH="0" baseline="-25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t</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(B, C, D)</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r>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0~19</a:t>
                      </a: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5A827999</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l"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(B</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sym typeface="Symbol" pitchFamily="18" charset="2"/>
                        </a:rPr>
                        <a:t>&amp;</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C) | ((~B)&amp;D)</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20~39</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6ED9EBA1</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l"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B</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sym typeface="Symbol" pitchFamily="18" charset="2"/>
                        </a:rPr>
                        <a:t></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C</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sym typeface="Symbol" pitchFamily="18" charset="2"/>
                        </a:rPr>
                        <a:t></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D</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40~59</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8F1BBCDC</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l"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(B&amp;C) | (B&amp;D) | (C&amp;D)</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60~79</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CA62C1D6</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l"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B</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sym typeface="Symbol" pitchFamily="18" charset="2"/>
                        </a:rPr>
                        <a:t></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C</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sym typeface="Symbol" pitchFamily="18" charset="2"/>
                        </a:rPr>
                        <a:t></a:t>
                      </a: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D</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bl>
          </a:graphicData>
        </a:graphic>
      </p:graphicFrame>
      <p:pic>
        <p:nvPicPr>
          <p:cNvPr id="2050" name="Picture 2"/>
          <p:cNvPicPr>
            <a:picLocks noChangeAspect="1" noChangeArrowheads="1"/>
          </p:cNvPicPr>
          <p:nvPr/>
        </p:nvPicPr>
        <p:blipFill>
          <a:blip r:embed="rId3" cstate="print"/>
          <a:srcRect/>
          <a:stretch>
            <a:fillRect/>
          </a:stretch>
        </p:blipFill>
        <p:spPr bwMode="auto">
          <a:xfrm>
            <a:off x="2195736" y="4005064"/>
            <a:ext cx="4786346" cy="2513950"/>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4D5C3986-FA80-4EE7-9FDC-15A4E8531ED7}" type="slidenum">
              <a:rPr lang="zh-CN" altLang="en-US" smtClean="0"/>
              <a:pPr>
                <a:defRPr/>
              </a:pPr>
              <a:t>65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340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SHA-1</a:t>
            </a:r>
            <a:r>
              <a:rPr lang="zh-CN" altLang="en-US" dirty="0"/>
              <a:t>与</a:t>
            </a:r>
            <a:r>
              <a:rPr lang="en-US" altLang="zh-CN" dirty="0"/>
              <a:t>MD-5</a:t>
            </a:r>
            <a:r>
              <a:rPr lang="zh-CN" altLang="en-US" dirty="0"/>
              <a:t>的比较</a:t>
            </a:r>
          </a:p>
        </p:txBody>
      </p:sp>
      <p:sp>
        <p:nvSpPr>
          <p:cNvPr id="6" name="内容占位符 5"/>
          <p:cNvSpPr>
            <a:spLocks noGrp="1"/>
          </p:cNvSpPr>
          <p:nvPr>
            <p:ph idx="1"/>
          </p:nvPr>
        </p:nvSpPr>
        <p:spPr/>
        <p:txBody>
          <a:bodyPr/>
          <a:lstStyle/>
          <a:p>
            <a:r>
              <a:rPr lang="zh-CN" altLang="en-US" sz="2400" dirty="0" smtClean="0"/>
              <a:t>抗强行攻击的安全性</a:t>
            </a:r>
            <a:endParaRPr lang="en-US" altLang="zh-CN" sz="2400" dirty="0" smtClean="0"/>
          </a:p>
          <a:p>
            <a:pPr lvl="1"/>
            <a:r>
              <a:rPr lang="en-US" altLang="zh-CN" sz="2000" dirty="0" smtClean="0"/>
              <a:t>SHA-1</a:t>
            </a:r>
            <a:r>
              <a:rPr lang="zh-CN" altLang="en-US" sz="2000" dirty="0" smtClean="0"/>
              <a:t>较强</a:t>
            </a:r>
            <a:endParaRPr lang="en-US" altLang="zh-CN" sz="2000" dirty="0" smtClean="0"/>
          </a:p>
          <a:p>
            <a:r>
              <a:rPr lang="zh-CN" altLang="en-US" sz="2400" dirty="0" smtClean="0"/>
              <a:t>抗密码分析的安全性</a:t>
            </a:r>
            <a:endParaRPr lang="en-US" altLang="zh-CN" sz="2400" dirty="0" smtClean="0"/>
          </a:p>
          <a:p>
            <a:pPr lvl="1"/>
            <a:r>
              <a:rPr lang="zh-CN" altLang="en-US" sz="2000" dirty="0"/>
              <a:t>王小云算法对</a:t>
            </a:r>
            <a:r>
              <a:rPr lang="en-US" altLang="zh-CN" sz="2000" dirty="0"/>
              <a:t>MD5</a:t>
            </a:r>
            <a:r>
              <a:rPr lang="zh-CN" altLang="en-US" sz="2000" dirty="0"/>
              <a:t>极高效，对</a:t>
            </a:r>
            <a:r>
              <a:rPr lang="en-US" altLang="zh-CN" sz="2000" dirty="0"/>
              <a:t>SHA-1</a:t>
            </a:r>
            <a:r>
              <a:rPr lang="zh-CN" altLang="en-US" sz="2000" dirty="0"/>
              <a:t>偏</a:t>
            </a:r>
            <a:r>
              <a:rPr lang="zh-CN" altLang="en-US" sz="2000" dirty="0" smtClean="0"/>
              <a:t>低</a:t>
            </a:r>
            <a:endParaRPr lang="en-US" altLang="zh-CN" sz="2000" dirty="0" smtClean="0"/>
          </a:p>
          <a:p>
            <a:r>
              <a:rPr lang="zh-CN" altLang="en-US" sz="2400" dirty="0"/>
              <a:t>速度</a:t>
            </a:r>
            <a:endParaRPr lang="en-US" altLang="zh-CN" sz="2400" dirty="0"/>
          </a:p>
          <a:p>
            <a:pPr lvl="1"/>
            <a:r>
              <a:rPr lang="zh-CN" altLang="en-US" sz="2000" dirty="0"/>
              <a:t>都是</a:t>
            </a:r>
            <a:r>
              <a:rPr lang="en-US" altLang="zh-CN" sz="2000" dirty="0"/>
              <a:t>32</a:t>
            </a:r>
            <a:r>
              <a:rPr lang="zh-CN" altLang="en-US" sz="2000" dirty="0"/>
              <a:t>位加法运算</a:t>
            </a:r>
            <a:endParaRPr lang="en-US" altLang="zh-CN" sz="2000" dirty="0"/>
          </a:p>
          <a:p>
            <a:pPr lvl="1"/>
            <a:r>
              <a:rPr lang="en-US" altLang="zh-CN" sz="2000" dirty="0"/>
              <a:t>SHA-1</a:t>
            </a:r>
            <a:r>
              <a:rPr lang="zh-CN" altLang="en-US" sz="2000" dirty="0"/>
              <a:t>执行</a:t>
            </a:r>
            <a:r>
              <a:rPr lang="en-US" altLang="zh-CN" sz="2000" dirty="0"/>
              <a:t>80</a:t>
            </a:r>
            <a:r>
              <a:rPr lang="zh-CN" altLang="en-US" sz="2000" dirty="0"/>
              <a:t>步，缓冲区</a:t>
            </a:r>
            <a:r>
              <a:rPr lang="en-US" altLang="zh-CN" sz="2000" dirty="0"/>
              <a:t>160</a:t>
            </a:r>
            <a:r>
              <a:rPr lang="zh-CN" altLang="en-US" sz="2000" dirty="0"/>
              <a:t>位</a:t>
            </a:r>
            <a:endParaRPr lang="en-US" altLang="zh-CN" sz="2000" dirty="0"/>
          </a:p>
          <a:p>
            <a:pPr lvl="1"/>
            <a:r>
              <a:rPr lang="en-US" altLang="zh-CN" sz="2000" dirty="0"/>
              <a:t>MD5</a:t>
            </a:r>
            <a:r>
              <a:rPr lang="zh-CN" altLang="en-US" sz="2000" dirty="0"/>
              <a:t>执行</a:t>
            </a:r>
            <a:r>
              <a:rPr lang="en-US" altLang="zh-CN" sz="2000" dirty="0"/>
              <a:t>64</a:t>
            </a:r>
            <a:r>
              <a:rPr lang="zh-CN" altLang="en-US" sz="2000" dirty="0"/>
              <a:t>步，缓冲区</a:t>
            </a:r>
            <a:r>
              <a:rPr lang="en-US" altLang="zh-CN" sz="2000" dirty="0"/>
              <a:t>128</a:t>
            </a:r>
            <a:r>
              <a:rPr lang="zh-CN" altLang="en-US" sz="2000" dirty="0"/>
              <a:t>位</a:t>
            </a:r>
          </a:p>
          <a:p>
            <a:r>
              <a:rPr lang="zh-CN" altLang="en-US" sz="2400" dirty="0"/>
              <a:t>简单性和紧凑性</a:t>
            </a:r>
            <a:endParaRPr lang="en-US" altLang="zh-CN" sz="2400" dirty="0"/>
          </a:p>
          <a:p>
            <a:pPr lvl="1"/>
            <a:r>
              <a:rPr lang="zh-CN" altLang="en-US" sz="2000" dirty="0"/>
              <a:t>都易于实现</a:t>
            </a:r>
          </a:p>
          <a:p>
            <a:r>
              <a:rPr lang="zh-CN" altLang="en-US" sz="2400" dirty="0"/>
              <a:t>低字节在</a:t>
            </a:r>
            <a:r>
              <a:rPr lang="zh-CN" altLang="en-US" sz="2400" dirty="0" smtClean="0"/>
              <a:t>前</a:t>
            </a:r>
            <a:r>
              <a:rPr lang="en-US" altLang="zh-CN" sz="2400" dirty="0" smtClean="0"/>
              <a:t>(MD5)</a:t>
            </a:r>
            <a:r>
              <a:rPr lang="zh-CN" altLang="en-US" sz="2400" dirty="0" smtClean="0"/>
              <a:t>和</a:t>
            </a:r>
            <a:r>
              <a:rPr lang="zh-CN" altLang="en-US" sz="2400" dirty="0"/>
              <a:t>高字节在前</a:t>
            </a:r>
            <a:r>
              <a:rPr lang="zh-CN" altLang="en-US" sz="2400" dirty="0" smtClean="0"/>
              <a:t>结构</a:t>
            </a:r>
            <a:r>
              <a:rPr lang="en-US" altLang="zh-CN" sz="2400" dirty="0" smtClean="0"/>
              <a:t>(SHA-1)</a:t>
            </a:r>
          </a:p>
          <a:p>
            <a:pPr lvl="1"/>
            <a:r>
              <a:rPr lang="zh-CN" altLang="en-US" sz="2000" dirty="0" smtClean="0"/>
              <a:t>没有本质区别</a:t>
            </a:r>
            <a:endParaRPr lang="en-US" altLang="zh-CN" sz="2000" dirty="0" smtClean="0"/>
          </a:p>
        </p:txBody>
      </p:sp>
      <p:sp>
        <p:nvSpPr>
          <p:cNvPr id="3" name="灯片编号占位符 2"/>
          <p:cNvSpPr>
            <a:spLocks noGrp="1"/>
          </p:cNvSpPr>
          <p:nvPr>
            <p:ph type="sldNum" sz="quarter" idx="10"/>
          </p:nvPr>
        </p:nvSpPr>
        <p:spPr/>
        <p:txBody>
          <a:bodyPr/>
          <a:lstStyle/>
          <a:p>
            <a:pPr>
              <a:defRPr/>
            </a:pPr>
            <a:fld id="{4D5C3986-FA80-4EE7-9FDC-15A4E8531ED7}" type="slidenum">
              <a:rPr lang="zh-CN" altLang="en-US" smtClean="0"/>
              <a:pPr>
                <a:defRPr/>
              </a:pPr>
              <a:t>66</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流程图: 合并 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437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修订版本</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2400" dirty="0" smtClean="0"/>
              <a:t>2002</a:t>
            </a:r>
            <a:r>
              <a:rPr lang="zh-CN" altLang="en-US" sz="2400" dirty="0" smtClean="0"/>
              <a:t>年，</a:t>
            </a:r>
            <a:r>
              <a:rPr lang="en-US" altLang="zh-CN" sz="2400" dirty="0" smtClean="0"/>
              <a:t>NIST</a:t>
            </a:r>
            <a:r>
              <a:rPr lang="zh-CN" altLang="en-US" sz="2400" dirty="0" smtClean="0"/>
              <a:t>发布修正版</a:t>
            </a:r>
            <a:r>
              <a:rPr lang="en-US" altLang="zh-CN" sz="2400" dirty="0" smtClean="0"/>
              <a:t>FIPS 180-2</a:t>
            </a:r>
          </a:p>
          <a:p>
            <a:r>
              <a:rPr lang="zh-CN" altLang="en-US" sz="2400" dirty="0" smtClean="0"/>
              <a:t>增加三个新版本：</a:t>
            </a:r>
            <a:r>
              <a:rPr lang="en-US" altLang="zh-CN" sz="2400" dirty="0" smtClean="0"/>
              <a:t>SHA-256, SHA-384, SHA-512</a:t>
            </a:r>
          </a:p>
          <a:p>
            <a:pPr lvl="1"/>
            <a:r>
              <a:rPr lang="zh-CN" altLang="en-US" dirty="0" smtClean="0"/>
              <a:t>最初目的是与由于使用</a:t>
            </a:r>
            <a:r>
              <a:rPr lang="en-US" altLang="zh-CN" dirty="0" smtClean="0"/>
              <a:t>AES</a:t>
            </a:r>
            <a:r>
              <a:rPr lang="zh-CN" altLang="en-US" dirty="0" smtClean="0"/>
              <a:t>而增加的安全性相应</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en-US" altLang="zh-CN" dirty="0" smtClean="0"/>
              <a:t>SHA-224</a:t>
            </a:r>
            <a:r>
              <a:rPr lang="zh-CN" altLang="en-US" dirty="0" smtClean="0"/>
              <a:t>、</a:t>
            </a:r>
            <a:r>
              <a:rPr lang="en-US" altLang="zh-CN" dirty="0" smtClean="0"/>
              <a:t>SHA-256</a:t>
            </a:r>
            <a:r>
              <a:rPr lang="zh-CN" altLang="en-US" dirty="0" smtClean="0"/>
              <a:t>、</a:t>
            </a:r>
            <a:r>
              <a:rPr lang="en-US" altLang="zh-CN" dirty="0" smtClean="0"/>
              <a:t>SHA-384</a:t>
            </a:r>
            <a:r>
              <a:rPr lang="zh-CN" altLang="en-US" dirty="0" smtClean="0"/>
              <a:t>、</a:t>
            </a:r>
            <a:r>
              <a:rPr lang="en-US" altLang="zh-CN" dirty="0" smtClean="0"/>
              <a:t>SHA-512</a:t>
            </a:r>
            <a:r>
              <a:rPr lang="zh-CN" altLang="en-US" dirty="0" smtClean="0"/>
              <a:t>合称为</a:t>
            </a:r>
            <a:r>
              <a:rPr lang="en-US" altLang="zh-CN" dirty="0" smtClean="0"/>
              <a:t>SHA-2</a:t>
            </a:r>
          </a:p>
          <a:p>
            <a:pPr lvl="1"/>
            <a:r>
              <a:rPr lang="en-US" altLang="zh-CN" dirty="0" smtClean="0"/>
              <a:t>2012</a:t>
            </a:r>
            <a:r>
              <a:rPr lang="zh-CN" altLang="en-US" dirty="0" smtClean="0"/>
              <a:t>年</a:t>
            </a:r>
            <a:r>
              <a:rPr lang="en-US" altLang="zh-CN" dirty="0" smtClean="0"/>
              <a:t>3</a:t>
            </a:r>
            <a:r>
              <a:rPr lang="zh-CN" altLang="en-US" dirty="0" smtClean="0"/>
              <a:t>月发布</a:t>
            </a:r>
            <a:r>
              <a:rPr lang="en-US" altLang="zh-CN" dirty="0" smtClean="0"/>
              <a:t>FIPS 180-4</a:t>
            </a:r>
          </a:p>
        </p:txBody>
      </p:sp>
      <p:pic>
        <p:nvPicPr>
          <p:cNvPr id="6146" name="Picture 2"/>
          <p:cNvPicPr>
            <a:picLocks noChangeAspect="1" noChangeArrowheads="1"/>
          </p:cNvPicPr>
          <p:nvPr/>
        </p:nvPicPr>
        <p:blipFill>
          <a:blip r:embed="rId2" cstate="print"/>
          <a:srcRect/>
          <a:stretch>
            <a:fillRect/>
          </a:stretch>
        </p:blipFill>
        <p:spPr bwMode="auto">
          <a:xfrm>
            <a:off x="411596" y="2564904"/>
            <a:ext cx="8437237" cy="2500330"/>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048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SHA-512</a:t>
            </a:r>
            <a:endParaRPr lang="zh-CN" altLang="en-US" dirty="0"/>
          </a:p>
        </p:txBody>
      </p:sp>
      <p:pic>
        <p:nvPicPr>
          <p:cNvPr id="7170" name="Picture 2"/>
          <p:cNvPicPr>
            <a:picLocks noChangeAspect="1" noChangeArrowheads="1"/>
          </p:cNvPicPr>
          <p:nvPr/>
        </p:nvPicPr>
        <p:blipFill>
          <a:blip r:embed="rId2" cstate="print"/>
          <a:srcRect/>
          <a:stretch>
            <a:fillRect/>
          </a:stretch>
        </p:blipFill>
        <p:spPr bwMode="auto">
          <a:xfrm>
            <a:off x="747069" y="1268760"/>
            <a:ext cx="7425332" cy="4680520"/>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68</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546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SHA-512</a:t>
            </a:r>
            <a:endParaRPr lang="zh-CN" altLang="en-US" dirty="0"/>
          </a:p>
        </p:txBody>
      </p:sp>
      <p:pic>
        <p:nvPicPr>
          <p:cNvPr id="8194" name="Picture 2"/>
          <p:cNvPicPr>
            <a:picLocks noChangeAspect="1" noChangeArrowheads="1"/>
          </p:cNvPicPr>
          <p:nvPr/>
        </p:nvPicPr>
        <p:blipFill>
          <a:blip r:embed="rId2" cstate="print"/>
          <a:srcRect/>
          <a:stretch>
            <a:fillRect/>
          </a:stretch>
        </p:blipFill>
        <p:spPr bwMode="auto">
          <a:xfrm>
            <a:off x="2786050" y="1412970"/>
            <a:ext cx="3786214" cy="4968204"/>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69</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148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a:t>
            </a:r>
            <a:r>
              <a:rPr lang="zh-CN" altLang="en-US" dirty="0" smtClean="0"/>
              <a:t>、消息认证</a:t>
            </a:r>
            <a:endParaRPr lang="zh-CN" altLang="en-US" dirty="0"/>
          </a:p>
        </p:txBody>
      </p:sp>
      <p:sp>
        <p:nvSpPr>
          <p:cNvPr id="3" name="内容占位符 2"/>
          <p:cNvSpPr>
            <a:spLocks noGrp="1"/>
          </p:cNvSpPr>
          <p:nvPr>
            <p:ph idx="1"/>
          </p:nvPr>
        </p:nvSpPr>
        <p:spPr/>
        <p:txBody>
          <a:bodyPr>
            <a:normAutofit/>
          </a:bodyPr>
          <a:lstStyle/>
          <a:p>
            <a:r>
              <a:rPr lang="zh-CN" altLang="en-US" dirty="0" smtClean="0"/>
              <a:t>消息认证包括：</a:t>
            </a:r>
            <a:endParaRPr lang="en-US" altLang="zh-CN" dirty="0" smtClean="0"/>
          </a:p>
          <a:p>
            <a:pPr lvl="1"/>
            <a:r>
              <a:rPr lang="zh-CN" altLang="en-US" dirty="0" smtClean="0"/>
              <a:t>消息内容的认证：</a:t>
            </a:r>
            <a:r>
              <a:rPr lang="zh-CN" altLang="en-US" dirty="0">
                <a:cs typeface="Times New Roman" pitchFamily="18" charset="0"/>
              </a:rPr>
              <a:t>保护报文的</a:t>
            </a:r>
            <a:r>
              <a:rPr lang="zh-CN" altLang="en-US" dirty="0" smtClean="0">
                <a:cs typeface="Times New Roman" pitchFamily="18" charset="0"/>
              </a:rPr>
              <a:t>完整性</a:t>
            </a:r>
            <a:endParaRPr lang="zh-CN" altLang="en-US" dirty="0" smtClean="0"/>
          </a:p>
          <a:p>
            <a:pPr lvl="1"/>
            <a:r>
              <a:rPr lang="zh-CN" altLang="en-US" dirty="0" smtClean="0"/>
              <a:t>消息源的认证：</a:t>
            </a:r>
            <a:r>
              <a:rPr lang="zh-CN" altLang="en-US" dirty="0">
                <a:cs typeface="Times New Roman" pitchFamily="18" charset="0"/>
              </a:rPr>
              <a:t>确认原始发报人</a:t>
            </a:r>
            <a:r>
              <a:rPr lang="zh-CN" altLang="en-US" dirty="0" smtClean="0">
                <a:cs typeface="Times New Roman" pitchFamily="18" charset="0"/>
              </a:rPr>
              <a:t>身份，不可抵赖</a:t>
            </a:r>
            <a:endParaRPr lang="zh-CN" altLang="en-US" dirty="0" smtClean="0"/>
          </a:p>
          <a:p>
            <a:pPr lvl="1"/>
            <a:r>
              <a:rPr lang="zh-CN" altLang="en-US" dirty="0" smtClean="0"/>
              <a:t>消息时间性认证：确认消息的即时性</a:t>
            </a:r>
            <a:endParaRPr lang="en-US" altLang="zh-CN" dirty="0" smtClean="0"/>
          </a:p>
          <a:p>
            <a:pPr lvl="2"/>
            <a:r>
              <a:rPr lang="zh-CN" altLang="en-US" dirty="0" smtClean="0"/>
              <a:t>需要协议来完成，在下一章详细讨论</a:t>
            </a:r>
            <a:endParaRPr lang="en-US" altLang="zh-CN" dirty="0"/>
          </a:p>
          <a:p>
            <a:pPr lvl="1"/>
            <a:endParaRPr lang="en-US" altLang="zh-CN" dirty="0" smtClean="0"/>
          </a:p>
          <a:p>
            <a:pPr>
              <a:lnSpc>
                <a:spcPct val="90000"/>
              </a:lnSpc>
            </a:pPr>
            <a:r>
              <a:rPr lang="zh-CN" altLang="en-US" dirty="0">
                <a:cs typeface="Times New Roman" pitchFamily="18" charset="0"/>
              </a:rPr>
              <a:t>通常与实际的安全需求结合起来考虑</a:t>
            </a:r>
            <a:endParaRPr lang="en-US" altLang="zh-CN" dirty="0">
              <a:cs typeface="Times New Roman" pitchFamily="18" charset="0"/>
            </a:endParaRPr>
          </a:p>
          <a:p>
            <a:pPr lvl="1">
              <a:lnSpc>
                <a:spcPct val="90000"/>
              </a:lnSpc>
            </a:pPr>
            <a:endParaRPr lang="en-US" altLang="zh-CN" dirty="0">
              <a:cs typeface="Times New Roman" pitchFamily="18" charset="0"/>
            </a:endParaRPr>
          </a:p>
          <a:p>
            <a:pPr>
              <a:lnSpc>
                <a:spcPct val="90000"/>
              </a:lnSpc>
            </a:pPr>
            <a:r>
              <a:rPr lang="zh-CN" altLang="en-US" dirty="0">
                <a:cs typeface="Times New Roman" pitchFamily="18" charset="0"/>
              </a:rPr>
              <a:t>三种操作可以</a:t>
            </a:r>
            <a:r>
              <a:rPr lang="zh-CN" altLang="en-US" dirty="0" smtClean="0">
                <a:cs typeface="Times New Roman" pitchFamily="18" charset="0"/>
              </a:rPr>
              <a:t>提供消息认证</a:t>
            </a:r>
            <a:r>
              <a:rPr lang="zh-CN" altLang="en-US" dirty="0">
                <a:cs typeface="Times New Roman" pitchFamily="18" charset="0"/>
              </a:rPr>
              <a:t>：</a:t>
            </a:r>
            <a:endParaRPr lang="en-US" altLang="zh-CN" dirty="0">
              <a:cs typeface="Times New Roman" pitchFamily="18" charset="0"/>
            </a:endParaRPr>
          </a:p>
          <a:p>
            <a:pPr lvl="1">
              <a:lnSpc>
                <a:spcPct val="90000"/>
              </a:lnSpc>
            </a:pPr>
            <a:r>
              <a:rPr lang="zh-CN" altLang="en-US" dirty="0">
                <a:cs typeface="Times New Roman" pitchFamily="18" charset="0"/>
              </a:rPr>
              <a:t>消息加密</a:t>
            </a:r>
            <a:endParaRPr lang="en-US" altLang="zh-CN" dirty="0">
              <a:cs typeface="Times New Roman" pitchFamily="18" charset="0"/>
            </a:endParaRPr>
          </a:p>
          <a:p>
            <a:pPr lvl="1">
              <a:lnSpc>
                <a:spcPct val="90000"/>
              </a:lnSpc>
            </a:pPr>
            <a:r>
              <a:rPr lang="zh-CN" altLang="en-US" dirty="0">
                <a:cs typeface="Times New Roman" pitchFamily="18" charset="0"/>
              </a:rPr>
              <a:t>消息认证码</a:t>
            </a:r>
            <a:r>
              <a:rPr lang="en-US" altLang="zh-CN" dirty="0">
                <a:cs typeface="Times New Roman" pitchFamily="18" charset="0"/>
              </a:rPr>
              <a:t>message authentication code (MAC)</a:t>
            </a:r>
          </a:p>
          <a:p>
            <a:pPr lvl="1">
              <a:lnSpc>
                <a:spcPct val="90000"/>
              </a:lnSpc>
            </a:pPr>
            <a:r>
              <a:rPr lang="en-US" altLang="zh-CN" dirty="0">
                <a:cs typeface="Times New Roman" pitchFamily="18" charset="0"/>
              </a:rPr>
              <a:t>Hash</a:t>
            </a:r>
            <a:r>
              <a:rPr lang="zh-CN" altLang="en-US" dirty="0" smtClean="0">
                <a:cs typeface="Times New Roman" pitchFamily="18" charset="0"/>
              </a:rPr>
              <a:t>函数</a:t>
            </a:r>
            <a:endParaRPr lang="zh-CN" altLang="en-US" dirty="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284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SHA-512</a:t>
            </a:r>
            <a:endParaRPr lang="zh-CN" altLang="en-US" dirty="0"/>
          </a:p>
        </p:txBody>
      </p:sp>
      <p:pic>
        <p:nvPicPr>
          <p:cNvPr id="9218" name="Picture 2"/>
          <p:cNvPicPr>
            <a:picLocks noChangeAspect="1" noChangeArrowheads="1"/>
          </p:cNvPicPr>
          <p:nvPr/>
        </p:nvPicPr>
        <p:blipFill>
          <a:blip r:embed="rId2" cstate="print"/>
          <a:srcRect/>
          <a:stretch>
            <a:fillRect/>
          </a:stretch>
        </p:blipFill>
        <p:spPr bwMode="auto">
          <a:xfrm>
            <a:off x="1285852" y="1434152"/>
            <a:ext cx="6715172" cy="4923806"/>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70</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685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SHA-512</a:t>
            </a:r>
            <a:endParaRPr lang="zh-CN" altLang="en-US" dirty="0"/>
          </a:p>
        </p:txBody>
      </p:sp>
      <p:pic>
        <p:nvPicPr>
          <p:cNvPr id="10242" name="Picture 2"/>
          <p:cNvPicPr>
            <a:picLocks noChangeAspect="1" noChangeArrowheads="1"/>
          </p:cNvPicPr>
          <p:nvPr/>
        </p:nvPicPr>
        <p:blipFill>
          <a:blip r:embed="rId2" cstate="print"/>
          <a:srcRect/>
          <a:stretch>
            <a:fillRect/>
          </a:stretch>
        </p:blipFill>
        <p:spPr bwMode="auto">
          <a:xfrm>
            <a:off x="206748" y="2143117"/>
            <a:ext cx="8651532" cy="3071834"/>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71</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720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常量与函数定义</a:t>
            </a:r>
            <a:endParaRPr lang="zh-CN" altLang="en-US" dirty="0"/>
          </a:p>
        </p:txBody>
      </p:sp>
      <p:pic>
        <p:nvPicPr>
          <p:cNvPr id="11266" name="Picture 2"/>
          <p:cNvPicPr>
            <a:picLocks noChangeAspect="1" noChangeArrowheads="1"/>
          </p:cNvPicPr>
          <p:nvPr/>
        </p:nvPicPr>
        <p:blipFill>
          <a:blip r:embed="rId2" cstate="print"/>
          <a:srcRect/>
          <a:stretch>
            <a:fillRect/>
          </a:stretch>
        </p:blipFill>
        <p:spPr bwMode="auto">
          <a:xfrm>
            <a:off x="78443" y="908720"/>
            <a:ext cx="9030061" cy="5256584"/>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4D5C3986-FA80-4EE7-9FDC-15A4E8531ED7}" type="slidenum">
              <a:rPr lang="zh-CN" altLang="en-US" smtClean="0"/>
              <a:pPr>
                <a:defRPr/>
              </a:pPr>
              <a:t>72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353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三、</a:t>
            </a:r>
            <a:r>
              <a:rPr lang="en-AU" altLang="zh-CN" dirty="0" smtClean="0">
                <a:ea typeface="宋体" pitchFamily="2" charset="-122"/>
              </a:rPr>
              <a:t>RIPEMD-160</a:t>
            </a:r>
            <a:endParaRPr lang="zh-CN" altLang="en-US" dirty="0"/>
          </a:p>
        </p:txBody>
      </p:sp>
      <p:sp>
        <p:nvSpPr>
          <p:cNvPr id="3" name="内容占位符 2"/>
          <p:cNvSpPr>
            <a:spLocks noGrp="1"/>
          </p:cNvSpPr>
          <p:nvPr>
            <p:ph idx="1"/>
          </p:nvPr>
        </p:nvSpPr>
        <p:spPr/>
        <p:txBody>
          <a:bodyPr/>
          <a:lstStyle/>
          <a:p>
            <a:r>
              <a:rPr lang="en-AU" altLang="zh-CN" dirty="0" smtClean="0">
                <a:cs typeface="Times New Roman" pitchFamily="18" charset="0"/>
              </a:rPr>
              <a:t>RIPEMD-160</a:t>
            </a:r>
            <a:r>
              <a:rPr lang="zh-CN" altLang="en-US" dirty="0" smtClean="0">
                <a:cs typeface="Times New Roman" pitchFamily="18" charset="0"/>
              </a:rPr>
              <a:t>由欧洲</a:t>
            </a:r>
            <a:r>
              <a:rPr lang="en-US" altLang="zh-CN" dirty="0" smtClean="0">
                <a:cs typeface="Times New Roman" pitchFamily="18" charset="0"/>
              </a:rPr>
              <a:t>RIPE</a:t>
            </a:r>
            <a:r>
              <a:rPr lang="zh-CN" altLang="en-US" dirty="0" smtClean="0">
                <a:cs typeface="Times New Roman" pitchFamily="18" charset="0"/>
              </a:rPr>
              <a:t>计划下一组研究人员于</a:t>
            </a:r>
            <a:r>
              <a:rPr lang="en-US" altLang="zh-CN" dirty="0" smtClean="0">
                <a:cs typeface="Times New Roman" pitchFamily="18" charset="0"/>
              </a:rPr>
              <a:t>1996</a:t>
            </a:r>
            <a:r>
              <a:rPr lang="zh-CN" altLang="en-US" dirty="0" smtClean="0">
                <a:cs typeface="Times New Roman" pitchFamily="18" charset="0"/>
              </a:rPr>
              <a:t>年设计</a:t>
            </a:r>
            <a:endParaRPr lang="en-AU" altLang="zh-CN" dirty="0" smtClean="0">
              <a:cs typeface="Times New Roman" pitchFamily="18" charset="0"/>
            </a:endParaRPr>
          </a:p>
          <a:p>
            <a:endParaRPr lang="en-AU" altLang="zh-CN" dirty="0" smtClean="0">
              <a:cs typeface="Times New Roman" pitchFamily="18" charset="0"/>
            </a:endParaRPr>
          </a:p>
          <a:p>
            <a:r>
              <a:rPr lang="zh-CN" altLang="en-US" dirty="0" smtClean="0">
                <a:cs typeface="Times New Roman" pitchFamily="18" charset="0"/>
              </a:rPr>
              <a:t>与</a:t>
            </a:r>
            <a:r>
              <a:rPr lang="en-US" altLang="zh-CN" dirty="0" smtClean="0">
                <a:cs typeface="Times New Roman" pitchFamily="18" charset="0"/>
              </a:rPr>
              <a:t>MD5/SHA</a:t>
            </a:r>
            <a:r>
              <a:rPr lang="zh-CN" altLang="en-US" dirty="0" smtClean="0">
                <a:cs typeface="Times New Roman" pitchFamily="18" charset="0"/>
              </a:rPr>
              <a:t>算法结构类似</a:t>
            </a:r>
            <a:endParaRPr lang="en-US" altLang="zh-CN" dirty="0" smtClean="0">
              <a:cs typeface="Times New Roman" pitchFamily="18" charset="0"/>
            </a:endParaRPr>
          </a:p>
          <a:p>
            <a:r>
              <a:rPr lang="zh-CN" altLang="en-US" dirty="0" smtClean="0">
                <a:cs typeface="Times New Roman" pitchFamily="18" charset="0"/>
              </a:rPr>
              <a:t>算法核心具有两个并行组，每组</a:t>
            </a:r>
            <a:r>
              <a:rPr lang="en-US" altLang="zh-CN" dirty="0" smtClean="0">
                <a:cs typeface="Times New Roman" pitchFamily="18" charset="0"/>
              </a:rPr>
              <a:t>5</a:t>
            </a:r>
            <a:r>
              <a:rPr lang="zh-CN" altLang="en-US" dirty="0" smtClean="0">
                <a:cs typeface="Times New Roman" pitchFamily="18" charset="0"/>
              </a:rPr>
              <a:t>轮，每轮</a:t>
            </a:r>
            <a:r>
              <a:rPr lang="en-US" altLang="zh-CN" dirty="0" smtClean="0">
                <a:cs typeface="Times New Roman" pitchFamily="18" charset="0"/>
              </a:rPr>
              <a:t>16</a:t>
            </a:r>
            <a:r>
              <a:rPr lang="zh-CN" altLang="en-US" dirty="0" smtClean="0">
                <a:cs typeface="Times New Roman" pitchFamily="18" charset="0"/>
              </a:rPr>
              <a:t>步</a:t>
            </a:r>
            <a:endParaRPr lang="en-AU" altLang="zh-CN" dirty="0" smtClean="0">
              <a:cs typeface="Times New Roman" pitchFamily="18" charset="0"/>
            </a:endParaRPr>
          </a:p>
          <a:p>
            <a:r>
              <a:rPr lang="zh-CN" altLang="en-US" dirty="0" smtClean="0">
                <a:cs typeface="Times New Roman" pitchFamily="18" charset="0"/>
              </a:rPr>
              <a:t>输出</a:t>
            </a:r>
            <a:r>
              <a:rPr lang="en-US" altLang="zh-CN" dirty="0" smtClean="0">
                <a:cs typeface="Times New Roman" pitchFamily="18" charset="0"/>
              </a:rPr>
              <a:t>160</a:t>
            </a:r>
            <a:r>
              <a:rPr lang="zh-CN" altLang="en-US" dirty="0" smtClean="0">
                <a:cs typeface="Times New Roman" pitchFamily="18" charset="0"/>
              </a:rPr>
              <a:t>位消息摘要</a:t>
            </a:r>
            <a:endParaRPr lang="en-US" altLang="zh-CN" dirty="0" smtClean="0">
              <a:cs typeface="Times New Roman" pitchFamily="18" charset="0"/>
            </a:endParaRPr>
          </a:p>
          <a:p>
            <a:endParaRPr lang="en-US" altLang="zh-CN" dirty="0" smtClean="0">
              <a:cs typeface="Times New Roman" pitchFamily="18" charset="0"/>
            </a:endParaRPr>
          </a:p>
          <a:p>
            <a:r>
              <a:rPr lang="zh-CN" altLang="en-US" dirty="0" smtClean="0">
                <a:cs typeface="Times New Roman" pitchFamily="18" charset="0"/>
              </a:rPr>
              <a:t>比</a:t>
            </a:r>
            <a:r>
              <a:rPr lang="en-US" altLang="zh-CN" dirty="0" smtClean="0">
                <a:cs typeface="Times New Roman" pitchFamily="18" charset="0"/>
              </a:rPr>
              <a:t>MD5</a:t>
            </a:r>
            <a:r>
              <a:rPr lang="zh-CN" altLang="en-US" dirty="0" smtClean="0">
                <a:cs typeface="Times New Roman" pitchFamily="18" charset="0"/>
              </a:rPr>
              <a:t>慢，比</a:t>
            </a:r>
            <a:r>
              <a:rPr lang="en-US" altLang="zh-CN" dirty="0" smtClean="0">
                <a:cs typeface="Times New Roman" pitchFamily="18" charset="0"/>
              </a:rPr>
              <a:t>SHA-1</a:t>
            </a:r>
            <a:r>
              <a:rPr lang="zh-CN" altLang="en-US" dirty="0" smtClean="0">
                <a:cs typeface="Times New Roman" pitchFamily="18" charset="0"/>
              </a:rPr>
              <a:t>快</a:t>
            </a:r>
            <a:endParaRPr lang="en-US" altLang="zh-CN" dirty="0" smtClean="0">
              <a:cs typeface="Times New Roman" pitchFamily="18" charset="0"/>
            </a:endParaRPr>
          </a:p>
          <a:p>
            <a:r>
              <a:rPr lang="zh-CN" altLang="en-US" dirty="0" smtClean="0">
                <a:cs typeface="Times New Roman" pitchFamily="18" charset="0"/>
              </a:rPr>
              <a:t>安全性略高于</a:t>
            </a:r>
            <a:r>
              <a:rPr lang="en-US" altLang="zh-CN" dirty="0" smtClean="0">
                <a:cs typeface="Times New Roman" pitchFamily="18" charset="0"/>
              </a:rPr>
              <a:t>MD5</a:t>
            </a:r>
            <a:r>
              <a:rPr lang="zh-CN" altLang="en-US" dirty="0" smtClean="0">
                <a:cs typeface="Times New Roman" pitchFamily="18" charset="0"/>
              </a:rPr>
              <a:t>和</a:t>
            </a:r>
            <a:r>
              <a:rPr lang="en-US" altLang="zh-CN" dirty="0" smtClean="0">
                <a:cs typeface="Times New Roman" pitchFamily="18" charset="0"/>
              </a:rPr>
              <a:t>SHA-1</a:t>
            </a:r>
            <a:endParaRPr lang="en-AU" altLang="zh-CN" dirty="0" smtClean="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02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算法步骤</a:t>
            </a:r>
            <a:endParaRPr lang="zh-CN" altLang="en-US" dirty="0"/>
          </a:p>
        </p:txBody>
      </p:sp>
      <p:sp>
        <p:nvSpPr>
          <p:cNvPr id="3" name="内容占位符 2"/>
          <p:cNvSpPr>
            <a:spLocks noGrp="1"/>
          </p:cNvSpPr>
          <p:nvPr>
            <p:ph idx="1"/>
          </p:nvPr>
        </p:nvSpPr>
        <p:spPr>
          <a:xfrm>
            <a:off x="457200" y="1124744"/>
            <a:ext cx="5698976" cy="5199856"/>
          </a:xfrm>
        </p:spPr>
        <p:txBody>
          <a:bodyPr>
            <a:normAutofit fontScale="92500" lnSpcReduction="10000"/>
          </a:bodyPr>
          <a:lstStyle/>
          <a:p>
            <a:pPr marL="504000" indent="-504000">
              <a:buFontTx/>
              <a:buAutoNum type="arabicPeriod"/>
            </a:pPr>
            <a:r>
              <a:rPr lang="zh-CN" altLang="en-US" dirty="0" smtClean="0">
                <a:cs typeface="Times New Roman" pitchFamily="18" charset="0"/>
              </a:rPr>
              <a:t>增加填充位，使长度模</a:t>
            </a:r>
            <a:r>
              <a:rPr lang="en-US" altLang="zh-CN" dirty="0" smtClean="0">
                <a:cs typeface="Times New Roman" pitchFamily="18" charset="0"/>
              </a:rPr>
              <a:t>512</a:t>
            </a:r>
            <a:r>
              <a:rPr lang="zh-CN" altLang="en-US" dirty="0" smtClean="0">
                <a:cs typeface="Times New Roman" pitchFamily="18" charset="0"/>
              </a:rPr>
              <a:t>余</a:t>
            </a:r>
            <a:r>
              <a:rPr lang="en-US" altLang="zh-CN" dirty="0" smtClean="0">
                <a:cs typeface="Times New Roman" pitchFamily="18" charset="0"/>
              </a:rPr>
              <a:t>448</a:t>
            </a:r>
            <a:endParaRPr lang="en-AU" altLang="zh-CN" dirty="0" smtClean="0">
              <a:cs typeface="Times New Roman" pitchFamily="18" charset="0"/>
            </a:endParaRPr>
          </a:p>
          <a:p>
            <a:pPr marL="504000" indent="-504000">
              <a:buFontTx/>
              <a:buAutoNum type="arabicPeriod"/>
            </a:pPr>
            <a:r>
              <a:rPr lang="zh-CN" altLang="en-US" dirty="0" smtClean="0">
                <a:cs typeface="Times New Roman" pitchFamily="18" charset="0"/>
              </a:rPr>
              <a:t>填充长度，附加原始消息长度，</a:t>
            </a:r>
            <a:r>
              <a:rPr lang="en-US" altLang="zh-CN" dirty="0" smtClean="0">
                <a:cs typeface="Times New Roman" pitchFamily="18" charset="0"/>
              </a:rPr>
              <a:t>64</a:t>
            </a:r>
            <a:r>
              <a:rPr lang="zh-CN" altLang="en-US" dirty="0" smtClean="0">
                <a:cs typeface="Times New Roman" pitchFamily="18" charset="0"/>
              </a:rPr>
              <a:t>比特</a:t>
            </a:r>
            <a:endParaRPr lang="en-AU" altLang="zh-CN" dirty="0" smtClean="0">
              <a:cs typeface="Times New Roman" pitchFamily="18" charset="0"/>
            </a:endParaRPr>
          </a:p>
          <a:p>
            <a:pPr marL="504000" indent="-504000">
              <a:buFontTx/>
              <a:buAutoNum type="arabicPeriod"/>
            </a:pPr>
            <a:r>
              <a:rPr lang="zh-CN" altLang="en-US" dirty="0" smtClean="0">
                <a:cs typeface="Times New Roman" pitchFamily="18" charset="0"/>
              </a:rPr>
              <a:t>初始化</a:t>
            </a:r>
            <a:r>
              <a:rPr lang="en-US" altLang="zh-CN" dirty="0" smtClean="0">
                <a:cs typeface="Times New Roman" pitchFamily="18" charset="0"/>
              </a:rPr>
              <a:t>5</a:t>
            </a:r>
            <a:r>
              <a:rPr lang="zh-CN" altLang="en-US" dirty="0" smtClean="0">
                <a:cs typeface="Times New Roman" pitchFamily="18" charset="0"/>
              </a:rPr>
              <a:t>个</a:t>
            </a:r>
            <a:r>
              <a:rPr lang="en-US" altLang="zh-CN" dirty="0" smtClean="0">
                <a:cs typeface="Times New Roman" pitchFamily="18" charset="0"/>
              </a:rPr>
              <a:t>32</a:t>
            </a:r>
            <a:r>
              <a:rPr lang="zh-CN" altLang="en-US" dirty="0" smtClean="0">
                <a:cs typeface="Times New Roman" pitchFamily="18" charset="0"/>
              </a:rPr>
              <a:t>位寄存器</a:t>
            </a:r>
            <a:r>
              <a:rPr lang="en-AU" altLang="zh-CN" dirty="0" smtClean="0">
                <a:cs typeface="Times New Roman" pitchFamily="18" charset="0"/>
              </a:rPr>
              <a:t>(A,B,C,D,E)</a:t>
            </a:r>
          </a:p>
          <a:p>
            <a:pPr marL="444500" lvl="1" indent="12700">
              <a:buNone/>
            </a:pPr>
            <a:r>
              <a:rPr lang="en-US" altLang="zh-CN" sz="2400" dirty="0" smtClean="0">
                <a:latin typeface="Consolas" panose="020B0609020204030204" pitchFamily="49" charset="0"/>
                <a:cs typeface="Times New Roman" pitchFamily="18" charset="0"/>
              </a:rPr>
              <a:t>A=</a:t>
            </a:r>
            <a:r>
              <a:rPr lang="en-AU" altLang="zh-CN" sz="2400" dirty="0" smtClean="0">
                <a:latin typeface="Consolas" panose="020B0609020204030204" pitchFamily="49" charset="0"/>
                <a:cs typeface="Times New Roman" pitchFamily="18" charset="0"/>
              </a:rPr>
              <a:t>67452301;</a:t>
            </a:r>
            <a:r>
              <a:rPr lang="zh-CN" altLang="en-US" sz="2400" dirty="0" smtClean="0">
                <a:latin typeface="Consolas" panose="020B0609020204030204" pitchFamily="49" charset="0"/>
                <a:cs typeface="Times New Roman" pitchFamily="18" charset="0"/>
              </a:rPr>
              <a:t> </a:t>
            </a:r>
            <a:r>
              <a:rPr lang="en-AU" altLang="zh-CN" sz="2400" dirty="0" smtClean="0">
                <a:latin typeface="Consolas" panose="020B0609020204030204" pitchFamily="49" charset="0"/>
                <a:cs typeface="Times New Roman" pitchFamily="18" charset="0"/>
              </a:rPr>
              <a:t>B=efcdab89</a:t>
            </a:r>
            <a:r>
              <a:rPr lang="en-AU" altLang="zh-CN" dirty="0" smtClean="0">
                <a:latin typeface="Consolas" panose="020B0609020204030204" pitchFamily="49" charset="0"/>
                <a:cs typeface="Times New Roman" pitchFamily="18" charset="0"/>
              </a:rPr>
              <a:t>;</a:t>
            </a:r>
          </a:p>
          <a:p>
            <a:pPr marL="444500" lvl="1" indent="12700">
              <a:buNone/>
            </a:pPr>
            <a:r>
              <a:rPr lang="en-AU" altLang="zh-CN" dirty="0" smtClean="0">
                <a:latin typeface="Consolas" panose="020B0609020204030204" pitchFamily="49" charset="0"/>
                <a:cs typeface="Times New Roman" pitchFamily="18" charset="0"/>
              </a:rPr>
              <a:t>C=98badcfe;</a:t>
            </a:r>
            <a:r>
              <a:rPr lang="en-AU" altLang="zh-CN" dirty="0">
                <a:latin typeface="Consolas" panose="020B0609020204030204" pitchFamily="49" charset="0"/>
                <a:cs typeface="Times New Roman" pitchFamily="18" charset="0"/>
              </a:rPr>
              <a:t> </a:t>
            </a:r>
            <a:r>
              <a:rPr lang="en-AU" altLang="zh-CN" dirty="0" smtClean="0">
                <a:latin typeface="Consolas" panose="020B0609020204030204" pitchFamily="49" charset="0"/>
                <a:cs typeface="Times New Roman" pitchFamily="18" charset="0"/>
              </a:rPr>
              <a:t>D=10325476;</a:t>
            </a:r>
          </a:p>
          <a:p>
            <a:pPr marL="444500" lvl="1" indent="12700">
              <a:buNone/>
            </a:pPr>
            <a:r>
              <a:rPr lang="en-AU" altLang="zh-CN" dirty="0" smtClean="0">
                <a:latin typeface="Consolas" panose="020B0609020204030204" pitchFamily="49" charset="0"/>
                <a:cs typeface="Times New Roman" pitchFamily="18" charset="0"/>
              </a:rPr>
              <a:t>E=c3d2e1f0</a:t>
            </a:r>
            <a:r>
              <a:rPr lang="en-AU" altLang="zh-CN" sz="2400" dirty="0" smtClean="0">
                <a:cs typeface="Times New Roman" pitchFamily="18" charset="0"/>
              </a:rPr>
              <a:t>	</a:t>
            </a:r>
          </a:p>
          <a:p>
            <a:pPr marL="504000" indent="-504000">
              <a:buFontTx/>
              <a:buAutoNum type="arabicPeriod"/>
            </a:pPr>
            <a:r>
              <a:rPr lang="zh-CN" altLang="en-US" dirty="0" smtClean="0">
                <a:cs typeface="Times New Roman" pitchFamily="18" charset="0"/>
              </a:rPr>
              <a:t>每个分组</a:t>
            </a:r>
            <a:r>
              <a:rPr lang="en-US" altLang="zh-CN" dirty="0" smtClean="0">
                <a:cs typeface="Times New Roman" pitchFamily="18" charset="0"/>
              </a:rPr>
              <a:t>10</a:t>
            </a:r>
            <a:r>
              <a:rPr lang="zh-CN" altLang="en-US" dirty="0" smtClean="0">
                <a:cs typeface="Times New Roman" pitchFamily="18" charset="0"/>
              </a:rPr>
              <a:t>轮操作，每轮</a:t>
            </a:r>
            <a:r>
              <a:rPr lang="en-US" altLang="zh-CN" dirty="0" smtClean="0">
                <a:cs typeface="Times New Roman" pitchFamily="18" charset="0"/>
              </a:rPr>
              <a:t>16</a:t>
            </a:r>
            <a:r>
              <a:rPr lang="zh-CN" altLang="en-US" dirty="0" smtClean="0">
                <a:cs typeface="Times New Roman" pitchFamily="18" charset="0"/>
              </a:rPr>
              <a:t>步</a:t>
            </a:r>
            <a:endParaRPr lang="en-AU" altLang="zh-CN" dirty="0" smtClean="0">
              <a:cs typeface="Times New Roman" pitchFamily="18" charset="0"/>
            </a:endParaRPr>
          </a:p>
          <a:p>
            <a:pPr marL="900000" lvl="1" indent="-432000"/>
            <a:r>
              <a:rPr lang="zh-CN" altLang="en-US" dirty="0" smtClean="0">
                <a:cs typeface="Times New Roman" pitchFamily="18" charset="0"/>
              </a:rPr>
              <a:t>分为</a:t>
            </a:r>
            <a:r>
              <a:rPr lang="en-US" altLang="zh-CN" dirty="0" smtClean="0">
                <a:cs typeface="Times New Roman" pitchFamily="18" charset="0"/>
              </a:rPr>
              <a:t>2</a:t>
            </a:r>
            <a:r>
              <a:rPr lang="zh-CN" altLang="en-US" dirty="0" smtClean="0">
                <a:cs typeface="Times New Roman" pitchFamily="18" charset="0"/>
              </a:rPr>
              <a:t>组，每组</a:t>
            </a:r>
            <a:r>
              <a:rPr lang="en-US" altLang="zh-CN" dirty="0" smtClean="0">
                <a:cs typeface="Times New Roman" pitchFamily="18" charset="0"/>
              </a:rPr>
              <a:t>5</a:t>
            </a:r>
            <a:r>
              <a:rPr lang="zh-CN" altLang="en-US" dirty="0" smtClean="0">
                <a:cs typeface="Times New Roman" pitchFamily="18" charset="0"/>
              </a:rPr>
              <a:t>轮操作，使用</a:t>
            </a:r>
            <a:r>
              <a:rPr lang="en-US" altLang="zh-CN" dirty="0" smtClean="0">
                <a:cs typeface="Times New Roman" pitchFamily="18" charset="0"/>
              </a:rPr>
              <a:t>5</a:t>
            </a:r>
            <a:r>
              <a:rPr lang="zh-CN" altLang="en-US" dirty="0" smtClean="0">
                <a:cs typeface="Times New Roman" pitchFamily="18" charset="0"/>
              </a:rPr>
              <a:t>个逻辑函数</a:t>
            </a:r>
            <a:r>
              <a:rPr lang="en-US" altLang="zh-CN" dirty="0" smtClean="0">
                <a:cs typeface="Times New Roman" pitchFamily="18" charset="0"/>
              </a:rPr>
              <a:t>f</a:t>
            </a:r>
            <a:r>
              <a:rPr lang="en-US" altLang="zh-CN" baseline="-25000" dirty="0" smtClean="0">
                <a:cs typeface="Times New Roman" pitchFamily="18" charset="0"/>
              </a:rPr>
              <a:t>1</a:t>
            </a:r>
            <a:r>
              <a:rPr lang="en-US" altLang="zh-CN" dirty="0" smtClean="0">
                <a:cs typeface="Times New Roman" pitchFamily="18" charset="0"/>
              </a:rPr>
              <a:t>,f</a:t>
            </a:r>
            <a:r>
              <a:rPr lang="en-US" altLang="zh-CN" baseline="-25000" dirty="0" smtClean="0">
                <a:cs typeface="Times New Roman" pitchFamily="18" charset="0"/>
              </a:rPr>
              <a:t>2</a:t>
            </a:r>
            <a:r>
              <a:rPr lang="en-US" altLang="zh-CN" dirty="0" smtClean="0">
                <a:cs typeface="Times New Roman" pitchFamily="18" charset="0"/>
              </a:rPr>
              <a:t>,f</a:t>
            </a:r>
            <a:r>
              <a:rPr lang="en-US" altLang="zh-CN" baseline="-25000" dirty="0" smtClean="0">
                <a:cs typeface="Times New Roman" pitchFamily="18" charset="0"/>
              </a:rPr>
              <a:t>3</a:t>
            </a:r>
            <a:r>
              <a:rPr lang="en-US" altLang="zh-CN" dirty="0" smtClean="0">
                <a:cs typeface="Times New Roman" pitchFamily="18" charset="0"/>
              </a:rPr>
              <a:t>,f</a:t>
            </a:r>
            <a:r>
              <a:rPr lang="en-US" altLang="zh-CN" baseline="-25000" dirty="0" smtClean="0">
                <a:cs typeface="Times New Roman" pitchFamily="18" charset="0"/>
              </a:rPr>
              <a:t>4</a:t>
            </a:r>
            <a:r>
              <a:rPr lang="en-US" altLang="zh-CN" dirty="0" smtClean="0">
                <a:cs typeface="Times New Roman" pitchFamily="18" charset="0"/>
              </a:rPr>
              <a:t>,f</a:t>
            </a:r>
            <a:r>
              <a:rPr lang="en-US" altLang="zh-CN" baseline="-25000" dirty="0" smtClean="0">
                <a:cs typeface="Times New Roman" pitchFamily="18" charset="0"/>
              </a:rPr>
              <a:t>5</a:t>
            </a:r>
          </a:p>
          <a:p>
            <a:pPr marL="900000" lvl="1" indent="-432000"/>
            <a:r>
              <a:rPr lang="zh-CN" altLang="en-US" dirty="0" smtClean="0">
                <a:cs typeface="Times New Roman" pitchFamily="18" charset="0"/>
              </a:rPr>
              <a:t>计算结果加上输入寄存器值作为新的寄存器值</a:t>
            </a:r>
            <a:endParaRPr lang="en-AU" altLang="zh-CN" dirty="0" smtClean="0">
              <a:cs typeface="Times New Roman" pitchFamily="18" charset="0"/>
            </a:endParaRPr>
          </a:p>
          <a:p>
            <a:pPr marL="504000" indent="-504000">
              <a:buFontTx/>
              <a:buAutoNum type="arabicPeriod"/>
            </a:pPr>
            <a:r>
              <a:rPr lang="zh-CN" altLang="en-US" dirty="0" smtClean="0">
                <a:cs typeface="Times New Roman" pitchFamily="18" charset="0"/>
              </a:rPr>
              <a:t>输出消息摘要为最终寄存器值</a:t>
            </a:r>
            <a:endParaRPr lang="en-AU" altLang="zh-CN" dirty="0" smtClean="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74</a:t>
            </a:fld>
            <a:endParaRPr lang="en-US" altLang="zh-CN" dirty="0"/>
          </a:p>
        </p:txBody>
      </p:sp>
      <p:pic>
        <p:nvPicPr>
          <p:cNvPr id="7" name="Picture 2"/>
          <p:cNvPicPr>
            <a:picLocks noChangeAspect="1" noChangeArrowheads="1"/>
          </p:cNvPicPr>
          <p:nvPr/>
        </p:nvPicPr>
        <p:blipFill>
          <a:blip r:embed="rId2" cstate="print"/>
          <a:srcRect/>
          <a:stretch>
            <a:fillRect/>
          </a:stretch>
        </p:blipFill>
        <p:spPr bwMode="auto">
          <a:xfrm>
            <a:off x="6213830" y="1772816"/>
            <a:ext cx="2894674" cy="3686665"/>
          </a:xfrm>
          <a:prstGeom prst="rect">
            <a:avLst/>
          </a:prstGeom>
          <a:noFill/>
          <a:ln w="9525">
            <a:noFill/>
            <a:miter lim="800000"/>
            <a:headEnd/>
            <a:tailEnd/>
          </a:ln>
          <a:effectLst/>
        </p:spPr>
      </p:pic>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893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cstate="print"/>
          <a:srcRect/>
          <a:stretch>
            <a:fillRect/>
          </a:stretch>
        </p:blipFill>
        <p:spPr bwMode="auto">
          <a:xfrm>
            <a:off x="2357455" y="857232"/>
            <a:ext cx="4714875" cy="4733925"/>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75</a:t>
            </a:fld>
            <a:endParaRPr lang="en-US" altLang="zh-CN" dirty="0"/>
          </a:p>
        </p:txBody>
      </p:sp>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374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1619672" y="3767187"/>
            <a:ext cx="5875860" cy="2621984"/>
          </a:xfrm>
          <a:prstGeom prst="rect">
            <a:avLst/>
          </a:prstGeom>
          <a:noFill/>
          <a:ln w="9525">
            <a:noFill/>
            <a:miter lim="800000"/>
            <a:headEnd/>
            <a:tailEnd/>
          </a:ln>
          <a:effectLst/>
        </p:spPr>
      </p:pic>
      <p:graphicFrame>
        <p:nvGraphicFramePr>
          <p:cNvPr id="7" name="Group 2"/>
          <p:cNvGraphicFramePr>
            <a:graphicFrameLocks/>
          </p:cNvGraphicFramePr>
          <p:nvPr>
            <p:extLst>
              <p:ext uri="{D42A27DB-BD31-4B8C-83A1-F6EECF244321}">
                <p14:modId xmlns:p14="http://schemas.microsoft.com/office/powerpoint/2010/main" val="3151612276"/>
              </p:ext>
            </p:extLst>
          </p:nvPr>
        </p:nvGraphicFramePr>
        <p:xfrm>
          <a:off x="1907704" y="980728"/>
          <a:ext cx="5259665" cy="2806068"/>
        </p:xfrm>
        <a:graphic>
          <a:graphicData uri="http://schemas.openxmlformats.org/drawingml/2006/table">
            <a:tbl>
              <a:tblPr>
                <a:tableStyleId>{5940675A-B579-460E-94D1-54222C63F5DA}</a:tableStyleId>
              </a:tblPr>
              <a:tblGrid>
                <a:gridCol w="2103866"/>
                <a:gridCol w="3155799"/>
              </a:tblGrid>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altLang="en-US"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步</a:t>
                      </a:r>
                      <a:endParaRPr kumimoji="0" lang="zh-CN" altLang="en-US"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f</a:t>
                      </a:r>
                      <a:r>
                        <a:rPr kumimoji="0" lang="en-US" altLang="zh-CN" sz="2000" u="none" strike="noStrike" cap="none" normalizeH="0" baseline="-25000" dirty="0" smtClean="0">
                          <a:ln>
                            <a:noFill/>
                          </a:ln>
                          <a:effectLst/>
                          <a:latin typeface="微软雅黑" panose="020B0503020204020204" pitchFamily="34" charset="-122"/>
                          <a:ea typeface="微软雅黑" panose="020B0503020204020204" pitchFamily="34" charset="-122"/>
                          <a:cs typeface="Times New Roman" pitchFamily="18" charset="0"/>
                        </a:rPr>
                        <a:t>t</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(B, C, D)</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r>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0 &lt;= j &lt;= 15</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l"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f</a:t>
                      </a:r>
                      <a:r>
                        <a:rPr kumimoji="0" lang="en-US" altLang="zh-CN" sz="2000" u="none" strike="noStrike" cap="none" normalizeH="0" baseline="-25000" dirty="0" smtClean="0">
                          <a:ln>
                            <a:noFill/>
                          </a:ln>
                          <a:effectLst/>
                          <a:latin typeface="微软雅黑" panose="020B0503020204020204" pitchFamily="34" charset="-122"/>
                          <a:ea typeface="微软雅黑" panose="020B0503020204020204" pitchFamily="34" charset="-122"/>
                          <a:cs typeface="Times New Roman" pitchFamily="18" charset="0"/>
                        </a:rPr>
                        <a:t>1</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=B</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sym typeface="Symbol" pitchFamily="18" charset="2"/>
                        </a:rPr>
                        <a:t></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C</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sym typeface="Symbol" pitchFamily="18" charset="2"/>
                        </a:rPr>
                        <a:t></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D</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16 &lt;= j &lt;= 31</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l"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f</a:t>
                      </a:r>
                      <a:r>
                        <a:rPr kumimoji="0" lang="en-US" altLang="zh-CN" sz="2000" u="none" strike="noStrike" cap="none" normalizeH="0" baseline="-25000" dirty="0" smtClean="0">
                          <a:ln>
                            <a:noFill/>
                          </a:ln>
                          <a:effectLst/>
                          <a:latin typeface="微软雅黑" panose="020B0503020204020204" pitchFamily="34" charset="-122"/>
                          <a:ea typeface="微软雅黑" panose="020B0503020204020204" pitchFamily="34" charset="-122"/>
                          <a:cs typeface="Times New Roman" pitchFamily="18" charset="0"/>
                        </a:rPr>
                        <a:t>2</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=(B&amp;C) | ((~B)&amp;D)</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32 &lt;= j &lt;= 47</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l"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f</a:t>
                      </a:r>
                      <a:r>
                        <a:rPr kumimoji="0" lang="en-US" altLang="zh-CN" sz="2000" u="none" strike="noStrike" cap="none" normalizeH="0" baseline="-25000" dirty="0" smtClean="0">
                          <a:ln>
                            <a:noFill/>
                          </a:ln>
                          <a:effectLst/>
                          <a:latin typeface="微软雅黑" panose="020B0503020204020204" pitchFamily="34" charset="-122"/>
                          <a:ea typeface="微软雅黑" panose="020B0503020204020204" pitchFamily="34" charset="-122"/>
                          <a:cs typeface="Times New Roman" pitchFamily="18" charset="0"/>
                        </a:rPr>
                        <a:t>3</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=(B|(~C))</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sym typeface="Symbol" pitchFamily="18" charset="2"/>
                        </a:rPr>
                        <a:t></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D</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48 &lt;= j &lt;= 63</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l"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f</a:t>
                      </a:r>
                      <a:r>
                        <a:rPr kumimoji="0" lang="en-US" altLang="zh-CN" sz="2000" u="none" strike="noStrike" cap="none" normalizeH="0" baseline="-25000" dirty="0" smtClean="0">
                          <a:ln>
                            <a:noFill/>
                          </a:ln>
                          <a:effectLst/>
                          <a:latin typeface="微软雅黑" panose="020B0503020204020204" pitchFamily="34" charset="-122"/>
                          <a:ea typeface="微软雅黑" panose="020B0503020204020204" pitchFamily="34" charset="-122"/>
                          <a:cs typeface="Times New Roman" pitchFamily="18" charset="0"/>
                        </a:rPr>
                        <a:t>4</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=(B&amp;D) | (C&amp;(~D))</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r h="467678">
                <a:tc>
                  <a:txBody>
                    <a:bodyPr/>
                    <a:lstStyle/>
                    <a:p>
                      <a:pPr marL="342900" marR="0" lvl="0" indent="-342900" algn="ctr" defTabSz="914400" rtl="0" eaLnBrk="1" fontAlgn="base" latinLnBrk="0" hangingPunct="1">
                        <a:lnSpc>
                          <a:spcPct val="100000"/>
                        </a:lnSpc>
                        <a:spcBef>
                          <a:spcPct val="0"/>
                        </a:spcBef>
                        <a:spcAft>
                          <a:spcPct val="0"/>
                        </a:spcAft>
                        <a:buClr>
                          <a:schemeClr val="hlink"/>
                        </a:buClr>
                        <a:buSzTx/>
                        <a:buFont typeface="Wingdings" pitchFamily="2" charset="2"/>
                        <a:buNone/>
                        <a:tabLst/>
                        <a:defRPr/>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64 &lt;= j &lt;= 79</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endParaRPr>
                    </a:p>
                  </a:txBody>
                  <a:tcPr horzOverflow="overflow"/>
                </a:tc>
                <a:tc>
                  <a:txBody>
                    <a:bodyPr/>
                    <a:lstStyle/>
                    <a:p>
                      <a:pPr marL="342900" marR="0" lvl="0" indent="-342900" algn="l"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f</a:t>
                      </a:r>
                      <a:r>
                        <a:rPr kumimoji="0" lang="en-US" altLang="zh-CN" sz="2000" u="none" strike="noStrike" cap="none" normalizeH="0" baseline="-25000" dirty="0" smtClean="0">
                          <a:ln>
                            <a:noFill/>
                          </a:ln>
                          <a:effectLst/>
                          <a:latin typeface="微软雅黑" panose="020B0503020204020204" pitchFamily="34" charset="-122"/>
                          <a:ea typeface="微软雅黑" panose="020B0503020204020204" pitchFamily="34" charset="-122"/>
                          <a:cs typeface="Times New Roman" pitchFamily="18" charset="0"/>
                        </a:rPr>
                        <a:t>5</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=B</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sym typeface="Symbol" pitchFamily="18" charset="2"/>
                        </a:rPr>
                        <a:t></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cs typeface="Times New Roman" pitchFamily="18" charset="0"/>
                        </a:rPr>
                        <a:t>(C|(~D))</a:t>
                      </a:r>
                      <a:endParaRPr kumimoji="0" lang="en-US" altLang="zh-CN"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cs typeface="Times New Roman" pitchFamily="18" charset="0"/>
                        <a:sym typeface="Symbol" pitchFamily="18" charset="2"/>
                      </a:endParaRPr>
                    </a:p>
                  </a:txBody>
                  <a:tcPr horzOverflow="overflow"/>
                </a:tc>
              </a:tr>
            </a:tbl>
          </a:graphicData>
        </a:graphic>
      </p:graphicFrame>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76</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503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285720" y="1142984"/>
            <a:ext cx="8572560" cy="3528829"/>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77</a:t>
            </a:fld>
            <a:endParaRPr lang="en-US" altLang="zh-CN" dirty="0"/>
          </a:p>
        </p:txBody>
      </p:sp>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72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899592" y="1052736"/>
            <a:ext cx="7272808" cy="5052103"/>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78</a:t>
            </a:fld>
            <a:endParaRPr lang="en-US" altLang="zh-CN" dirty="0"/>
          </a:p>
        </p:txBody>
      </p:sp>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89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AU" altLang="zh-CN" dirty="0" smtClean="0">
                <a:ea typeface="宋体" pitchFamily="2" charset="-122"/>
              </a:rPr>
              <a:t>RIPEMD-160 vs. MD5 &amp; SHA-1</a:t>
            </a:r>
            <a:endParaRPr lang="zh-CN" altLang="en-US" dirty="0"/>
          </a:p>
        </p:txBody>
      </p:sp>
      <p:pic>
        <p:nvPicPr>
          <p:cNvPr id="17410" name="Picture 2"/>
          <p:cNvPicPr>
            <a:picLocks noChangeAspect="1" noChangeArrowheads="1"/>
          </p:cNvPicPr>
          <p:nvPr/>
        </p:nvPicPr>
        <p:blipFill>
          <a:blip r:embed="rId2" cstate="print"/>
          <a:srcRect/>
          <a:stretch>
            <a:fillRect/>
          </a:stretch>
        </p:blipFill>
        <p:spPr bwMode="auto">
          <a:xfrm>
            <a:off x="409578" y="1643050"/>
            <a:ext cx="8377264" cy="2403456"/>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3181361" y="4457717"/>
            <a:ext cx="2962275" cy="1400175"/>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79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841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 TCP</a:t>
            </a:r>
            <a:r>
              <a:rPr lang="zh-CN" altLang="en-US" dirty="0" smtClean="0"/>
              <a:t>包结构</a:t>
            </a:r>
            <a:endParaRPr lang="zh-CN" altLang="en-US" dirty="0"/>
          </a:p>
        </p:txBody>
      </p:sp>
      <p:sp>
        <p:nvSpPr>
          <p:cNvPr id="3" name="内容占位符 2"/>
          <p:cNvSpPr>
            <a:spLocks noGrp="1"/>
          </p:cNvSpPr>
          <p:nvPr>
            <p:ph idx="1"/>
          </p:nvPr>
        </p:nvSpPr>
        <p:spPr/>
        <p:txBody>
          <a:bodyPr>
            <a:normAutofit/>
          </a:bodyPr>
          <a:lstStyle/>
          <a:p>
            <a:r>
              <a:rPr lang="en-US" altLang="zh-CN" sz="2400" dirty="0" smtClean="0"/>
              <a:t>TCP</a:t>
            </a:r>
            <a:r>
              <a:rPr lang="zh-CN" altLang="en-US" sz="2400" dirty="0" smtClean="0"/>
              <a:t>头结构提供了额外的特定结构，保证密文不被篡改</a:t>
            </a:r>
            <a:endParaRPr lang="zh-CN" altLang="en-US" sz="2400" dirty="0"/>
          </a:p>
        </p:txBody>
      </p:sp>
      <p:pic>
        <p:nvPicPr>
          <p:cNvPr id="3074" name="Picture 2"/>
          <p:cNvPicPr>
            <a:picLocks noChangeAspect="1" noChangeArrowheads="1"/>
          </p:cNvPicPr>
          <p:nvPr/>
        </p:nvPicPr>
        <p:blipFill>
          <a:blip r:embed="rId2" cstate="print"/>
          <a:srcRect/>
          <a:stretch>
            <a:fillRect/>
          </a:stretch>
        </p:blipFill>
        <p:spPr bwMode="auto">
          <a:xfrm>
            <a:off x="1403648" y="1988840"/>
            <a:ext cx="6153150" cy="3562350"/>
          </a:xfrm>
          <a:prstGeom prst="rect">
            <a:avLst/>
          </a:prstGeom>
          <a:noFill/>
          <a:ln w="9525">
            <a:noFill/>
            <a:miter lim="800000"/>
            <a:headEnd/>
            <a:tailEnd/>
          </a:ln>
          <a:effectLst/>
        </p:spPr>
      </p:pic>
      <p:sp>
        <p:nvSpPr>
          <p:cNvPr id="6" name="矩形 5"/>
          <p:cNvSpPr/>
          <p:nvPr/>
        </p:nvSpPr>
        <p:spPr>
          <a:xfrm>
            <a:off x="1835696" y="3802487"/>
            <a:ext cx="2736304" cy="28803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667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a:t>
            </a:r>
            <a:r>
              <a:rPr lang="en-US" dirty="0" smtClean="0"/>
              <a:t>Whirlpool</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2003</a:t>
            </a:r>
            <a:r>
              <a:rPr lang="zh-CN" altLang="en-US" dirty="0" smtClean="0"/>
              <a:t>年提出</a:t>
            </a:r>
            <a:endParaRPr lang="en-US" altLang="zh-CN" dirty="0" smtClean="0"/>
          </a:p>
          <a:p>
            <a:r>
              <a:rPr lang="zh-CN" altLang="en-US" dirty="0" smtClean="0"/>
              <a:t>得到欧盟支持的“新欧洲签名、完整性和加密计划”认可</a:t>
            </a:r>
            <a:endParaRPr lang="en-US" altLang="zh-CN" dirty="0" smtClean="0"/>
          </a:p>
          <a:p>
            <a:r>
              <a:rPr lang="zh-CN" altLang="en-US" dirty="0" smtClean="0"/>
              <a:t>使用修改了的</a:t>
            </a:r>
            <a:r>
              <a:rPr lang="en-US" altLang="zh-CN" dirty="0" smtClean="0"/>
              <a:t>AES</a:t>
            </a:r>
            <a:r>
              <a:rPr lang="zh-CN" altLang="en-US" dirty="0" smtClean="0"/>
              <a:t>内部结构作为压缩函数</a:t>
            </a:r>
            <a:endParaRPr lang="en-US" dirty="0" smtClean="0"/>
          </a:p>
          <a:p>
            <a:endParaRPr lang="en-US" dirty="0" smtClean="0"/>
          </a:p>
          <a:p>
            <a:r>
              <a:rPr lang="zh-CN" altLang="en-US" dirty="0" smtClean="0"/>
              <a:t>基于分组密码的散列函数的缺点有：</a:t>
            </a:r>
            <a:endParaRPr lang="en-US" altLang="zh-CN" dirty="0" smtClean="0"/>
          </a:p>
          <a:p>
            <a:pPr lvl="1"/>
            <a:r>
              <a:rPr lang="zh-CN" altLang="en-US" dirty="0" smtClean="0"/>
              <a:t>密码是可逆的，随机性缺失</a:t>
            </a:r>
            <a:endParaRPr lang="en-US" altLang="zh-CN" dirty="0" smtClean="0"/>
          </a:p>
          <a:p>
            <a:pPr lvl="1"/>
            <a:r>
              <a:rPr lang="zh-CN" altLang="en-US" dirty="0" smtClean="0"/>
              <a:t>分组密码常会有其它规则性和弱点</a:t>
            </a:r>
            <a:endParaRPr lang="en-US" altLang="zh-CN" dirty="0" smtClean="0"/>
          </a:p>
          <a:p>
            <a:pPr lvl="1"/>
            <a:r>
              <a:rPr lang="zh-CN" altLang="en-US" dirty="0" smtClean="0"/>
              <a:t>速度慢</a:t>
            </a:r>
            <a:endParaRPr lang="en-US" altLang="zh-CN" dirty="0" smtClean="0"/>
          </a:p>
          <a:p>
            <a:pPr lvl="1"/>
            <a:r>
              <a:rPr lang="zh-CN" altLang="en-US" dirty="0" smtClean="0"/>
              <a:t>长度受限：消息摘要长度为密文分组长度（或其两倍）</a:t>
            </a:r>
            <a:endParaRPr lang="en-US" altLang="zh-CN" dirty="0" smtClean="0"/>
          </a:p>
          <a:p>
            <a:endParaRPr lang="en-US" altLang="zh-CN" dirty="0" smtClean="0"/>
          </a:p>
          <a:p>
            <a:r>
              <a:rPr lang="en-US" altLang="zh-CN" dirty="0" smtClean="0"/>
              <a:t>AES</a:t>
            </a:r>
            <a:r>
              <a:rPr lang="zh-CN" altLang="en-US" dirty="0" smtClean="0"/>
              <a:t>刺激人们利用强分组密码来设计安全散列函数</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842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散列函数单循环模型</a:t>
            </a:r>
            <a:endParaRPr lang="zh-CN" altLang="en-US" dirty="0"/>
          </a:p>
        </p:txBody>
      </p:sp>
      <p:sp>
        <p:nvSpPr>
          <p:cNvPr id="3" name="内容占位符 2"/>
          <p:cNvSpPr>
            <a:spLocks noGrp="1"/>
          </p:cNvSpPr>
          <p:nvPr>
            <p:ph idx="1"/>
          </p:nvPr>
        </p:nvSpPr>
        <p:spPr/>
        <p:txBody>
          <a:bodyPr/>
          <a:lstStyle/>
          <a:p>
            <a:r>
              <a:rPr lang="zh-CN" altLang="en-US" dirty="0" smtClean="0"/>
              <a:t>散列码长度等于密码分组长度</a:t>
            </a:r>
            <a:endParaRPr lang="zh-CN" altLang="en-US" dirty="0"/>
          </a:p>
        </p:txBody>
      </p:sp>
      <p:pic>
        <p:nvPicPr>
          <p:cNvPr id="20483" name="Picture 3"/>
          <p:cNvPicPr>
            <a:picLocks noChangeAspect="1" noChangeArrowheads="1"/>
          </p:cNvPicPr>
          <p:nvPr/>
        </p:nvPicPr>
        <p:blipFill>
          <a:blip r:embed="rId2" cstate="print"/>
          <a:srcRect/>
          <a:stretch>
            <a:fillRect/>
          </a:stretch>
        </p:blipFill>
        <p:spPr bwMode="auto">
          <a:xfrm>
            <a:off x="1785918" y="1964521"/>
            <a:ext cx="5857916" cy="4393437"/>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80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Whirlpool</a:t>
            </a:r>
            <a:r>
              <a:rPr lang="zh-CN" altLang="en-US" dirty="0" smtClean="0"/>
              <a:t>优点：</a:t>
            </a:r>
            <a:endParaRPr lang="en-US" altLang="zh-CN" dirty="0" smtClean="0"/>
          </a:p>
          <a:p>
            <a:pPr lvl="1"/>
            <a:r>
              <a:rPr lang="zh-CN" altLang="en-US" dirty="0" smtClean="0"/>
              <a:t>消息摘要长度为</a:t>
            </a:r>
            <a:r>
              <a:rPr lang="en-US" altLang="zh-CN" dirty="0" smtClean="0"/>
              <a:t>512</a:t>
            </a:r>
            <a:r>
              <a:rPr lang="zh-CN" altLang="en-US" dirty="0" smtClean="0"/>
              <a:t>比特</a:t>
            </a:r>
            <a:endParaRPr lang="en-US" altLang="zh-CN" dirty="0" smtClean="0"/>
          </a:p>
          <a:p>
            <a:pPr lvl="1"/>
            <a:r>
              <a:rPr lang="zh-CN" altLang="en-US" dirty="0" smtClean="0"/>
              <a:t>总体结构可以防止针对</a:t>
            </a:r>
            <a:r>
              <a:rPr lang="zh-CN" altLang="en-US" dirty="0"/>
              <a:t>“</a:t>
            </a:r>
            <a:r>
              <a:rPr lang="zh-CN" altLang="en-US" dirty="0" smtClean="0"/>
              <a:t>基于分组密码的散列函数</a:t>
            </a:r>
            <a:r>
              <a:rPr lang="zh-CN" altLang="en-US" dirty="0"/>
              <a:t>”</a:t>
            </a:r>
            <a:r>
              <a:rPr lang="zh-CN" altLang="en-US" dirty="0" smtClean="0"/>
              <a:t>的常见攻击</a:t>
            </a:r>
            <a:endParaRPr lang="en-US" altLang="zh-CN" dirty="0" smtClean="0"/>
          </a:p>
          <a:p>
            <a:pPr lvl="1"/>
            <a:r>
              <a:rPr lang="zh-CN" altLang="en-US" dirty="0" smtClean="0"/>
              <a:t>基于</a:t>
            </a:r>
            <a:r>
              <a:rPr lang="en-US" altLang="zh-CN" dirty="0" smtClean="0"/>
              <a:t>AES</a:t>
            </a:r>
            <a:r>
              <a:rPr lang="zh-CN" altLang="en-US" dirty="0" smtClean="0"/>
              <a:t>结构，适于软硬件实现，效率高</a:t>
            </a:r>
            <a:endParaRPr lang="en-US" altLang="zh-CN" dirty="0" smtClean="0"/>
          </a:p>
          <a:p>
            <a:r>
              <a:rPr lang="zh-CN" altLang="en-US" dirty="0" smtClean="0"/>
              <a:t>设计目标：</a:t>
            </a:r>
            <a:endParaRPr lang="en-US" altLang="zh-CN" dirty="0" smtClean="0"/>
          </a:p>
          <a:p>
            <a:pPr lvl="1"/>
            <a:r>
              <a:rPr lang="zh-CN" altLang="en-US" dirty="0" smtClean="0"/>
              <a:t>单向性：</a:t>
            </a:r>
            <a:r>
              <a:rPr lang="en-US" altLang="zh-CN" dirty="0" smtClean="0"/>
              <a:t>2</a:t>
            </a:r>
            <a:r>
              <a:rPr lang="en-US" altLang="zh-CN" baseline="30000" dirty="0" smtClean="0"/>
              <a:t>n</a:t>
            </a:r>
          </a:p>
          <a:p>
            <a:pPr lvl="1"/>
            <a:r>
              <a:rPr lang="zh-CN" altLang="en-US" dirty="0" smtClean="0"/>
              <a:t>抗弱碰撞：</a:t>
            </a:r>
            <a:r>
              <a:rPr lang="en-US" altLang="zh-CN" dirty="0" smtClean="0"/>
              <a:t>2</a:t>
            </a:r>
            <a:r>
              <a:rPr lang="en-US" altLang="zh-CN" baseline="30000" dirty="0" smtClean="0"/>
              <a:t>n</a:t>
            </a:r>
          </a:p>
          <a:p>
            <a:pPr lvl="1"/>
            <a:r>
              <a:rPr lang="zh-CN" altLang="en-US" dirty="0" smtClean="0"/>
              <a:t>抗强碰撞：</a:t>
            </a:r>
            <a:r>
              <a:rPr lang="en-US" altLang="zh-CN" dirty="0" smtClean="0"/>
              <a:t>2</a:t>
            </a:r>
            <a:r>
              <a:rPr lang="en-US" altLang="zh-CN" baseline="30000" dirty="0" smtClean="0"/>
              <a:t>n/2</a:t>
            </a:r>
          </a:p>
          <a:p>
            <a:pPr lvl="1"/>
            <a:r>
              <a:rPr lang="zh-CN" altLang="en-US" dirty="0" smtClean="0"/>
              <a:t>抗线性分析和差分分析</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124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整体结构</a:t>
            </a:r>
            <a:endParaRPr lang="zh-CN" altLang="en-US" dirty="0"/>
          </a:p>
        </p:txBody>
      </p:sp>
      <p:pic>
        <p:nvPicPr>
          <p:cNvPr id="19458" name="Picture 2"/>
          <p:cNvPicPr>
            <a:picLocks noChangeAspect="1" noChangeArrowheads="1"/>
          </p:cNvPicPr>
          <p:nvPr/>
        </p:nvPicPr>
        <p:blipFill>
          <a:blip r:embed="rId2" cstate="print"/>
          <a:srcRect/>
          <a:stretch>
            <a:fillRect/>
          </a:stretch>
        </p:blipFill>
        <p:spPr bwMode="auto">
          <a:xfrm>
            <a:off x="822117" y="1556792"/>
            <a:ext cx="7288273" cy="4467330"/>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83</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288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Whirlpool</a:t>
            </a:r>
            <a:r>
              <a:rPr lang="zh-CN" altLang="en-US" dirty="0" smtClean="0"/>
              <a:t>分组密码</a:t>
            </a:r>
            <a:endParaRPr lang="zh-CN" altLang="en-US" dirty="0"/>
          </a:p>
        </p:txBody>
      </p:sp>
      <p:sp>
        <p:nvSpPr>
          <p:cNvPr id="3" name="内容占位符 2"/>
          <p:cNvSpPr>
            <a:spLocks noGrp="1"/>
          </p:cNvSpPr>
          <p:nvPr>
            <p:ph idx="1"/>
          </p:nvPr>
        </p:nvSpPr>
        <p:spPr/>
        <p:txBody>
          <a:bodyPr/>
          <a:lstStyle/>
          <a:p>
            <a:r>
              <a:rPr lang="en-US" altLang="zh-CN" dirty="0" smtClean="0"/>
              <a:t>Whirlpool</a:t>
            </a:r>
            <a:r>
              <a:rPr lang="zh-CN" altLang="en-US" dirty="0" smtClean="0"/>
              <a:t>使用一个专为散列函数设计的分组密码</a:t>
            </a:r>
            <a:endParaRPr lang="en-US" altLang="zh-CN" dirty="0" smtClean="0"/>
          </a:p>
          <a:p>
            <a:pPr lvl="1"/>
            <a:r>
              <a:rPr lang="zh-CN" altLang="en-US" dirty="0" smtClean="0"/>
              <a:t>不能独立用于加密</a:t>
            </a:r>
            <a:endParaRPr lang="en-US" altLang="zh-CN" dirty="0" smtClean="0"/>
          </a:p>
          <a:p>
            <a:pPr lvl="1"/>
            <a:r>
              <a:rPr lang="zh-CN" altLang="en-US" dirty="0" smtClean="0"/>
              <a:t>具有与</a:t>
            </a:r>
            <a:r>
              <a:rPr lang="en-US" altLang="zh-CN" dirty="0" smtClean="0"/>
              <a:t>AES</a:t>
            </a:r>
            <a:r>
              <a:rPr lang="zh-CN" altLang="en-US" dirty="0" smtClean="0"/>
              <a:t>相似的安全性和效率</a:t>
            </a:r>
            <a:endParaRPr lang="en-US" altLang="zh-CN" dirty="0" smtClean="0"/>
          </a:p>
          <a:p>
            <a:pPr lvl="1"/>
            <a:r>
              <a:rPr lang="zh-CN" altLang="en-US" dirty="0" smtClean="0"/>
              <a:t>分组长度</a:t>
            </a:r>
            <a:r>
              <a:rPr lang="en-US" altLang="zh-CN" dirty="0" smtClean="0"/>
              <a:t>512</a:t>
            </a:r>
            <a:r>
              <a:rPr lang="zh-CN" altLang="en-US" dirty="0" smtClean="0"/>
              <a:t>比特</a:t>
            </a:r>
            <a:endParaRPr lang="en-US" altLang="zh-CN" dirty="0" smtClean="0"/>
          </a:p>
          <a:p>
            <a:pPr lvl="1"/>
            <a:r>
              <a:rPr lang="zh-CN" altLang="en-US" dirty="0" smtClean="0"/>
              <a:t>结构与函数与</a:t>
            </a:r>
            <a:r>
              <a:rPr lang="en-US" altLang="zh-CN" dirty="0" smtClean="0"/>
              <a:t>AES</a:t>
            </a:r>
            <a:r>
              <a:rPr lang="zh-CN" altLang="en-US" dirty="0" smtClean="0"/>
              <a:t>类似，但</a:t>
            </a:r>
            <a:endParaRPr lang="en-US" altLang="zh-CN" dirty="0" smtClean="0"/>
          </a:p>
          <a:p>
            <a:pPr lvl="2"/>
            <a:r>
              <a:rPr lang="zh-CN" altLang="en-US" dirty="0" smtClean="0"/>
              <a:t>输入以行优先映射到矩阵</a:t>
            </a:r>
            <a:endParaRPr lang="en-US" altLang="zh-CN" dirty="0" smtClean="0"/>
          </a:p>
          <a:p>
            <a:pPr lvl="2"/>
            <a:r>
              <a:rPr lang="en-US" altLang="zh-CN" dirty="0" smtClean="0"/>
              <a:t>10</a:t>
            </a:r>
            <a:r>
              <a:rPr lang="zh-CN" altLang="en-US" dirty="0" smtClean="0"/>
              <a:t>轮操作</a:t>
            </a:r>
            <a:endParaRPr lang="en-US" altLang="zh-CN" dirty="0" smtClean="0"/>
          </a:p>
          <a:p>
            <a:pPr lvl="2"/>
            <a:r>
              <a:rPr lang="zh-CN" altLang="en-US" dirty="0" smtClean="0"/>
              <a:t>不同的素多项式，</a:t>
            </a:r>
            <a:r>
              <a:rPr lang="en-US" altLang="zh-CN" dirty="0" smtClean="0"/>
              <a:t>GF(2</a:t>
            </a:r>
            <a:r>
              <a:rPr lang="en-US" altLang="zh-CN" baseline="30000" dirty="0" smtClean="0"/>
              <a:t>8</a:t>
            </a:r>
            <a:r>
              <a:rPr lang="en-US" altLang="zh-CN" dirty="0" smtClean="0"/>
              <a:t>)</a:t>
            </a:r>
          </a:p>
          <a:p>
            <a:pPr lvl="2"/>
            <a:r>
              <a:rPr lang="en-US" altLang="zh-CN" dirty="0" smtClean="0"/>
              <a:t>S</a:t>
            </a:r>
            <a:r>
              <a:rPr lang="zh-CN" altLang="en-US" dirty="0" smtClean="0"/>
              <a:t>盒子的设计不同</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39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827584" y="980728"/>
            <a:ext cx="7225142" cy="5258087"/>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85</a:t>
            </a:fld>
            <a:endParaRPr lang="en-US" altLang="zh-CN" dirty="0"/>
          </a:p>
        </p:txBody>
      </p:sp>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592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总体结构</a:t>
            </a:r>
            <a:endParaRPr lang="zh-CN" altLang="en-US" dirty="0"/>
          </a:p>
        </p:txBody>
      </p:sp>
      <p:sp>
        <p:nvSpPr>
          <p:cNvPr id="3" name="内容占位符 2"/>
          <p:cNvSpPr>
            <a:spLocks noGrp="1"/>
          </p:cNvSpPr>
          <p:nvPr>
            <p:ph idx="1"/>
          </p:nvPr>
        </p:nvSpPr>
        <p:spPr/>
        <p:txBody>
          <a:bodyPr/>
          <a:lstStyle/>
          <a:p>
            <a:r>
              <a:rPr lang="zh-CN" altLang="en-US" dirty="0" smtClean="0"/>
              <a:t>第</a:t>
            </a:r>
            <a:r>
              <a:rPr lang="en-US" altLang="zh-CN" dirty="0" smtClean="0"/>
              <a:t>r</a:t>
            </a:r>
            <a:r>
              <a:rPr lang="zh-CN" altLang="en-US" dirty="0" smtClean="0"/>
              <a:t>轮操作可写为：</a:t>
            </a:r>
            <a:endParaRPr lang="en-US" altLang="zh-CN" dirty="0" smtClean="0"/>
          </a:p>
          <a:p>
            <a:pPr>
              <a:buNone/>
            </a:pPr>
            <a:r>
              <a:rPr lang="en-US" altLang="zh-CN" dirty="0" smtClean="0"/>
              <a:t>RF(K</a:t>
            </a:r>
            <a:r>
              <a:rPr lang="en-US" altLang="zh-CN" baseline="-25000" dirty="0" smtClean="0"/>
              <a:t>r</a:t>
            </a:r>
            <a:r>
              <a:rPr lang="en-US" altLang="zh-CN" dirty="0" smtClean="0"/>
              <a:t>)=AK[K</a:t>
            </a:r>
            <a:r>
              <a:rPr lang="en-US" altLang="zh-CN" baseline="-25000" dirty="0" smtClean="0"/>
              <a:t>r</a:t>
            </a:r>
            <a:r>
              <a:rPr lang="en-US" altLang="zh-CN" dirty="0" smtClean="0"/>
              <a:t>]</a:t>
            </a:r>
            <a:r>
              <a:rPr lang="en-US" altLang="zh-CN" dirty="0" smtClean="0">
                <a:cs typeface="Times New Roman"/>
              </a:rPr>
              <a:t>◦MR◦SC◦SB</a:t>
            </a:r>
            <a:endParaRPr lang="zh-CN" altLang="en-US" dirty="0"/>
          </a:p>
        </p:txBody>
      </p:sp>
      <p:pic>
        <p:nvPicPr>
          <p:cNvPr id="22530" name="Picture 2"/>
          <p:cNvPicPr>
            <a:picLocks noChangeAspect="1" noChangeArrowheads="1"/>
          </p:cNvPicPr>
          <p:nvPr/>
        </p:nvPicPr>
        <p:blipFill>
          <a:blip r:embed="rId2" cstate="print"/>
          <a:srcRect/>
          <a:stretch>
            <a:fillRect/>
          </a:stretch>
        </p:blipFill>
        <p:spPr bwMode="auto">
          <a:xfrm>
            <a:off x="4857752" y="1428736"/>
            <a:ext cx="4000528" cy="4941270"/>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86</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450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状态矩阵</a:t>
            </a:r>
            <a:endParaRPr lang="zh-CN" altLang="en-US" dirty="0"/>
          </a:p>
        </p:txBody>
      </p:sp>
      <p:pic>
        <p:nvPicPr>
          <p:cNvPr id="23554" name="Picture 2"/>
          <p:cNvPicPr>
            <a:picLocks noChangeAspect="1" noChangeArrowheads="1"/>
          </p:cNvPicPr>
          <p:nvPr/>
        </p:nvPicPr>
        <p:blipFill>
          <a:blip r:embed="rId2" cstate="print"/>
          <a:srcRect/>
          <a:stretch>
            <a:fillRect/>
          </a:stretch>
        </p:blipFill>
        <p:spPr bwMode="auto">
          <a:xfrm>
            <a:off x="928662" y="1643050"/>
            <a:ext cx="7474201" cy="3857652"/>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87</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47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字节代换</a:t>
            </a:r>
            <a:endParaRPr lang="zh-CN" altLang="en-US" dirty="0"/>
          </a:p>
        </p:txBody>
      </p:sp>
      <p:sp>
        <p:nvSpPr>
          <p:cNvPr id="3" name="内容占位符 2"/>
          <p:cNvSpPr>
            <a:spLocks noGrp="1"/>
          </p:cNvSpPr>
          <p:nvPr>
            <p:ph idx="1"/>
          </p:nvPr>
        </p:nvSpPr>
        <p:spPr/>
        <p:txBody>
          <a:bodyPr/>
          <a:lstStyle/>
          <a:p>
            <a:r>
              <a:rPr lang="zh-CN" altLang="en-US" dirty="0" smtClean="0"/>
              <a:t>与</a:t>
            </a:r>
            <a:r>
              <a:rPr lang="en-US" altLang="zh-CN" dirty="0" smtClean="0"/>
              <a:t>AES</a:t>
            </a:r>
            <a:r>
              <a:rPr lang="zh-CN" altLang="en-US" dirty="0" smtClean="0"/>
              <a:t>算法相同</a:t>
            </a:r>
            <a:endParaRPr lang="en-US" altLang="zh-CN" dirty="0" smtClean="0"/>
          </a:p>
          <a:p>
            <a:pPr lvl="1"/>
            <a:r>
              <a:rPr lang="zh-CN" altLang="en-US" dirty="0" smtClean="0"/>
              <a:t>增加非线性</a:t>
            </a:r>
            <a:endParaRPr lang="en-US" altLang="zh-CN" dirty="0" smtClean="0"/>
          </a:p>
          <a:p>
            <a:r>
              <a:rPr lang="en-US" altLang="zh-CN" dirty="0" smtClean="0"/>
              <a:t>S</a:t>
            </a:r>
            <a:r>
              <a:rPr lang="zh-CN" altLang="en-US" dirty="0" smtClean="0"/>
              <a:t>盒子构造：</a:t>
            </a:r>
            <a:endParaRPr lang="zh-CN" altLang="en-US" dirty="0"/>
          </a:p>
        </p:txBody>
      </p:sp>
      <p:pic>
        <p:nvPicPr>
          <p:cNvPr id="24578" name="Picture 2"/>
          <p:cNvPicPr>
            <a:picLocks noChangeAspect="1" noChangeArrowheads="1"/>
          </p:cNvPicPr>
          <p:nvPr/>
        </p:nvPicPr>
        <p:blipFill>
          <a:blip r:embed="rId2" cstate="print"/>
          <a:srcRect/>
          <a:stretch>
            <a:fillRect/>
          </a:stretch>
        </p:blipFill>
        <p:spPr bwMode="auto">
          <a:xfrm>
            <a:off x="4071934" y="1499979"/>
            <a:ext cx="4871252" cy="4857979"/>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cstate="print"/>
          <a:srcRect/>
          <a:stretch>
            <a:fillRect/>
          </a:stretch>
        </p:blipFill>
        <p:spPr bwMode="auto">
          <a:xfrm>
            <a:off x="714348" y="2832903"/>
            <a:ext cx="3071834" cy="3525055"/>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45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列移位：第</a:t>
            </a:r>
            <a:r>
              <a:rPr lang="en-US" altLang="zh-CN" dirty="0" err="1" smtClean="0"/>
              <a:t>i</a:t>
            </a:r>
            <a:r>
              <a:rPr lang="zh-CN" altLang="en-US" dirty="0" smtClean="0"/>
              <a:t>列，向下循环移位</a:t>
            </a:r>
            <a:r>
              <a:rPr lang="en-US" altLang="zh-CN" dirty="0" smtClean="0"/>
              <a:t>i-1</a:t>
            </a:r>
            <a:r>
              <a:rPr lang="zh-CN" altLang="en-US" dirty="0" smtClean="0"/>
              <a:t>个字节</a:t>
            </a:r>
            <a:endParaRPr lang="en-US" altLang="zh-CN" dirty="0" smtClean="0"/>
          </a:p>
          <a:p>
            <a:endParaRPr lang="en-US" altLang="zh-CN" dirty="0" smtClean="0"/>
          </a:p>
          <a:p>
            <a:r>
              <a:rPr lang="zh-CN" altLang="en-US" dirty="0" smtClean="0"/>
              <a:t>行混淆：</a:t>
            </a:r>
            <a:r>
              <a:rPr lang="en-US" altLang="zh-CN" dirty="0" smtClean="0"/>
              <a:t>[B]=[A][C]</a:t>
            </a:r>
          </a:p>
          <a:p>
            <a:pPr>
              <a:buNone/>
            </a:pPr>
            <a:r>
              <a:rPr lang="en-US" altLang="zh-CN" dirty="0" smtClean="0"/>
              <a:t>	[C]=[01 01 04 01 08 05 02 09</a:t>
            </a:r>
          </a:p>
          <a:p>
            <a:pPr>
              <a:buNone/>
            </a:pPr>
            <a:r>
              <a:rPr lang="en-US" altLang="zh-CN" dirty="0" smtClean="0"/>
              <a:t>		  09 01 01 04 01 08 05 02</a:t>
            </a:r>
          </a:p>
          <a:p>
            <a:pPr>
              <a:buNone/>
            </a:pPr>
            <a:r>
              <a:rPr lang="en-US" altLang="zh-CN" dirty="0" smtClean="0"/>
              <a:t>		  02 09 01 01 04 01 08 05</a:t>
            </a:r>
          </a:p>
          <a:p>
            <a:pPr>
              <a:buNone/>
            </a:pPr>
            <a:r>
              <a:rPr lang="en-US" altLang="zh-CN" dirty="0" smtClean="0"/>
              <a:t>		  05 02 09 01 01 04 01 08</a:t>
            </a:r>
          </a:p>
          <a:p>
            <a:pPr>
              <a:buNone/>
            </a:pPr>
            <a:r>
              <a:rPr lang="en-US" altLang="zh-CN" dirty="0" smtClean="0"/>
              <a:t>		  08 05 02 09 01 01 04 01</a:t>
            </a:r>
          </a:p>
          <a:p>
            <a:pPr>
              <a:buNone/>
            </a:pPr>
            <a:r>
              <a:rPr lang="en-US" altLang="zh-CN" dirty="0" smtClean="0"/>
              <a:t>		  01 08 05 02 09 01 01 04</a:t>
            </a:r>
          </a:p>
          <a:p>
            <a:pPr>
              <a:buNone/>
            </a:pPr>
            <a:r>
              <a:rPr lang="en-US" altLang="zh-CN" dirty="0" smtClean="0"/>
              <a:t>		  04 01 08 05 02 09 01 01</a:t>
            </a:r>
          </a:p>
          <a:p>
            <a:pPr>
              <a:buNone/>
            </a:pPr>
            <a:r>
              <a:rPr lang="en-US" altLang="zh-CN" dirty="0" smtClean="0"/>
              <a:t>		  01 04 01 08 05 02 09 01]</a:t>
            </a:r>
          </a:p>
          <a:p>
            <a:pPr lvl="1"/>
            <a:r>
              <a:rPr lang="zh-CN" altLang="en-US" dirty="0" smtClean="0"/>
              <a:t>运算取模素多项式</a:t>
            </a:r>
            <a:r>
              <a:rPr lang="en-US" altLang="zh-CN" dirty="0" smtClean="0"/>
              <a:t>10011101</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85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帧校验码</a:t>
            </a:r>
            <a:r>
              <a:rPr lang="en-US" altLang="zh-CN" dirty="0" smtClean="0"/>
              <a:t>(FCS)</a:t>
            </a:r>
            <a:endParaRPr lang="zh-CN" altLang="en-US" dirty="0"/>
          </a:p>
        </p:txBody>
      </p:sp>
      <p:sp>
        <p:nvSpPr>
          <p:cNvPr id="3" name="内容占位符 2"/>
          <p:cNvSpPr>
            <a:spLocks noGrp="1"/>
          </p:cNvSpPr>
          <p:nvPr>
            <p:ph idx="1"/>
          </p:nvPr>
        </p:nvSpPr>
        <p:spPr/>
        <p:txBody>
          <a:bodyPr/>
          <a:lstStyle/>
          <a:p>
            <a:r>
              <a:rPr lang="zh-CN" altLang="en-US" dirty="0" smtClean="0"/>
              <a:t>用来提供特定结构，确保密文不被篡改</a:t>
            </a:r>
            <a:endParaRPr lang="en-US" altLang="zh-CN" dirty="0" smtClean="0"/>
          </a:p>
          <a:p>
            <a:r>
              <a:rPr lang="en-US" altLang="zh-CN" dirty="0" smtClean="0"/>
              <a:t>FCS</a:t>
            </a:r>
            <a:r>
              <a:rPr lang="zh-CN" altLang="en-US" dirty="0" smtClean="0"/>
              <a:t>和加密函数的顺序很关键</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1449191" y="2492896"/>
            <a:ext cx="6357935" cy="3580284"/>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49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密钥扩展</a:t>
            </a:r>
            <a:endParaRPr lang="zh-CN" altLang="en-US" dirty="0"/>
          </a:p>
        </p:txBody>
      </p:sp>
      <p:sp>
        <p:nvSpPr>
          <p:cNvPr id="3" name="内容占位符 2"/>
          <p:cNvSpPr>
            <a:spLocks noGrp="1"/>
          </p:cNvSpPr>
          <p:nvPr>
            <p:ph idx="1"/>
          </p:nvPr>
        </p:nvSpPr>
        <p:spPr/>
        <p:txBody>
          <a:bodyPr/>
          <a:lstStyle/>
          <a:p>
            <a:r>
              <a:rPr lang="zh-CN" altLang="en-US" dirty="0" smtClean="0"/>
              <a:t>运用轮常数，通过算法本身，将</a:t>
            </a:r>
            <a:r>
              <a:rPr lang="en-US" altLang="zh-CN" dirty="0" smtClean="0"/>
              <a:t>512</a:t>
            </a:r>
            <a:r>
              <a:rPr lang="zh-CN" altLang="en-US" dirty="0" smtClean="0"/>
              <a:t>比特的密钥</a:t>
            </a:r>
            <a:r>
              <a:rPr lang="en-US" altLang="zh-CN" dirty="0" smtClean="0"/>
              <a:t>K</a:t>
            </a:r>
            <a:r>
              <a:rPr lang="zh-CN" altLang="en-US" dirty="0" smtClean="0"/>
              <a:t>扩展为轮密钥序列</a:t>
            </a:r>
            <a:r>
              <a:rPr lang="en-US" altLang="zh-CN" dirty="0" smtClean="0"/>
              <a:t>K</a:t>
            </a:r>
            <a:r>
              <a:rPr lang="en-US" altLang="zh-CN" baseline="-25000" dirty="0" smtClean="0"/>
              <a:t>0</a:t>
            </a:r>
            <a:r>
              <a:rPr lang="en-US" altLang="zh-CN" dirty="0" smtClean="0"/>
              <a:t>,K</a:t>
            </a:r>
            <a:r>
              <a:rPr lang="en-US" altLang="zh-CN" baseline="-25000" dirty="0" smtClean="0"/>
              <a:t>1</a:t>
            </a:r>
            <a:r>
              <a:rPr lang="en-US" altLang="zh-CN" dirty="0" smtClean="0"/>
              <a:t>,…,K</a:t>
            </a:r>
            <a:r>
              <a:rPr lang="en-US" altLang="zh-CN" baseline="-25000" dirty="0" smtClean="0"/>
              <a:t>10</a:t>
            </a:r>
          </a:p>
          <a:p>
            <a:endParaRPr lang="en-US" altLang="zh-CN" dirty="0" smtClean="0"/>
          </a:p>
          <a:p>
            <a:r>
              <a:rPr lang="zh-CN" altLang="en-US" dirty="0" smtClean="0"/>
              <a:t>第</a:t>
            </a:r>
            <a:r>
              <a:rPr lang="en-US" altLang="zh-CN" dirty="0" smtClean="0"/>
              <a:t>r</a:t>
            </a:r>
            <a:r>
              <a:rPr lang="zh-CN" altLang="en-US" dirty="0" smtClean="0"/>
              <a:t>轮的轮常数是一个矩阵</a:t>
            </a:r>
            <a:r>
              <a:rPr lang="en-US" altLang="zh-CN" dirty="0" smtClean="0"/>
              <a:t>RC[r]</a:t>
            </a:r>
            <a:r>
              <a:rPr lang="zh-CN" altLang="en-US" dirty="0" smtClean="0"/>
              <a:t>，其中只有第一行是非零的（每个元素是</a:t>
            </a:r>
            <a:r>
              <a:rPr lang="en-US" altLang="zh-CN" dirty="0" smtClean="0"/>
              <a:t>S</a:t>
            </a:r>
            <a:r>
              <a:rPr lang="zh-CN" altLang="en-US" dirty="0" smtClean="0"/>
              <a:t>盒的一个值），定义为</a:t>
            </a:r>
            <a:endParaRPr lang="en-US" altLang="zh-CN" dirty="0" smtClean="0"/>
          </a:p>
          <a:p>
            <a:pPr lvl="1">
              <a:buNone/>
            </a:pPr>
            <a:r>
              <a:rPr lang="en-US" altLang="zh-CN" dirty="0" smtClean="0"/>
              <a:t>RC[r]</a:t>
            </a:r>
            <a:r>
              <a:rPr lang="en-US" altLang="zh-CN" baseline="-25000" dirty="0" smtClean="0"/>
              <a:t>0,j</a:t>
            </a:r>
            <a:r>
              <a:rPr lang="en-US" altLang="zh-CN" dirty="0" smtClean="0"/>
              <a:t>=S[8(r-1)+j],  0≤j≤7, 1≤r≤10</a:t>
            </a:r>
          </a:p>
          <a:p>
            <a:pPr lvl="1">
              <a:buNone/>
            </a:pPr>
            <a:r>
              <a:rPr lang="en-US" altLang="zh-CN" dirty="0" smtClean="0"/>
              <a:t>RC[r]</a:t>
            </a:r>
            <a:r>
              <a:rPr lang="en-US" altLang="zh-CN" baseline="-25000" dirty="0" err="1" smtClean="0"/>
              <a:t>i,j</a:t>
            </a:r>
            <a:r>
              <a:rPr lang="en-US" altLang="zh-CN" dirty="0" smtClean="0"/>
              <a:t>=0, 	    	 0≤i≤7, 0≤j≤7, 1≤r≤10</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466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Whirlpool</a:t>
            </a:r>
            <a:r>
              <a:rPr lang="zh-CN" altLang="en-US" dirty="0" smtClean="0"/>
              <a:t>性能与安全性</a:t>
            </a:r>
            <a:endParaRPr lang="zh-CN" altLang="en-US" dirty="0"/>
          </a:p>
        </p:txBody>
      </p:sp>
      <p:sp>
        <p:nvSpPr>
          <p:cNvPr id="3" name="内容占位符 2"/>
          <p:cNvSpPr>
            <a:spLocks noGrp="1"/>
          </p:cNvSpPr>
          <p:nvPr>
            <p:ph idx="1"/>
          </p:nvPr>
        </p:nvSpPr>
        <p:spPr/>
        <p:txBody>
          <a:bodyPr/>
          <a:lstStyle/>
          <a:p>
            <a:r>
              <a:rPr lang="en-US" dirty="0" smtClean="0"/>
              <a:t>Whirlpool</a:t>
            </a:r>
            <a:r>
              <a:rPr lang="zh-CN" altLang="en-US" dirty="0" smtClean="0"/>
              <a:t>是个很新的算法，实现方面经验很少</a:t>
            </a:r>
            <a:endParaRPr lang="en-US" dirty="0" smtClean="0"/>
          </a:p>
          <a:p>
            <a:endParaRPr lang="en-US" altLang="zh-CN" dirty="0" smtClean="0"/>
          </a:p>
          <a:p>
            <a:r>
              <a:rPr lang="zh-CN" altLang="en-US" dirty="0" smtClean="0"/>
              <a:t>拥有与</a:t>
            </a:r>
            <a:r>
              <a:rPr lang="en-US" altLang="zh-CN" dirty="0" smtClean="0"/>
              <a:t>AES</a:t>
            </a:r>
            <a:r>
              <a:rPr lang="zh-CN" altLang="en-US" dirty="0" smtClean="0"/>
              <a:t>相似的性能和空间特性</a:t>
            </a:r>
            <a:endParaRPr lang="en-US" altLang="zh-CN" dirty="0" smtClean="0"/>
          </a:p>
          <a:p>
            <a:pPr lvl="1"/>
            <a:r>
              <a:rPr lang="zh-CN" altLang="en-US" dirty="0" smtClean="0"/>
              <a:t>便于软硬件实现</a:t>
            </a:r>
            <a:endParaRPr lang="en-US" altLang="zh-CN" dirty="0" smtClean="0"/>
          </a:p>
          <a:p>
            <a:pPr lvl="1"/>
            <a:r>
              <a:rPr lang="zh-CN" altLang="en-US" dirty="0" smtClean="0"/>
              <a:t>占内存少</a:t>
            </a:r>
            <a:endParaRPr lang="en-US" altLang="zh-CN" dirty="0" smtClean="0"/>
          </a:p>
          <a:p>
            <a:pPr lvl="1"/>
            <a:r>
              <a:rPr lang="zh-CN" altLang="en-US" dirty="0" smtClean="0"/>
              <a:t>高效</a:t>
            </a:r>
            <a:endParaRPr lang="en-US" dirty="0" smtClean="0"/>
          </a:p>
          <a:p>
            <a:endParaRPr lang="en-US" altLang="zh-CN" dirty="0" smtClean="0"/>
          </a:p>
          <a:p>
            <a:r>
              <a:rPr lang="zh-CN" altLang="en-US" dirty="0" smtClean="0"/>
              <a:t>与</a:t>
            </a:r>
            <a:r>
              <a:rPr lang="en-US" altLang="zh-CN" dirty="0" smtClean="0"/>
              <a:t>SHA-512</a:t>
            </a:r>
            <a:r>
              <a:rPr lang="zh-CN" altLang="en-US" dirty="0" smtClean="0"/>
              <a:t>相比，</a:t>
            </a:r>
            <a:r>
              <a:rPr lang="en-US" altLang="zh-CN" dirty="0" smtClean="0"/>
              <a:t>Whirlpool</a:t>
            </a:r>
            <a:r>
              <a:rPr lang="zh-CN" altLang="en-US" dirty="0" smtClean="0"/>
              <a:t>需要更多硬件资源，但性能更好</a:t>
            </a:r>
            <a:endParaRPr 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842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五、消息验证码算法</a:t>
            </a:r>
            <a:endParaRPr lang="zh-CN" altLang="en-US" dirty="0"/>
          </a:p>
        </p:txBody>
      </p:sp>
      <p:sp>
        <p:nvSpPr>
          <p:cNvPr id="7" name="内容占位符 6"/>
          <p:cNvSpPr>
            <a:spLocks noGrp="1"/>
          </p:cNvSpPr>
          <p:nvPr>
            <p:ph idx="1"/>
          </p:nvPr>
        </p:nvSpPr>
        <p:spPr/>
        <p:txBody>
          <a:bodyPr/>
          <a:lstStyle/>
          <a:p>
            <a:r>
              <a:rPr lang="zh-CN" altLang="en-US" dirty="0" smtClean="0">
                <a:cs typeface="Times New Roman" pitchFamily="18" charset="0"/>
              </a:rPr>
              <a:t>可以用分组密码或带密码的散列函数来设计</a:t>
            </a:r>
            <a:r>
              <a:rPr lang="en-US" altLang="zh-CN" dirty="0" smtClean="0">
                <a:cs typeface="Times New Roman" pitchFamily="18" charset="0"/>
              </a:rPr>
              <a:t>MAC</a:t>
            </a:r>
          </a:p>
          <a:p>
            <a:r>
              <a:rPr lang="zh-CN" altLang="en-US" sz="2400" dirty="0" smtClean="0">
                <a:cs typeface="Times New Roman" pitchFamily="18" charset="0"/>
              </a:rPr>
              <a:t>更倾向于使用带密码的散列函数</a:t>
            </a:r>
            <a:endParaRPr lang="en-US" altLang="zh-CN" sz="2400" dirty="0" smtClean="0">
              <a:cs typeface="Times New Roman" pitchFamily="18" charset="0"/>
            </a:endParaRPr>
          </a:p>
          <a:p>
            <a:pPr lvl="1"/>
            <a:r>
              <a:rPr lang="zh-CN" altLang="en-US" dirty="0" smtClean="0">
                <a:cs typeface="Times New Roman" pitchFamily="18" charset="0"/>
              </a:rPr>
              <a:t>一般而言散列函数执行速度快</a:t>
            </a:r>
            <a:endParaRPr lang="en-US" altLang="zh-CN" dirty="0" smtClean="0">
              <a:cs typeface="Times New Roman" pitchFamily="18" charset="0"/>
            </a:endParaRPr>
          </a:p>
          <a:p>
            <a:pPr lvl="1"/>
            <a:r>
              <a:rPr lang="zh-CN" altLang="en-US" dirty="0" smtClean="0">
                <a:cs typeface="Times New Roman" pitchFamily="18" charset="0"/>
              </a:rPr>
              <a:t>散列函数不象分组密码那样受出口限制</a:t>
            </a:r>
            <a:endParaRPr lang="en-US" altLang="zh-CN" dirty="0" smtClean="0">
              <a:cs typeface="Times New Roman" pitchFamily="18" charset="0"/>
            </a:endParaRPr>
          </a:p>
          <a:p>
            <a:pPr lvl="1"/>
            <a:r>
              <a:rPr lang="en-US" altLang="zh-CN" dirty="0" smtClean="0">
                <a:cs typeface="Times New Roman" pitchFamily="18" charset="0"/>
              </a:rPr>
              <a:t>AES</a:t>
            </a:r>
            <a:r>
              <a:rPr lang="zh-CN" altLang="en-US" dirty="0" smtClean="0">
                <a:cs typeface="Times New Roman" pitchFamily="18" charset="0"/>
              </a:rPr>
              <a:t>的广泛使用，使得上述意义消弱</a:t>
            </a:r>
            <a:endParaRPr lang="en-AU" altLang="zh-CN" dirty="0" smtClean="0">
              <a:cs typeface="Times New Roman" pitchFamily="18" charset="0"/>
            </a:endParaRPr>
          </a:p>
          <a:p>
            <a:r>
              <a:rPr lang="zh-CN" altLang="en-US" dirty="0" smtClean="0">
                <a:cs typeface="Times New Roman" pitchFamily="18" charset="0"/>
              </a:rPr>
              <a:t>最初的方案：</a:t>
            </a:r>
            <a:endParaRPr lang="en-AU" altLang="zh-CN" dirty="0" smtClean="0">
              <a:cs typeface="Times New Roman" pitchFamily="18" charset="0"/>
            </a:endParaRPr>
          </a:p>
          <a:p>
            <a:pPr>
              <a:buNone/>
            </a:pPr>
            <a:r>
              <a:rPr lang="en-AU" altLang="zh-CN" sz="2400" dirty="0" smtClean="0">
                <a:cs typeface="Times New Roman" pitchFamily="18" charset="0"/>
              </a:rPr>
              <a:t>	</a:t>
            </a:r>
            <a:r>
              <a:rPr lang="en-AU" altLang="zh-CN" sz="2400" dirty="0" err="1" smtClean="0">
                <a:cs typeface="Times New Roman" pitchFamily="18" charset="0"/>
              </a:rPr>
              <a:t>KeyedHash</a:t>
            </a:r>
            <a:r>
              <a:rPr lang="en-AU" altLang="zh-CN" sz="2400" dirty="0" smtClean="0">
                <a:cs typeface="Times New Roman" pitchFamily="18" charset="0"/>
              </a:rPr>
              <a:t> = Hash(</a:t>
            </a:r>
            <a:r>
              <a:rPr lang="en-AU" altLang="zh-CN" sz="2400" dirty="0" err="1" smtClean="0">
                <a:cs typeface="Times New Roman" pitchFamily="18" charset="0"/>
              </a:rPr>
              <a:t>Key|Message</a:t>
            </a:r>
            <a:r>
              <a:rPr lang="en-AU" altLang="zh-CN" sz="2400" dirty="0" smtClean="0">
                <a:cs typeface="Times New Roman" pitchFamily="18" charset="0"/>
              </a:rPr>
              <a:t>) </a:t>
            </a:r>
          </a:p>
          <a:p>
            <a:pPr lvl="1"/>
            <a:r>
              <a:rPr lang="zh-CN" altLang="en-US" dirty="0" smtClean="0">
                <a:cs typeface="Times New Roman" pitchFamily="18" charset="0"/>
              </a:rPr>
              <a:t>存在缺陷</a:t>
            </a:r>
            <a:endParaRPr lang="en-AU" altLang="zh-CN" dirty="0" smtClean="0">
              <a:cs typeface="Times New Roman" pitchFamily="18" charset="0"/>
            </a:endParaRPr>
          </a:p>
          <a:p>
            <a:r>
              <a:rPr lang="zh-CN" altLang="en-US" dirty="0" smtClean="0">
                <a:cs typeface="Times New Roman" pitchFamily="18" charset="0"/>
              </a:rPr>
              <a:t>最终导致了</a:t>
            </a:r>
            <a:r>
              <a:rPr lang="en-AU" altLang="zh-CN" dirty="0" smtClean="0">
                <a:cs typeface="Times New Roman" pitchFamily="18" charset="0"/>
              </a:rPr>
              <a:t>HMAC</a:t>
            </a:r>
            <a:r>
              <a:rPr lang="zh-CN" altLang="en-US" dirty="0" smtClean="0">
                <a:cs typeface="Times New Roman" pitchFamily="18" charset="0"/>
              </a:rPr>
              <a:t>的出现</a:t>
            </a:r>
            <a:endParaRPr lang="en-AU" altLang="zh-CN" dirty="0" smtClean="0">
              <a:cs typeface="Times New Roman" pitchFamily="18" charset="0"/>
            </a:endParaRP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92</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333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a:t>
            </a:r>
            <a:r>
              <a:rPr lang="zh-CN" altLang="en-US" dirty="0" smtClean="0"/>
              <a:t>、</a:t>
            </a:r>
            <a:r>
              <a:rPr lang="en-US" altLang="zh-CN" dirty="0" smtClean="0"/>
              <a:t>HMAC</a:t>
            </a:r>
            <a:endParaRPr lang="zh-CN" altLang="en-US" dirty="0"/>
          </a:p>
        </p:txBody>
      </p:sp>
      <p:sp>
        <p:nvSpPr>
          <p:cNvPr id="3" name="内容占位符 2"/>
          <p:cNvSpPr>
            <a:spLocks noGrp="1"/>
          </p:cNvSpPr>
          <p:nvPr>
            <p:ph idx="1"/>
          </p:nvPr>
        </p:nvSpPr>
        <p:spPr/>
        <p:txBody>
          <a:bodyPr>
            <a:noAutofit/>
          </a:bodyPr>
          <a:lstStyle/>
          <a:p>
            <a:r>
              <a:rPr lang="en-US" altLang="zh-CN" dirty="0" smtClean="0">
                <a:cs typeface="Times New Roman" pitchFamily="18" charset="0"/>
              </a:rPr>
              <a:t>HMAC</a:t>
            </a:r>
            <a:r>
              <a:rPr lang="zh-CN" altLang="en-US" dirty="0" smtClean="0">
                <a:cs typeface="Times New Roman" pitchFamily="18" charset="0"/>
              </a:rPr>
              <a:t>的设计目标</a:t>
            </a:r>
            <a:endParaRPr lang="en-US" altLang="zh-CN" dirty="0" smtClean="0">
              <a:cs typeface="Times New Roman" pitchFamily="18" charset="0"/>
            </a:endParaRPr>
          </a:p>
          <a:p>
            <a:pPr lvl="1"/>
            <a:r>
              <a:rPr lang="zh-CN" altLang="en-US" dirty="0" smtClean="0">
                <a:cs typeface="Times New Roman" pitchFamily="18" charset="0"/>
              </a:rPr>
              <a:t>不修改现有的散列函数，直接使用它们</a:t>
            </a:r>
            <a:endParaRPr lang="en-US" altLang="zh-CN" dirty="0" smtClean="0">
              <a:cs typeface="Times New Roman" pitchFamily="18" charset="0"/>
            </a:endParaRPr>
          </a:p>
          <a:p>
            <a:pPr lvl="1"/>
            <a:r>
              <a:rPr lang="zh-CN" altLang="en-US" dirty="0" smtClean="0">
                <a:cs typeface="Times New Roman" pitchFamily="18" charset="0"/>
              </a:rPr>
              <a:t>可以很容易地更换新的散列函数</a:t>
            </a:r>
            <a:endParaRPr lang="en-US" altLang="zh-CN" dirty="0" smtClean="0">
              <a:cs typeface="Times New Roman" pitchFamily="18" charset="0"/>
            </a:endParaRPr>
          </a:p>
          <a:p>
            <a:pPr lvl="1"/>
            <a:r>
              <a:rPr lang="zh-CN" altLang="en-US" dirty="0" smtClean="0">
                <a:cs typeface="Times New Roman" pitchFamily="18" charset="0"/>
              </a:rPr>
              <a:t>保持散列函数的原有性能，不能过分降低其性能</a:t>
            </a:r>
            <a:endParaRPr lang="en-US" altLang="zh-CN" dirty="0" smtClean="0">
              <a:cs typeface="Times New Roman" pitchFamily="18" charset="0"/>
            </a:endParaRPr>
          </a:p>
          <a:p>
            <a:pPr lvl="1"/>
            <a:r>
              <a:rPr lang="zh-CN" altLang="en-US" dirty="0" smtClean="0">
                <a:cs typeface="Times New Roman" pitchFamily="18" charset="0"/>
              </a:rPr>
              <a:t>对密钥的使用和处理应较简单</a:t>
            </a:r>
            <a:endParaRPr lang="en-US" altLang="zh-CN" dirty="0" smtClean="0">
              <a:cs typeface="Times New Roman" pitchFamily="18" charset="0"/>
            </a:endParaRPr>
          </a:p>
          <a:p>
            <a:pPr lvl="1"/>
            <a:r>
              <a:rPr lang="zh-CN" altLang="en-US" dirty="0" smtClean="0">
                <a:cs typeface="Times New Roman" pitchFamily="18" charset="0"/>
              </a:rPr>
              <a:t>根据嵌入散列函数的强度，进而分析抗密码分析的强度</a:t>
            </a:r>
            <a:endParaRPr lang="en-US" altLang="zh-CN" dirty="0" smtClean="0">
              <a:cs typeface="Times New Roman" pitchFamily="18" charset="0"/>
            </a:endParaRPr>
          </a:p>
          <a:p>
            <a:endParaRPr lang="en-AU" altLang="zh-CN" dirty="0" smtClean="0">
              <a:cs typeface="Times New Roman" pitchFamily="18" charset="0"/>
            </a:endParaRPr>
          </a:p>
          <a:p>
            <a:r>
              <a:rPr lang="en-AU" altLang="zh-CN" dirty="0" smtClean="0">
                <a:cs typeface="Times New Roman" pitchFamily="18" charset="0"/>
              </a:rPr>
              <a:t>RFC</a:t>
            </a:r>
            <a:r>
              <a:rPr lang="en-US" altLang="zh-CN" dirty="0" smtClean="0">
                <a:cs typeface="Times New Roman" pitchFamily="18" charset="0"/>
              </a:rPr>
              <a:t> </a:t>
            </a:r>
            <a:r>
              <a:rPr lang="en-AU" altLang="zh-CN" dirty="0" smtClean="0">
                <a:cs typeface="Times New Roman" pitchFamily="18" charset="0"/>
              </a:rPr>
              <a:t>2104</a:t>
            </a:r>
            <a:r>
              <a:rPr lang="zh-CN" altLang="en-US" dirty="0" smtClean="0">
                <a:cs typeface="Times New Roman" pitchFamily="18" charset="0"/>
              </a:rPr>
              <a:t>、</a:t>
            </a:r>
            <a:r>
              <a:rPr lang="en-US" altLang="zh-CN" dirty="0" smtClean="0">
                <a:cs typeface="Times New Roman" pitchFamily="18" charset="0"/>
              </a:rPr>
              <a:t>FIPS</a:t>
            </a:r>
            <a:r>
              <a:rPr lang="zh-CN" altLang="en-US" dirty="0" smtClean="0">
                <a:cs typeface="Times New Roman" pitchFamily="18" charset="0"/>
              </a:rPr>
              <a:t> </a:t>
            </a:r>
            <a:r>
              <a:rPr lang="en-US" altLang="zh-CN" dirty="0" smtClean="0">
                <a:cs typeface="Times New Roman" pitchFamily="18" charset="0"/>
              </a:rPr>
              <a:t>198</a:t>
            </a:r>
            <a:endParaRPr lang="en-AU" altLang="zh-CN" dirty="0" smtClean="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972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r>
              <a:rPr lang="zh-CN" altLang="en-US" dirty="0" smtClean="0">
                <a:cs typeface="Times New Roman" pitchFamily="18" charset="0"/>
              </a:rPr>
              <a:t>定义</a:t>
            </a:r>
            <a:r>
              <a:rPr lang="en-AU" altLang="zh-CN" dirty="0" smtClean="0">
                <a:cs typeface="Times New Roman" pitchFamily="18" charset="0"/>
              </a:rPr>
              <a:t>HMAC</a:t>
            </a:r>
            <a:r>
              <a:rPr lang="en-AU" altLang="zh-CN" baseline="-25000" dirty="0" smtClean="0">
                <a:cs typeface="Times New Roman" pitchFamily="18" charset="0"/>
              </a:rPr>
              <a:t>K</a:t>
            </a:r>
            <a:r>
              <a:rPr lang="en-AU" altLang="zh-CN" dirty="0" smtClean="0">
                <a:cs typeface="Times New Roman" pitchFamily="18" charset="0"/>
              </a:rPr>
              <a:t>=Hash</a:t>
            </a:r>
            <a:r>
              <a:rPr lang="en-AU" altLang="zh-CN" dirty="0">
                <a:cs typeface="Times New Roman" pitchFamily="18" charset="0"/>
              </a:rPr>
              <a:t>[(K</a:t>
            </a:r>
            <a:r>
              <a:rPr lang="en-AU" altLang="zh-CN" baseline="30000" dirty="0">
                <a:cs typeface="Times New Roman" pitchFamily="18" charset="0"/>
              </a:rPr>
              <a:t>+</a:t>
            </a:r>
            <a:r>
              <a:rPr lang="en-AU" altLang="zh-CN" dirty="0">
                <a:cs typeface="Times New Roman" pitchFamily="18" charset="0"/>
                <a:sym typeface="Symbol"/>
              </a:rPr>
              <a:t></a:t>
            </a:r>
            <a:r>
              <a:rPr lang="en-AU" altLang="zh-CN" dirty="0" err="1">
                <a:cs typeface="Times New Roman" pitchFamily="18" charset="0"/>
              </a:rPr>
              <a:t>opad</a:t>
            </a:r>
            <a:r>
              <a:rPr lang="en-AU" altLang="zh-CN" dirty="0">
                <a:cs typeface="Times New Roman" pitchFamily="18" charset="0"/>
              </a:rPr>
              <a:t>)||Hash[(K</a:t>
            </a:r>
            <a:r>
              <a:rPr lang="en-AU" altLang="zh-CN" baseline="30000" dirty="0">
                <a:cs typeface="Times New Roman" pitchFamily="18" charset="0"/>
              </a:rPr>
              <a:t>+</a:t>
            </a:r>
            <a:r>
              <a:rPr lang="en-AU" altLang="zh-CN" dirty="0">
                <a:cs typeface="Times New Roman" pitchFamily="18" charset="0"/>
                <a:sym typeface="Symbol"/>
              </a:rPr>
              <a:t></a:t>
            </a:r>
            <a:r>
              <a:rPr lang="en-AU" altLang="zh-CN" dirty="0" err="1">
                <a:cs typeface="Times New Roman" pitchFamily="18" charset="0"/>
              </a:rPr>
              <a:t>ipad</a:t>
            </a:r>
            <a:r>
              <a:rPr lang="en-AU" altLang="zh-CN" dirty="0">
                <a:cs typeface="Times New Roman" pitchFamily="18" charset="0"/>
              </a:rPr>
              <a:t>)||M)]]</a:t>
            </a:r>
          </a:p>
          <a:p>
            <a:pPr lvl="1"/>
            <a:r>
              <a:rPr lang="en-AU" altLang="zh-CN" dirty="0">
                <a:cs typeface="Times New Roman" pitchFamily="18" charset="0"/>
              </a:rPr>
              <a:t>K</a:t>
            </a:r>
            <a:r>
              <a:rPr lang="en-AU" altLang="zh-CN" baseline="30000" dirty="0">
                <a:cs typeface="Times New Roman" pitchFamily="18" charset="0"/>
              </a:rPr>
              <a:t>+</a:t>
            </a:r>
            <a:r>
              <a:rPr lang="en-AU" altLang="zh-CN" dirty="0">
                <a:cs typeface="Times New Roman" pitchFamily="18" charset="0"/>
              </a:rPr>
              <a:t> </a:t>
            </a:r>
            <a:r>
              <a:rPr lang="zh-CN" altLang="en-US" dirty="0">
                <a:cs typeface="Times New Roman" pitchFamily="18" charset="0"/>
              </a:rPr>
              <a:t>是</a:t>
            </a:r>
            <a:r>
              <a:rPr lang="en-US" altLang="zh-CN" dirty="0" smtClean="0">
                <a:cs typeface="Times New Roman" pitchFamily="18" charset="0"/>
              </a:rPr>
              <a:t>K</a:t>
            </a:r>
            <a:r>
              <a:rPr lang="zh-CN" altLang="en-US" dirty="0" smtClean="0">
                <a:cs typeface="Times New Roman" pitchFamily="18" charset="0"/>
              </a:rPr>
              <a:t>用</a:t>
            </a:r>
            <a:r>
              <a:rPr lang="en-US" altLang="zh-CN" dirty="0">
                <a:cs typeface="Times New Roman" pitchFamily="18" charset="0"/>
              </a:rPr>
              <a:t>0</a:t>
            </a:r>
            <a:r>
              <a:rPr lang="zh-CN" altLang="en-US" dirty="0">
                <a:cs typeface="Times New Roman" pitchFamily="18" charset="0"/>
              </a:rPr>
              <a:t>填充</a:t>
            </a:r>
            <a:r>
              <a:rPr lang="zh-CN" altLang="en-US" dirty="0" smtClean="0">
                <a:cs typeface="Times New Roman" pitchFamily="18" charset="0"/>
              </a:rPr>
              <a:t>扩展，使其与分组长度一致</a:t>
            </a:r>
            <a:endParaRPr lang="en-AU" altLang="zh-CN" dirty="0">
              <a:cs typeface="Times New Roman" pitchFamily="18" charset="0"/>
            </a:endParaRPr>
          </a:p>
          <a:p>
            <a:pPr lvl="1"/>
            <a:r>
              <a:rPr lang="en-AU" altLang="zh-CN" dirty="0" err="1" smtClean="0">
                <a:cs typeface="Times New Roman" pitchFamily="18" charset="0"/>
              </a:rPr>
              <a:t>opad</a:t>
            </a:r>
            <a:r>
              <a:rPr lang="en-AU" altLang="zh-CN" dirty="0" smtClean="0">
                <a:cs typeface="Times New Roman" pitchFamily="18" charset="0"/>
              </a:rPr>
              <a:t>, </a:t>
            </a:r>
            <a:r>
              <a:rPr lang="en-AU" altLang="zh-CN" dirty="0" err="1" smtClean="0">
                <a:cs typeface="Times New Roman" pitchFamily="18" charset="0"/>
              </a:rPr>
              <a:t>ipad</a:t>
            </a:r>
            <a:r>
              <a:rPr lang="zh-CN" altLang="en-US" dirty="0" smtClean="0">
                <a:cs typeface="Times New Roman" pitchFamily="18" charset="0"/>
              </a:rPr>
              <a:t>是填充常数。</a:t>
            </a:r>
            <a:endParaRPr lang="en-US" altLang="zh-CN" dirty="0" smtClean="0">
              <a:cs typeface="Times New Roman" pitchFamily="18" charset="0"/>
            </a:endParaRPr>
          </a:p>
          <a:p>
            <a:pPr lvl="2"/>
            <a:r>
              <a:rPr lang="en-US" altLang="zh-CN" dirty="0" err="1" smtClean="0">
                <a:cs typeface="Times New Roman" pitchFamily="18" charset="0"/>
              </a:rPr>
              <a:t>ipad</a:t>
            </a:r>
            <a:r>
              <a:rPr lang="zh-CN" altLang="en-US" dirty="0">
                <a:cs typeface="Times New Roman" pitchFamily="18" charset="0"/>
              </a:rPr>
              <a:t>：</a:t>
            </a:r>
            <a:r>
              <a:rPr lang="en-US" altLang="zh-CN" dirty="0">
                <a:cs typeface="Times New Roman" pitchFamily="18" charset="0"/>
              </a:rPr>
              <a:t>00110110</a:t>
            </a:r>
            <a:r>
              <a:rPr lang="zh-CN" altLang="en-US" dirty="0">
                <a:cs typeface="Times New Roman" pitchFamily="18" charset="0"/>
              </a:rPr>
              <a:t>重复</a:t>
            </a:r>
            <a:r>
              <a:rPr lang="en-US" altLang="zh-CN" dirty="0">
                <a:cs typeface="Times New Roman" pitchFamily="18" charset="0"/>
              </a:rPr>
              <a:t>b/8</a:t>
            </a:r>
            <a:r>
              <a:rPr lang="zh-CN" altLang="en-US" dirty="0">
                <a:cs typeface="Times New Roman" pitchFamily="18" charset="0"/>
              </a:rPr>
              <a:t>次，使得</a:t>
            </a:r>
            <a:r>
              <a:rPr lang="en-US" altLang="zh-CN" dirty="0">
                <a:cs typeface="Times New Roman" pitchFamily="18" charset="0"/>
              </a:rPr>
              <a:t>K</a:t>
            </a:r>
            <a:r>
              <a:rPr lang="en-US" altLang="zh-CN" dirty="0" smtClean="0">
                <a:cs typeface="Times New Roman" pitchFamily="18" charset="0"/>
              </a:rPr>
              <a:t>+</a:t>
            </a:r>
            <a:r>
              <a:rPr lang="zh-CN" altLang="en-US" dirty="0" smtClean="0">
                <a:cs typeface="Times New Roman" pitchFamily="18" charset="0"/>
              </a:rPr>
              <a:t>的一半</a:t>
            </a:r>
            <a:r>
              <a:rPr lang="zh-CN" altLang="en-US" dirty="0">
                <a:cs typeface="Times New Roman" pitchFamily="18" charset="0"/>
              </a:rPr>
              <a:t>位发生变化</a:t>
            </a:r>
          </a:p>
          <a:p>
            <a:pPr lvl="2"/>
            <a:r>
              <a:rPr lang="en-US" altLang="zh-CN" dirty="0" err="1">
                <a:cs typeface="Times New Roman" pitchFamily="18" charset="0"/>
              </a:rPr>
              <a:t>opad</a:t>
            </a:r>
            <a:r>
              <a:rPr lang="zh-CN" altLang="en-US" dirty="0">
                <a:cs typeface="Times New Roman" pitchFamily="18" charset="0"/>
              </a:rPr>
              <a:t>：</a:t>
            </a:r>
            <a:r>
              <a:rPr lang="en-US" altLang="zh-CN" dirty="0">
                <a:cs typeface="Times New Roman" pitchFamily="18" charset="0"/>
              </a:rPr>
              <a:t>01011100</a:t>
            </a:r>
            <a:r>
              <a:rPr lang="zh-CN" altLang="en-US" dirty="0">
                <a:cs typeface="Times New Roman" pitchFamily="18" charset="0"/>
              </a:rPr>
              <a:t>重复</a:t>
            </a:r>
            <a:r>
              <a:rPr lang="en-US" altLang="zh-CN" dirty="0">
                <a:cs typeface="Times New Roman" pitchFamily="18" charset="0"/>
              </a:rPr>
              <a:t>b/8</a:t>
            </a:r>
            <a:r>
              <a:rPr lang="zh-CN" altLang="en-US" dirty="0">
                <a:cs typeface="Times New Roman" pitchFamily="18" charset="0"/>
              </a:rPr>
              <a:t>次，使得</a:t>
            </a:r>
            <a:r>
              <a:rPr lang="en-US" altLang="zh-CN" dirty="0">
                <a:cs typeface="Times New Roman" pitchFamily="18" charset="0"/>
              </a:rPr>
              <a:t>K</a:t>
            </a:r>
            <a:r>
              <a:rPr lang="en-US" altLang="zh-CN" dirty="0" smtClean="0">
                <a:cs typeface="Times New Roman" pitchFamily="18" charset="0"/>
              </a:rPr>
              <a:t>+</a:t>
            </a:r>
            <a:r>
              <a:rPr lang="zh-CN" altLang="en-US" dirty="0" smtClean="0">
                <a:cs typeface="Times New Roman" pitchFamily="18" charset="0"/>
              </a:rPr>
              <a:t>的一半</a:t>
            </a:r>
            <a:r>
              <a:rPr lang="zh-CN" altLang="en-US" dirty="0">
                <a:cs typeface="Times New Roman" pitchFamily="18" charset="0"/>
              </a:rPr>
              <a:t>位发生变化</a:t>
            </a:r>
          </a:p>
          <a:p>
            <a:pPr lvl="1"/>
            <a:endParaRPr lang="en-US" altLang="zh-CN" dirty="0" smtClean="0">
              <a:cs typeface="Times New Roman" pitchFamily="18" charset="0"/>
            </a:endParaRPr>
          </a:p>
          <a:p>
            <a:r>
              <a:rPr lang="zh-CN" altLang="en-US" dirty="0" smtClean="0">
                <a:cs typeface="Times New Roman" pitchFamily="18" charset="0"/>
              </a:rPr>
              <a:t>散</a:t>
            </a:r>
            <a:r>
              <a:rPr lang="zh-CN" altLang="en-US" dirty="0">
                <a:cs typeface="Times New Roman" pitchFamily="18" charset="0"/>
              </a:rPr>
              <a:t>列压缩函数的计算次数仅比消息分组数多</a:t>
            </a:r>
            <a:r>
              <a:rPr lang="en-US" altLang="zh-CN" dirty="0">
                <a:cs typeface="Times New Roman" pitchFamily="18" charset="0"/>
              </a:rPr>
              <a:t>3</a:t>
            </a:r>
            <a:r>
              <a:rPr lang="zh-CN" altLang="en-US" dirty="0">
                <a:cs typeface="Times New Roman" pitchFamily="18" charset="0"/>
              </a:rPr>
              <a:t>次</a:t>
            </a:r>
            <a:endParaRPr lang="en-AU" altLang="zh-CN" dirty="0">
              <a:cs typeface="Times New Roman" pitchFamily="18" charset="0"/>
            </a:endParaRPr>
          </a:p>
          <a:p>
            <a:pPr lvl="1"/>
            <a:endParaRPr lang="en-US" altLang="zh-CN" dirty="0" smtClean="0">
              <a:cs typeface="Times New Roman" pitchFamily="18" charset="0"/>
            </a:endParaRPr>
          </a:p>
          <a:p>
            <a:r>
              <a:rPr lang="en-US" altLang="zh-CN" dirty="0" smtClean="0">
                <a:cs typeface="Times New Roman" pitchFamily="18" charset="0"/>
              </a:rPr>
              <a:t>Hash</a:t>
            </a:r>
            <a:r>
              <a:rPr lang="zh-CN" altLang="en-US" dirty="0">
                <a:cs typeface="Times New Roman" pitchFamily="18" charset="0"/>
              </a:rPr>
              <a:t>可选</a:t>
            </a:r>
            <a:r>
              <a:rPr lang="en-AU" altLang="zh-CN" dirty="0">
                <a:cs typeface="Times New Roman" pitchFamily="18" charset="0"/>
              </a:rPr>
              <a:t>MD5, SHA-1, RIPEMD-160,</a:t>
            </a:r>
            <a:r>
              <a:rPr lang="en-AU" altLang="zh-CN" dirty="0">
                <a:ea typeface="宋体" charset="-122"/>
              </a:rPr>
              <a:t> Whirlpool</a:t>
            </a:r>
            <a:r>
              <a:rPr lang="zh-CN" altLang="en-US" dirty="0">
                <a:cs typeface="Times New Roman" pitchFamily="18" charset="0"/>
              </a:rPr>
              <a:t>等</a:t>
            </a:r>
            <a:endParaRPr lang="en-AU" altLang="zh-CN" dirty="0">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94</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378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总体结构</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4499992" y="1196752"/>
            <a:ext cx="4084783" cy="4746214"/>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95</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67544" y="1196752"/>
            <a:ext cx="4464496" cy="4857784"/>
          </a:xfrm>
        </p:spPr>
        <p:txBody>
          <a:bodyPr>
            <a:noAutofit/>
          </a:bodyPr>
          <a:lstStyle/>
          <a:p>
            <a:r>
              <a:rPr lang="en-US" altLang="zh-CN" sz="2400" dirty="0" smtClean="0"/>
              <a:t>Hash</a:t>
            </a:r>
            <a:r>
              <a:rPr lang="zh-CN" altLang="en-US" sz="2400" dirty="0" smtClean="0"/>
              <a:t>、</a:t>
            </a:r>
            <a:r>
              <a:rPr lang="en-US" altLang="zh-CN" sz="2400" dirty="0" smtClean="0"/>
              <a:t>H</a:t>
            </a:r>
            <a:r>
              <a:rPr lang="zh-CN" altLang="en-US" sz="2400" dirty="0" smtClean="0"/>
              <a:t>：散列函数</a:t>
            </a:r>
            <a:endParaRPr lang="en-US" altLang="zh-CN" sz="2400" dirty="0" smtClean="0"/>
          </a:p>
          <a:p>
            <a:r>
              <a:rPr lang="en-US" altLang="zh-CN" sz="2400" dirty="0" smtClean="0"/>
              <a:t>IV</a:t>
            </a:r>
            <a:r>
              <a:rPr lang="zh-CN" altLang="en-US" sz="2400" dirty="0" smtClean="0"/>
              <a:t>：初始向量</a:t>
            </a:r>
            <a:endParaRPr lang="en-US" altLang="zh-CN" sz="2400" dirty="0" smtClean="0"/>
          </a:p>
          <a:p>
            <a:r>
              <a:rPr lang="en-US" altLang="zh-CN" sz="2400" dirty="0" smtClean="0"/>
              <a:t>M</a:t>
            </a:r>
            <a:r>
              <a:rPr lang="zh-CN" altLang="en-US" sz="2400" dirty="0" smtClean="0"/>
              <a:t>：消息</a:t>
            </a:r>
            <a:endParaRPr lang="en-US" altLang="zh-CN" sz="2400" dirty="0" smtClean="0"/>
          </a:p>
          <a:p>
            <a:r>
              <a:rPr lang="en-US" altLang="zh-CN" sz="2400" dirty="0" smtClean="0"/>
              <a:t>Yi</a:t>
            </a:r>
            <a:r>
              <a:rPr lang="zh-CN" altLang="en-US" sz="2400" dirty="0" smtClean="0"/>
              <a:t>：</a:t>
            </a:r>
            <a:r>
              <a:rPr lang="en-US" altLang="zh-CN" sz="2400" dirty="0" smtClean="0"/>
              <a:t>M</a:t>
            </a:r>
            <a:r>
              <a:rPr lang="zh-CN" altLang="en-US" sz="2400" dirty="0" smtClean="0"/>
              <a:t>的第</a:t>
            </a:r>
            <a:r>
              <a:rPr lang="en-US" altLang="zh-CN" sz="2400" dirty="0" err="1" smtClean="0"/>
              <a:t>i</a:t>
            </a:r>
            <a:r>
              <a:rPr lang="zh-CN" altLang="en-US" sz="2400" dirty="0" smtClean="0"/>
              <a:t>个分组</a:t>
            </a:r>
            <a:endParaRPr lang="en-US" altLang="zh-CN" sz="2400" dirty="0" smtClean="0"/>
          </a:p>
          <a:p>
            <a:r>
              <a:rPr lang="en-US" altLang="zh-CN" sz="2400" dirty="0" smtClean="0"/>
              <a:t>L</a:t>
            </a:r>
            <a:r>
              <a:rPr lang="zh-CN" altLang="en-US" sz="2400" dirty="0" smtClean="0"/>
              <a:t>：</a:t>
            </a:r>
            <a:r>
              <a:rPr lang="en-US" altLang="zh-CN" sz="2400" dirty="0" smtClean="0"/>
              <a:t>M</a:t>
            </a:r>
            <a:r>
              <a:rPr lang="zh-CN" altLang="en-US" sz="2400" dirty="0" smtClean="0"/>
              <a:t>中的分组数</a:t>
            </a:r>
            <a:endParaRPr lang="en-US" altLang="zh-CN" sz="2400" dirty="0" smtClean="0"/>
          </a:p>
          <a:p>
            <a:r>
              <a:rPr lang="en-US" altLang="zh-CN" sz="2400" dirty="0" smtClean="0"/>
              <a:t>b</a:t>
            </a:r>
            <a:r>
              <a:rPr lang="zh-CN" altLang="en-US" sz="2400" dirty="0" smtClean="0"/>
              <a:t>：每分组的比特数</a:t>
            </a:r>
            <a:endParaRPr lang="en-US" altLang="zh-CN" sz="2400" dirty="0" smtClean="0"/>
          </a:p>
          <a:p>
            <a:r>
              <a:rPr lang="en-US" altLang="zh-CN" sz="2400" dirty="0" smtClean="0"/>
              <a:t>n</a:t>
            </a:r>
            <a:r>
              <a:rPr lang="zh-CN" altLang="en-US" sz="2400" dirty="0" smtClean="0"/>
              <a:t>：散列码长</a:t>
            </a:r>
            <a:endParaRPr lang="en-US" altLang="zh-CN" sz="2400" dirty="0" smtClean="0"/>
          </a:p>
          <a:p>
            <a:r>
              <a:rPr lang="en-US" altLang="zh-CN" sz="2400" dirty="0" smtClean="0"/>
              <a:t>K</a:t>
            </a:r>
            <a:r>
              <a:rPr lang="zh-CN" altLang="en-US" sz="2400" dirty="0" smtClean="0"/>
              <a:t>：密钥，建议长度</a:t>
            </a:r>
            <a:r>
              <a:rPr lang="en-US" altLang="zh-CN" sz="2400" dirty="0" smtClean="0"/>
              <a:t>≥n</a:t>
            </a:r>
          </a:p>
          <a:p>
            <a:r>
              <a:rPr lang="en-US" altLang="zh-CN" sz="2400" dirty="0" smtClean="0"/>
              <a:t>K</a:t>
            </a:r>
            <a:r>
              <a:rPr lang="en-US" altLang="zh-CN" sz="2400" baseline="30000" dirty="0" smtClean="0"/>
              <a:t>+</a:t>
            </a:r>
            <a:r>
              <a:rPr lang="zh-CN" altLang="en-US" sz="2400" dirty="0" smtClean="0"/>
              <a:t>：用</a:t>
            </a:r>
            <a:r>
              <a:rPr lang="en-US" altLang="zh-CN" sz="2400" dirty="0" smtClean="0"/>
              <a:t>0</a:t>
            </a:r>
            <a:r>
              <a:rPr lang="zh-CN" altLang="en-US" sz="2400" dirty="0" smtClean="0"/>
              <a:t>填充</a:t>
            </a:r>
            <a:r>
              <a:rPr lang="en-US" altLang="zh-CN" sz="2400" dirty="0" smtClean="0"/>
              <a:t>K</a:t>
            </a:r>
            <a:r>
              <a:rPr lang="zh-CN" altLang="en-US" sz="2400" dirty="0" smtClean="0"/>
              <a:t>左侧</a:t>
            </a:r>
            <a:endParaRPr lang="en-US" altLang="zh-CN" sz="2400" dirty="0" smtClean="0"/>
          </a:p>
          <a:p>
            <a:r>
              <a:rPr lang="en-US" altLang="zh-CN" sz="2400" dirty="0" err="1" smtClean="0"/>
              <a:t>ipad</a:t>
            </a:r>
            <a:r>
              <a:rPr lang="zh-CN" altLang="en-US" sz="2400" dirty="0" smtClean="0"/>
              <a:t>：</a:t>
            </a:r>
            <a:r>
              <a:rPr lang="en-US" altLang="zh-CN" sz="2400" dirty="0" smtClean="0"/>
              <a:t>00110110</a:t>
            </a:r>
            <a:r>
              <a:rPr lang="zh-CN" altLang="en-US" sz="2400" dirty="0" smtClean="0"/>
              <a:t>重复</a:t>
            </a:r>
            <a:r>
              <a:rPr lang="en-US" altLang="zh-CN" sz="2400" dirty="0" smtClean="0"/>
              <a:t>b/8</a:t>
            </a:r>
            <a:r>
              <a:rPr lang="zh-CN" altLang="en-US" sz="2400" dirty="0" smtClean="0"/>
              <a:t>次</a:t>
            </a:r>
            <a:endParaRPr lang="en-US" altLang="zh-CN" sz="2400" dirty="0" smtClean="0"/>
          </a:p>
          <a:p>
            <a:r>
              <a:rPr lang="en-US" altLang="zh-CN" sz="2400" dirty="0" err="1" smtClean="0"/>
              <a:t>opad</a:t>
            </a:r>
            <a:r>
              <a:rPr lang="zh-CN" altLang="en-US" sz="2400" dirty="0" smtClean="0"/>
              <a:t>：</a:t>
            </a:r>
            <a:r>
              <a:rPr lang="en-US" altLang="zh-CN" sz="2400" dirty="0" smtClean="0"/>
              <a:t>01011100</a:t>
            </a:r>
            <a:r>
              <a:rPr lang="zh-CN" altLang="en-US" sz="2400" dirty="0" smtClean="0"/>
              <a:t>重复</a:t>
            </a:r>
            <a:r>
              <a:rPr lang="en-US" altLang="zh-CN" sz="2400" dirty="0" smtClean="0"/>
              <a:t>b/8</a:t>
            </a:r>
            <a:r>
              <a:rPr lang="zh-CN" altLang="en-US" sz="2400" dirty="0" smtClean="0"/>
              <a:t>次</a:t>
            </a:r>
          </a:p>
        </p:txBody>
      </p:sp>
    </p:spTree>
    <p:extLst>
      <p:ext uri="{BB962C8B-B14F-4D97-AF65-F5344CB8AC3E}">
        <p14:creationId xmlns:p14="http://schemas.microsoft.com/office/powerpoint/2010/main" val="426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预运算</a:t>
            </a:r>
            <a:endParaRPr lang="zh-CN" altLang="en-US" dirty="0"/>
          </a:p>
        </p:txBody>
      </p:sp>
      <p:sp>
        <p:nvSpPr>
          <p:cNvPr id="3" name="内容占位符 2"/>
          <p:cNvSpPr>
            <a:spLocks noGrp="1"/>
          </p:cNvSpPr>
          <p:nvPr>
            <p:ph idx="1"/>
          </p:nvPr>
        </p:nvSpPr>
        <p:spPr>
          <a:xfrm>
            <a:off x="357158" y="1196752"/>
            <a:ext cx="3571900" cy="5161206"/>
          </a:xfrm>
        </p:spPr>
        <p:txBody>
          <a:bodyPr/>
          <a:lstStyle/>
          <a:p>
            <a:r>
              <a:rPr lang="zh-CN" altLang="en-US" dirty="0" smtClean="0"/>
              <a:t>等价于产生两个密钥相关的初始向量</a:t>
            </a:r>
            <a:endParaRPr lang="en-US" altLang="zh-CN" dirty="0" smtClean="0"/>
          </a:p>
          <a:p>
            <a:endParaRPr lang="en-US" altLang="zh-CN" dirty="0" smtClean="0"/>
          </a:p>
          <a:p>
            <a:r>
              <a:rPr lang="en-US" altLang="zh-CN" dirty="0" smtClean="0"/>
              <a:t>f</a:t>
            </a:r>
            <a:r>
              <a:rPr lang="zh-CN" altLang="en-US" dirty="0" smtClean="0"/>
              <a:t>即是</a:t>
            </a:r>
            <a:r>
              <a:rPr lang="en-US" altLang="zh-CN" dirty="0" smtClean="0"/>
              <a:t>Hash</a:t>
            </a:r>
            <a:r>
              <a:rPr lang="zh-CN" altLang="en-US" dirty="0" smtClean="0"/>
              <a:t>函数中的散列压缩函数</a:t>
            </a:r>
            <a:endParaRPr lang="en-US" altLang="zh-CN" dirty="0" smtClean="0"/>
          </a:p>
          <a:p>
            <a:endParaRPr lang="en-US" altLang="zh-CN" dirty="0" smtClean="0"/>
          </a:p>
          <a:p>
            <a:r>
              <a:rPr lang="zh-CN" altLang="en-US" dirty="0" smtClean="0"/>
              <a:t>经过预运算后，实际操作仅多执行一次散列压缩函数</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3991218" y="1340768"/>
            <a:ext cx="4253190" cy="4647004"/>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96</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42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安全性</a:t>
            </a:r>
            <a:endParaRPr lang="zh-CN" altLang="en-US" dirty="0"/>
          </a:p>
        </p:txBody>
      </p:sp>
      <p:sp>
        <p:nvSpPr>
          <p:cNvPr id="3" name="内容占位符 2"/>
          <p:cNvSpPr>
            <a:spLocks noGrp="1"/>
          </p:cNvSpPr>
          <p:nvPr>
            <p:ph idx="1"/>
          </p:nvPr>
        </p:nvSpPr>
        <p:spPr/>
        <p:txBody>
          <a:bodyPr/>
          <a:lstStyle/>
          <a:p>
            <a:r>
              <a:rPr lang="en-AU" altLang="zh-CN" dirty="0" smtClean="0">
                <a:cs typeface="Times New Roman" pitchFamily="18" charset="0"/>
              </a:rPr>
              <a:t>HMAC</a:t>
            </a:r>
            <a:r>
              <a:rPr lang="zh-CN" altLang="en-US" dirty="0" smtClean="0">
                <a:cs typeface="Times New Roman" pitchFamily="18" charset="0"/>
              </a:rPr>
              <a:t>的安全性取决于嵌入的散列算法的强度</a:t>
            </a:r>
            <a:endParaRPr lang="en-AU" altLang="zh-CN" dirty="0" smtClean="0">
              <a:cs typeface="Times New Roman" pitchFamily="18" charset="0"/>
            </a:endParaRPr>
          </a:p>
          <a:p>
            <a:endParaRPr lang="en-US" altLang="zh-CN" dirty="0" smtClean="0">
              <a:cs typeface="Times New Roman" pitchFamily="18" charset="0"/>
            </a:endParaRPr>
          </a:p>
          <a:p>
            <a:r>
              <a:rPr lang="zh-CN" altLang="en-US" dirty="0" smtClean="0">
                <a:cs typeface="Times New Roman" pitchFamily="18" charset="0"/>
              </a:rPr>
              <a:t>对</a:t>
            </a:r>
            <a:r>
              <a:rPr lang="en-US" altLang="zh-CN" dirty="0" smtClean="0">
                <a:cs typeface="Times New Roman" pitchFamily="18" charset="0"/>
              </a:rPr>
              <a:t>HMAC</a:t>
            </a:r>
            <a:r>
              <a:rPr lang="zh-CN" altLang="en-US" dirty="0" smtClean="0">
                <a:cs typeface="Times New Roman" pitchFamily="18" charset="0"/>
              </a:rPr>
              <a:t>的攻击方式可等价为：</a:t>
            </a:r>
            <a:endParaRPr lang="en-US" altLang="zh-CN" dirty="0" smtClean="0">
              <a:cs typeface="Times New Roman" pitchFamily="18" charset="0"/>
            </a:endParaRPr>
          </a:p>
          <a:p>
            <a:pPr lvl="1"/>
            <a:r>
              <a:rPr lang="zh-CN" altLang="en-US" dirty="0" smtClean="0">
                <a:cs typeface="Times New Roman" pitchFamily="18" charset="0"/>
              </a:rPr>
              <a:t>对密钥的穷举攻击</a:t>
            </a:r>
            <a:endParaRPr lang="en-US" altLang="zh-CN" dirty="0" smtClean="0">
              <a:cs typeface="Times New Roman" pitchFamily="18" charset="0"/>
            </a:endParaRPr>
          </a:p>
          <a:p>
            <a:pPr lvl="1"/>
            <a:r>
              <a:rPr lang="zh-CN" altLang="en-US" dirty="0" smtClean="0">
                <a:cs typeface="Times New Roman" pitchFamily="18" charset="0"/>
              </a:rPr>
              <a:t>生日攻击</a:t>
            </a:r>
            <a:endParaRPr lang="en-US" altLang="zh-CN" dirty="0" smtClean="0">
              <a:cs typeface="Times New Roman" pitchFamily="18" charset="0"/>
            </a:endParaRPr>
          </a:p>
          <a:p>
            <a:pPr lvl="2"/>
            <a:r>
              <a:rPr lang="zh-CN" altLang="en-US" dirty="0" smtClean="0">
                <a:cs typeface="Times New Roman" pitchFamily="18" charset="0"/>
              </a:rPr>
              <a:t>由于密钥的存在，攻击者不易反复地、独自地任选一对明文进行散列运算，只能大量观察用同一密钥产生的</a:t>
            </a:r>
            <a:r>
              <a:rPr lang="en-US" altLang="zh-CN" dirty="0" smtClean="0">
                <a:cs typeface="Times New Roman" pitchFamily="18" charset="0"/>
              </a:rPr>
              <a:t>MAC</a:t>
            </a:r>
            <a:r>
              <a:rPr lang="zh-CN" altLang="en-US" dirty="0" smtClean="0">
                <a:cs typeface="Times New Roman" pitchFamily="18" charset="0"/>
              </a:rPr>
              <a:t>来进行攻击</a:t>
            </a:r>
            <a:endParaRPr lang="en-US" altLang="zh-CN" dirty="0" smtClean="0">
              <a:cs typeface="Times New Roman" pitchFamily="18" charset="0"/>
            </a:endParaRPr>
          </a:p>
          <a:p>
            <a:pPr lvl="2"/>
            <a:r>
              <a:rPr lang="en-US" altLang="zh-CN" dirty="0" smtClean="0">
                <a:cs typeface="Times New Roman" pitchFamily="18" charset="0"/>
              </a:rPr>
              <a:t>MD5</a:t>
            </a:r>
            <a:r>
              <a:rPr lang="zh-CN" altLang="en-US" dirty="0" smtClean="0">
                <a:cs typeface="Times New Roman" pitchFamily="18" charset="0"/>
              </a:rPr>
              <a:t>，</a:t>
            </a:r>
            <a:r>
              <a:rPr lang="en-US" altLang="zh-CN" dirty="0" smtClean="0">
                <a:cs typeface="Times New Roman" pitchFamily="18" charset="0"/>
              </a:rPr>
              <a:t>SHA-1</a:t>
            </a:r>
            <a:r>
              <a:rPr lang="zh-CN" altLang="en-US" dirty="0" smtClean="0">
                <a:cs typeface="Times New Roman" pitchFamily="18" charset="0"/>
              </a:rPr>
              <a:t>还是可以用在这里的，密钥是要经常更换的</a:t>
            </a:r>
            <a:endParaRPr lang="en-US" altLang="zh-CN" dirty="0" smtClean="0">
              <a:cs typeface="Times New Roman" pitchFamily="18" charset="0"/>
            </a:endParaRPr>
          </a:p>
          <a:p>
            <a:endParaRPr lang="en-US" altLang="zh-CN" dirty="0" smtClean="0">
              <a:cs typeface="Times New Roman" pitchFamily="18" charset="0"/>
            </a:endParaRPr>
          </a:p>
          <a:p>
            <a:r>
              <a:rPr lang="en-US" altLang="zh-CN" dirty="0" smtClean="0">
                <a:cs typeface="Times New Roman" pitchFamily="18" charset="0"/>
              </a:rPr>
              <a:t>Hash</a:t>
            </a:r>
            <a:r>
              <a:rPr lang="zh-CN" altLang="en-US" dirty="0" smtClean="0">
                <a:cs typeface="Times New Roman" pitchFamily="18" charset="0"/>
              </a:rPr>
              <a:t>函数的选择应在安全性和速度上做一个折中</a:t>
            </a:r>
            <a:endParaRPr lang="zh-CN" altLang="en-US" dirty="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531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a:t>
            </a:r>
            <a:r>
              <a:rPr lang="zh-CN" altLang="en-US" dirty="0" smtClean="0"/>
              <a:t>、</a:t>
            </a:r>
            <a:r>
              <a:rPr lang="en-US" altLang="zh-CN" dirty="0" smtClean="0"/>
              <a:t>CMAC</a:t>
            </a:r>
            <a:endParaRPr lang="zh-CN" altLang="en-US" dirty="0"/>
          </a:p>
        </p:txBody>
      </p:sp>
      <p:sp>
        <p:nvSpPr>
          <p:cNvPr id="3" name="内容占位符 2"/>
          <p:cNvSpPr>
            <a:spLocks noGrp="1"/>
          </p:cNvSpPr>
          <p:nvPr>
            <p:ph idx="1"/>
          </p:nvPr>
        </p:nvSpPr>
        <p:spPr/>
        <p:txBody>
          <a:bodyPr>
            <a:normAutofit fontScale="92500"/>
          </a:bodyPr>
          <a:lstStyle/>
          <a:p>
            <a:r>
              <a:rPr lang="en-US" dirty="0" smtClean="0"/>
              <a:t>CBC-MAC</a:t>
            </a:r>
            <a:r>
              <a:rPr lang="zh-CN" altLang="en-US" dirty="0" smtClean="0"/>
              <a:t>曾被政府和工业界广泛使用</a:t>
            </a:r>
            <a:endParaRPr lang="en-US" dirty="0" smtClean="0"/>
          </a:p>
          <a:p>
            <a:pPr lvl="1"/>
            <a:r>
              <a:rPr lang="zh-CN" altLang="en-US" dirty="0" smtClean="0"/>
              <a:t>但安全性有限制：消息长度仅为</a:t>
            </a:r>
            <a:r>
              <a:rPr lang="en-US" altLang="zh-CN" dirty="0" err="1" smtClean="0"/>
              <a:t>mn</a:t>
            </a:r>
            <a:r>
              <a:rPr lang="zh-CN" altLang="en-US" dirty="0" smtClean="0"/>
              <a:t>，</a:t>
            </a:r>
            <a:r>
              <a:rPr lang="en-US" altLang="zh-CN" dirty="0" smtClean="0"/>
              <a:t>n</a:t>
            </a:r>
            <a:r>
              <a:rPr lang="zh-CN" altLang="en-US" dirty="0" smtClean="0"/>
              <a:t>是密文分组长度，</a:t>
            </a:r>
            <a:r>
              <a:rPr lang="en-US" altLang="zh-CN" dirty="0" smtClean="0"/>
              <a:t>m</a:t>
            </a:r>
            <a:r>
              <a:rPr lang="zh-CN" altLang="en-US" dirty="0" smtClean="0"/>
              <a:t>是固定常数</a:t>
            </a:r>
            <a:endParaRPr lang="en-US" altLang="zh-CN" dirty="0" smtClean="0"/>
          </a:p>
          <a:p>
            <a:pPr lvl="1"/>
            <a:r>
              <a:rPr lang="zh-CN" altLang="en-US" dirty="0" smtClean="0"/>
              <a:t>例：</a:t>
            </a:r>
            <a:endParaRPr lang="en-US" altLang="zh-CN" dirty="0" smtClean="0"/>
          </a:p>
          <a:p>
            <a:pPr lvl="2"/>
            <a:r>
              <a:rPr lang="zh-CN" altLang="en-US" dirty="0" smtClean="0"/>
              <a:t>消息</a:t>
            </a:r>
            <a:r>
              <a:rPr lang="en-US" altLang="zh-CN" dirty="0" smtClean="0"/>
              <a:t>X</a:t>
            </a:r>
            <a:r>
              <a:rPr lang="zh-CN" altLang="en-US" dirty="0" smtClean="0"/>
              <a:t>（仅包含一个分组），</a:t>
            </a:r>
            <a:endParaRPr lang="en-US" altLang="zh-CN" dirty="0" smtClean="0"/>
          </a:p>
          <a:p>
            <a:pPr lvl="2"/>
            <a:r>
              <a:rPr lang="en-US" altLang="zh-CN" dirty="0" smtClean="0"/>
              <a:t>T=MAC(K,X)</a:t>
            </a:r>
            <a:r>
              <a:rPr lang="zh-CN" altLang="en-US" dirty="0" smtClean="0"/>
              <a:t>，</a:t>
            </a:r>
            <a:endParaRPr lang="en-US" altLang="zh-CN" dirty="0" smtClean="0"/>
          </a:p>
          <a:p>
            <a:pPr lvl="2"/>
            <a:r>
              <a:rPr lang="zh-CN" altLang="en-US" dirty="0" smtClean="0"/>
              <a:t>则有</a:t>
            </a:r>
            <a:r>
              <a:rPr lang="en-US" dirty="0" smtClean="0"/>
              <a:t>MAC(K,X||X</a:t>
            </a:r>
            <a:r>
              <a:rPr lang="en-US" dirty="0" smtClean="0">
                <a:sym typeface="Symbol"/>
              </a:rPr>
              <a:t></a:t>
            </a:r>
            <a:r>
              <a:rPr lang="en-US" dirty="0" smtClean="0"/>
              <a:t>T)=T</a:t>
            </a:r>
          </a:p>
          <a:p>
            <a:pPr lvl="1"/>
            <a:endParaRPr lang="en-US" altLang="zh-CN" dirty="0" smtClean="0"/>
          </a:p>
          <a:p>
            <a:pPr lvl="1"/>
            <a:endParaRPr lang="en-US" altLang="zh-CN" dirty="0" smtClean="0"/>
          </a:p>
          <a:p>
            <a:pPr lvl="1"/>
            <a:endParaRPr lang="en-US" altLang="zh-CN" dirty="0" smtClean="0"/>
          </a:p>
          <a:p>
            <a:r>
              <a:rPr lang="zh-CN" altLang="en-US" dirty="0" smtClean="0"/>
              <a:t>为解除限制，提出了基于密文的消息认证码</a:t>
            </a:r>
            <a:r>
              <a:rPr lang="en-US" altLang="zh-CN" dirty="0" smtClean="0"/>
              <a:t>CMAC</a:t>
            </a:r>
          </a:p>
          <a:p>
            <a:pPr lvl="1"/>
            <a:r>
              <a:rPr lang="zh-CN" altLang="en-US" dirty="0" smtClean="0"/>
              <a:t>在</a:t>
            </a:r>
            <a:r>
              <a:rPr lang="en-US" dirty="0" smtClean="0"/>
              <a:t>NIST SP800-38B</a:t>
            </a:r>
            <a:r>
              <a:rPr lang="zh-CN" altLang="en-US" dirty="0" smtClean="0"/>
              <a:t>中有此规范</a:t>
            </a:r>
            <a:endParaRPr lang="en-US" altLang="zh-CN" dirty="0" smtClean="0"/>
          </a:p>
          <a:p>
            <a:pPr lvl="1"/>
            <a:r>
              <a:rPr lang="zh-CN" altLang="en-US" dirty="0" smtClean="0"/>
              <a:t>使用一个加密密钥，及两个由加密密钥导出的常数</a:t>
            </a:r>
            <a:endParaRPr lang="zh-CN" altLang="en-US" dirty="0"/>
          </a:p>
        </p:txBody>
      </p:sp>
      <p:grpSp>
        <p:nvGrpSpPr>
          <p:cNvPr id="36" name="组合 35"/>
          <p:cNvGrpSpPr/>
          <p:nvPr/>
        </p:nvGrpSpPr>
        <p:grpSpPr>
          <a:xfrm>
            <a:off x="5436096" y="2420888"/>
            <a:ext cx="2643206" cy="2286016"/>
            <a:chOff x="5500694" y="2428868"/>
            <a:chExt cx="2643206" cy="2286016"/>
          </a:xfrm>
        </p:grpSpPr>
        <p:sp>
          <p:nvSpPr>
            <p:cNvPr id="6" name="TextBox 5"/>
            <p:cNvSpPr txBox="1"/>
            <p:nvPr/>
          </p:nvSpPr>
          <p:spPr>
            <a:xfrm>
              <a:off x="5500694" y="2428868"/>
              <a:ext cx="928694" cy="400110"/>
            </a:xfrm>
            <a:prstGeom prst="rect">
              <a:avLst/>
            </a:prstGeom>
            <a:noFill/>
            <a:ln w="25400">
              <a:solidFill>
                <a:schemeClr val="tx1"/>
              </a:solidFill>
            </a:ln>
          </p:spPr>
          <p:txBody>
            <a:bodyPr wrap="square" rtlCol="0">
              <a:spAutoFit/>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X</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7" name="TextBox 6"/>
            <p:cNvSpPr txBox="1"/>
            <p:nvPr/>
          </p:nvSpPr>
          <p:spPr>
            <a:xfrm>
              <a:off x="5500694" y="3743270"/>
              <a:ext cx="928694" cy="400110"/>
            </a:xfrm>
            <a:prstGeom prst="rect">
              <a:avLst/>
            </a:prstGeom>
            <a:noFill/>
            <a:ln w="25400">
              <a:solidFill>
                <a:schemeClr val="tx1"/>
              </a:solidFill>
            </a:ln>
          </p:spPr>
          <p:txBody>
            <a:bodyPr wrap="square" rtlCol="0">
              <a:spAutoFit/>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E(K, X)</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8" name="TextBox 7"/>
            <p:cNvSpPr txBox="1"/>
            <p:nvPr/>
          </p:nvSpPr>
          <p:spPr>
            <a:xfrm>
              <a:off x="7215206" y="2428868"/>
              <a:ext cx="928694" cy="400110"/>
            </a:xfrm>
            <a:prstGeom prst="rect">
              <a:avLst/>
            </a:prstGeom>
            <a:noFill/>
            <a:ln w="25400">
              <a:solidFill>
                <a:schemeClr val="tx1"/>
              </a:solidFill>
            </a:ln>
          </p:spPr>
          <p:txBody>
            <a:bodyPr wrap="square" rtlCol="0">
              <a:spAutoFit/>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X</a:t>
              </a:r>
              <a:r>
                <a:rPr lang="en-US" sz="2000" dirty="0" smtClean="0">
                  <a:latin typeface="微软雅黑" panose="020B0503020204020204" pitchFamily="34" charset="-122"/>
                  <a:ea typeface="微软雅黑" panose="020B0503020204020204" pitchFamily="34" charset="-122"/>
                  <a:cs typeface="Times New Roman" pitchFamily="18" charset="0"/>
                  <a:sym typeface="Symbol"/>
                </a:rPr>
                <a:t></a:t>
              </a:r>
              <a:r>
                <a:rPr lang="en-US" sz="2000" dirty="0" smtClean="0">
                  <a:latin typeface="微软雅黑" panose="020B0503020204020204" pitchFamily="34" charset="-122"/>
                  <a:ea typeface="微软雅黑" panose="020B0503020204020204" pitchFamily="34" charset="-122"/>
                  <a:cs typeface="Times New Roman" pitchFamily="18" charset="0"/>
                </a:rPr>
                <a:t>T</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9" name="TextBox 8"/>
            <p:cNvSpPr txBox="1"/>
            <p:nvPr/>
          </p:nvSpPr>
          <p:spPr>
            <a:xfrm>
              <a:off x="5500694" y="4314774"/>
              <a:ext cx="928694" cy="400110"/>
            </a:xfrm>
            <a:prstGeom prst="rect">
              <a:avLst/>
            </a:prstGeom>
            <a:noFill/>
            <a:ln w="25400">
              <a:noFill/>
            </a:ln>
          </p:spPr>
          <p:txBody>
            <a:bodyPr wrap="square" rtlCol="0">
              <a:spAutoFit/>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T</a:t>
              </a:r>
            </a:p>
          </p:txBody>
        </p:sp>
        <p:sp>
          <p:nvSpPr>
            <p:cNvPr id="10" name="流程图: 或者 9"/>
            <p:cNvSpPr/>
            <p:nvPr/>
          </p:nvSpPr>
          <p:spPr>
            <a:xfrm>
              <a:off x="7532490" y="3143248"/>
              <a:ext cx="285752" cy="285752"/>
            </a:xfrm>
            <a:prstGeom prst="flowChar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7215206" y="3714752"/>
              <a:ext cx="928694" cy="400110"/>
            </a:xfrm>
            <a:prstGeom prst="rect">
              <a:avLst/>
            </a:prstGeom>
            <a:noFill/>
            <a:ln w="25400">
              <a:solidFill>
                <a:schemeClr val="tx1"/>
              </a:solidFill>
            </a:ln>
          </p:spPr>
          <p:txBody>
            <a:bodyPr wrap="square" rtlCol="0">
              <a:spAutoFit/>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E(K, X)</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cxnSp>
          <p:nvCxnSpPr>
            <p:cNvPr id="13" name="肘形连接符 12"/>
            <p:cNvCxnSpPr>
              <a:stCxn id="6" idx="2"/>
              <a:endCxn id="7" idx="0"/>
            </p:cNvCxnSpPr>
            <p:nvPr/>
          </p:nvCxnSpPr>
          <p:spPr>
            <a:xfrm rot="5400000">
              <a:off x="5507895" y="3286124"/>
              <a:ext cx="914292" cy="1588"/>
            </a:xfrm>
            <a:prstGeom prst="bentConnector3">
              <a:avLst>
                <a:gd name="adj1" fmla="val 50000"/>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7" idx="2"/>
              <a:endCxn id="10" idx="2"/>
            </p:cNvCxnSpPr>
            <p:nvPr/>
          </p:nvCxnSpPr>
          <p:spPr>
            <a:xfrm rot="5400000" flipH="1" flipV="1">
              <a:off x="6320137" y="2931027"/>
              <a:ext cx="857256" cy="1567449"/>
            </a:xfrm>
            <a:prstGeom prst="bentConnector4">
              <a:avLst>
                <a:gd name="adj1" fmla="val -26666"/>
                <a:gd name="adj2" fmla="val 64812"/>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8" idx="2"/>
              <a:endCxn id="10" idx="0"/>
            </p:cNvCxnSpPr>
            <p:nvPr/>
          </p:nvCxnSpPr>
          <p:spPr>
            <a:xfrm rot="5400000">
              <a:off x="7520325" y="2984020"/>
              <a:ext cx="314270" cy="4187"/>
            </a:xfrm>
            <a:prstGeom prst="bentConnector3">
              <a:avLst>
                <a:gd name="adj1" fmla="val 50000"/>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0" idx="4"/>
              <a:endCxn id="11" idx="0"/>
            </p:cNvCxnSpPr>
            <p:nvPr/>
          </p:nvCxnSpPr>
          <p:spPr>
            <a:xfrm rot="16200000" flipH="1">
              <a:off x="7534583" y="3569782"/>
              <a:ext cx="285752" cy="4187"/>
            </a:xfrm>
            <a:prstGeom prst="bentConnector3">
              <a:avLst>
                <a:gd name="adj1" fmla="val 50000"/>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215206" y="4314774"/>
              <a:ext cx="928694" cy="400110"/>
            </a:xfrm>
            <a:prstGeom prst="rect">
              <a:avLst/>
            </a:prstGeom>
            <a:noFill/>
            <a:ln w="25400">
              <a:noFill/>
            </a:ln>
          </p:spPr>
          <p:txBody>
            <a:bodyPr wrap="square" rtlCol="0">
              <a:spAutoFit/>
            </a:bodyPr>
            <a:lstStyle/>
            <a:p>
              <a:pPr algn="ctr"/>
              <a:r>
                <a:rPr lang="en-US" altLang="zh-CN" sz="2000" dirty="0" smtClean="0">
                  <a:latin typeface="微软雅黑" panose="020B0503020204020204" pitchFamily="34" charset="-122"/>
                  <a:ea typeface="微软雅黑" panose="020B0503020204020204" pitchFamily="34" charset="-122"/>
                  <a:cs typeface="Times New Roman" pitchFamily="18" charset="0"/>
                </a:rPr>
                <a:t>T</a:t>
              </a:r>
            </a:p>
          </p:txBody>
        </p:sp>
        <p:cxnSp>
          <p:nvCxnSpPr>
            <p:cNvPr id="22" name="肘形连接符 21"/>
            <p:cNvCxnSpPr/>
            <p:nvPr/>
          </p:nvCxnSpPr>
          <p:spPr>
            <a:xfrm rot="16200000" flipH="1">
              <a:off x="7520325" y="4269903"/>
              <a:ext cx="314270" cy="4187"/>
            </a:xfrm>
            <a:prstGeom prst="bentConnector3">
              <a:avLst>
                <a:gd name="adj1" fmla="val 50000"/>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2" name="灯片编号占位符 11"/>
          <p:cNvSpPr>
            <a:spLocks noGrp="1"/>
          </p:cNvSpPr>
          <p:nvPr>
            <p:ph type="sldNum" sz="quarter" idx="10"/>
          </p:nvPr>
        </p:nvSpPr>
        <p:spPr/>
        <p:txBody>
          <a:bodyPr/>
          <a:lstStyle/>
          <a:p>
            <a:pPr>
              <a:defRPr/>
            </a:pPr>
            <a:fld id="{17B7F836-6F9F-42A8-9450-B93EA774C316}" type="slidenum">
              <a:rPr lang="zh-CN" altLang="en-US" smtClean="0"/>
              <a:pPr>
                <a:defRPr/>
              </a:pPr>
              <a:t>98</a:t>
            </a:fld>
            <a:endParaRPr lang="en-US" altLang="zh-CN" dirty="0"/>
          </a:p>
        </p:txBody>
      </p:sp>
      <p:sp>
        <p:nvSpPr>
          <p:cNvPr id="24" name="流程图: 合并 2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623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总体结构</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1259631" y="1196752"/>
            <a:ext cx="6552729" cy="5216640"/>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99</a:t>
            </a:fld>
            <a:endParaRPr lang="en-US" altLang="zh-CN" dirty="0"/>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752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2008最新公益系列精品PPT模板">
  <a:themeElements>
    <a:clrScheme name="Mountain">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2008最新公益系列精品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最新公益系列精品PPT模板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2008最新公益系列精品PPT模板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2008最新公益系列精品PPT模板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2008最新公益系列精品PPT模板</Template>
  <TotalTime>1712</TotalTime>
  <Words>12198</Words>
  <Application>Microsoft Office PowerPoint</Application>
  <PresentationFormat>全屏显示(4:3)</PresentationFormat>
  <Paragraphs>2255</Paragraphs>
  <Slides>196</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196</vt:i4>
      </vt:variant>
    </vt:vector>
  </HeadingPairs>
  <TitlesOfParts>
    <vt:vector size="207" baseType="lpstr">
      <vt:lpstr>微软雅黑</vt:lpstr>
      <vt:lpstr>华文隶书</vt:lpstr>
      <vt:lpstr>楷体</vt:lpstr>
      <vt:lpstr>Symbol</vt:lpstr>
      <vt:lpstr>Arial</vt:lpstr>
      <vt:lpstr>宋体</vt:lpstr>
      <vt:lpstr>Consolas</vt:lpstr>
      <vt:lpstr>Calibri</vt:lpstr>
      <vt:lpstr>Wingdings</vt:lpstr>
      <vt:lpstr>Times New Roman</vt:lpstr>
      <vt:lpstr>2008最新公益系列精品PPT模板</vt:lpstr>
      <vt:lpstr>密码学导论˙第8章 消息认证及其算法</vt:lpstr>
      <vt:lpstr>本章内容</vt:lpstr>
      <vt:lpstr>第一节 认证的概念</vt:lpstr>
      <vt:lpstr>网络环境中常见攻击</vt:lpstr>
      <vt:lpstr>PowerPoint 演示文稿</vt:lpstr>
      <vt:lpstr>PowerPoint 演示文稿</vt:lpstr>
      <vt:lpstr>1、消息认证</vt:lpstr>
      <vt:lpstr>例: TCP包结构</vt:lpstr>
      <vt:lpstr>帧校验码(FCS)</vt:lpstr>
      <vt:lpstr>2、数字签名</vt:lpstr>
      <vt:lpstr>PowerPoint 演示文稿</vt:lpstr>
      <vt:lpstr>3、身份认证</vt:lpstr>
      <vt:lpstr>PowerPoint 演示文稿</vt:lpstr>
      <vt:lpstr>PowerPoint 演示文稿</vt:lpstr>
      <vt:lpstr>第二节 消息认证的实现</vt:lpstr>
      <vt:lpstr>PowerPoint 演示文稿</vt:lpstr>
      <vt:lpstr>一、消息加密</vt:lpstr>
      <vt:lpstr>PowerPoint 演示文稿</vt:lpstr>
      <vt:lpstr>二、消息认证码MAC</vt:lpstr>
      <vt:lpstr>MAC的性质</vt:lpstr>
      <vt:lpstr>MAC的基本使用方式</vt:lpstr>
      <vt:lpstr>MAC的应用场合</vt:lpstr>
      <vt:lpstr>对MAC的攻击</vt:lpstr>
      <vt:lpstr>PowerPoint 演示文稿</vt:lpstr>
      <vt:lpstr>对MAC的要求</vt:lpstr>
      <vt:lpstr>数据认证算法(DAA)FIPS PUB 113</vt:lpstr>
      <vt:lpstr>三、散列函数Hash function</vt:lpstr>
      <vt:lpstr>PowerPoint 演示文稿</vt:lpstr>
      <vt:lpstr>Hash函数的基本使用方式</vt:lpstr>
      <vt:lpstr>PowerPoint 演示文稿</vt:lpstr>
      <vt:lpstr>简单散列函数</vt:lpstr>
      <vt:lpstr>对散列函数的要求</vt:lpstr>
      <vt:lpstr>PowerPoint 演示文稿</vt:lpstr>
      <vt:lpstr>典型的安全散列函数链接结构</vt:lpstr>
      <vt:lpstr>四、基于生日悖论的攻击</vt:lpstr>
      <vt:lpstr>PowerPoint 演示文稿</vt:lpstr>
      <vt:lpstr>PowerPoint 演示文稿</vt:lpstr>
      <vt:lpstr>PowerPoint 演示文稿</vt:lpstr>
      <vt:lpstr>PowerPoint 演示文稿</vt:lpstr>
      <vt:lpstr>一封具有237种变形的信</vt:lpstr>
      <vt:lpstr>恶意程序的伪装？</vt:lpstr>
      <vt:lpstr>PowerPoint 演示文稿</vt:lpstr>
      <vt:lpstr>PowerPoint 演示文稿</vt:lpstr>
      <vt:lpstr>如何利用碰撞骗得老板的签名？</vt:lpstr>
      <vt:lpstr>分组链接技术</vt:lpstr>
      <vt:lpstr>PowerPoint 演示文稿</vt:lpstr>
      <vt:lpstr>散列函数和MAC的安全性</vt:lpstr>
      <vt:lpstr>第二节 消息认证算法</vt:lpstr>
      <vt:lpstr>散列函数安全性</vt:lpstr>
      <vt:lpstr>一、信息摘要算法MD5(RFC 1321)</vt:lpstr>
      <vt:lpstr>MD5结构</vt:lpstr>
      <vt:lpstr>每分组的运算</vt:lpstr>
      <vt:lpstr>单步的操作(压缩函数)</vt:lpstr>
      <vt:lpstr>PowerPoint 演示文稿</vt:lpstr>
      <vt:lpstr>各轮非线性函数运算</vt:lpstr>
      <vt:lpstr>PowerPoint 演示文稿</vt:lpstr>
      <vt:lpstr>与MD4的比较</vt:lpstr>
      <vt:lpstr>MD5的强度</vt:lpstr>
      <vt:lpstr>二、安全散列算法SHA</vt:lpstr>
      <vt:lpstr>PowerPoint 演示文稿</vt:lpstr>
      <vt:lpstr>PowerPoint 演示文稿</vt:lpstr>
      <vt:lpstr>消息扩展</vt:lpstr>
      <vt:lpstr>PowerPoint 演示文稿</vt:lpstr>
      <vt:lpstr>单步操作(压缩函数)</vt:lpstr>
      <vt:lpstr>PowerPoint 演示文稿</vt:lpstr>
      <vt:lpstr>SHA-1与MD-5的比较</vt:lpstr>
      <vt:lpstr>修订版本</vt:lpstr>
      <vt:lpstr>SHA-512</vt:lpstr>
      <vt:lpstr>SHA-512</vt:lpstr>
      <vt:lpstr>SHA-512</vt:lpstr>
      <vt:lpstr>SHA-512</vt:lpstr>
      <vt:lpstr>常量与函数定义</vt:lpstr>
      <vt:lpstr>三、RIPEMD-160</vt:lpstr>
      <vt:lpstr>算法步骤</vt:lpstr>
      <vt:lpstr>PowerPoint 演示文稿</vt:lpstr>
      <vt:lpstr>PowerPoint 演示文稿</vt:lpstr>
      <vt:lpstr>PowerPoint 演示文稿</vt:lpstr>
      <vt:lpstr>PowerPoint 演示文稿</vt:lpstr>
      <vt:lpstr>RIPEMD-160 vs. MD5 &amp; SHA-1</vt:lpstr>
      <vt:lpstr>四、Whirlpool</vt:lpstr>
      <vt:lpstr>散列函数单循环模型</vt:lpstr>
      <vt:lpstr>PowerPoint 演示文稿</vt:lpstr>
      <vt:lpstr>整体结构</vt:lpstr>
      <vt:lpstr>Whirlpool分组密码</vt:lpstr>
      <vt:lpstr>PowerPoint 演示文稿</vt:lpstr>
      <vt:lpstr>总体结构</vt:lpstr>
      <vt:lpstr>状态矩阵</vt:lpstr>
      <vt:lpstr>字节代换</vt:lpstr>
      <vt:lpstr>PowerPoint 演示文稿</vt:lpstr>
      <vt:lpstr>密钥扩展</vt:lpstr>
      <vt:lpstr>Whirlpool性能与安全性</vt:lpstr>
      <vt:lpstr>五、消息验证码算法</vt:lpstr>
      <vt:lpstr>1、HMAC</vt:lpstr>
      <vt:lpstr>PowerPoint 演示文稿</vt:lpstr>
      <vt:lpstr>总体结构</vt:lpstr>
      <vt:lpstr>预运算</vt:lpstr>
      <vt:lpstr>安全性</vt:lpstr>
      <vt:lpstr>2、CMAC</vt:lpstr>
      <vt:lpstr>总体结构</vt:lpstr>
      <vt:lpstr>PowerPoint 演示文稿</vt:lpstr>
      <vt:lpstr>第四节 数字签名的实现</vt:lpstr>
      <vt:lpstr>数字签名的基本形式</vt:lpstr>
      <vt:lpstr>一、直接数字签名</vt:lpstr>
      <vt:lpstr>使用对称密码系统的数字签名</vt:lpstr>
      <vt:lpstr>使用公钥密码系统的数字签名</vt:lpstr>
      <vt:lpstr>PowerPoint 演示文稿</vt:lpstr>
      <vt:lpstr>二、仲裁数字签名</vt:lpstr>
      <vt:lpstr>PowerPoint 演示文稿</vt:lpstr>
      <vt:lpstr>PowerPoint 演示文稿</vt:lpstr>
      <vt:lpstr>PowerPoint 演示文稿</vt:lpstr>
      <vt:lpstr>三、时间标记与抗抵赖</vt:lpstr>
      <vt:lpstr>仲裁提供时间标记</vt:lpstr>
      <vt:lpstr>改进的仲裁提供时间标记</vt:lpstr>
      <vt:lpstr>链接协议</vt:lpstr>
      <vt:lpstr>分布式协议</vt:lpstr>
      <vt:lpstr>四、多重签名</vt:lpstr>
      <vt:lpstr>五、加密与签名的顺序</vt:lpstr>
      <vt:lpstr>六、利用签名过程的攻击</vt:lpstr>
      <vt:lpstr>PowerPoint 演示文稿</vt:lpstr>
      <vt:lpstr>七、应用实例</vt:lpstr>
      <vt:lpstr>第五节 数字签名协议</vt:lpstr>
      <vt:lpstr>一、基于RSA方法的数字签名</vt:lpstr>
      <vt:lpstr>PowerPoint 演示文稿</vt:lpstr>
      <vt:lpstr>PowerPoint 演示文稿</vt:lpstr>
      <vt:lpstr>PowerPoint 演示文稿</vt:lpstr>
      <vt:lpstr>PowerPoint 演示文稿</vt:lpstr>
      <vt:lpstr>二、基于ElGamal方法的数字签名</vt:lpstr>
      <vt:lpstr>PowerPoint 演示文稿</vt:lpstr>
      <vt:lpstr>三、基于ECC的数字签名</vt:lpstr>
      <vt:lpstr>PowerPoint 演示文稿</vt:lpstr>
      <vt:lpstr>四、数字签名标准DSS</vt:lpstr>
      <vt:lpstr>DSS签名与RSA签名的比较</vt:lpstr>
      <vt:lpstr>DSA密钥产生</vt:lpstr>
      <vt:lpstr>DSA签名及验证</vt:lpstr>
      <vt:lpstr>PowerPoint 演示文稿</vt:lpstr>
      <vt:lpstr>PowerPoint 演示文稿</vt:lpstr>
      <vt:lpstr>第六节 身份认证</vt:lpstr>
      <vt:lpstr>PowerPoint 演示文稿</vt:lpstr>
      <vt:lpstr>一、口令(弱认证)</vt:lpstr>
      <vt:lpstr>固定口令方案</vt:lpstr>
      <vt:lpstr>带盐的口令加密存储方案</vt:lpstr>
      <vt:lpstr>PIN和通行密钥</vt:lpstr>
      <vt:lpstr>一次口令</vt:lpstr>
      <vt:lpstr>二、挑战－响应身份认证(强认证)</vt:lpstr>
      <vt:lpstr>基于对称密码的挑战－响应</vt:lpstr>
      <vt:lpstr>基于公钥密码的挑战－响应</vt:lpstr>
      <vt:lpstr>基于数字签名的挑战－响应</vt:lpstr>
      <vt:lpstr>手持通行码生成器</vt:lpstr>
      <vt:lpstr>可信中继参与的挑战－响应</vt:lpstr>
      <vt:lpstr>PowerPoint 演示文稿</vt:lpstr>
      <vt:lpstr>PowerPoint 演示文稿</vt:lpstr>
      <vt:lpstr>PowerPoint 演示文稿</vt:lpstr>
      <vt:lpstr>PowerPoint 演示文稿</vt:lpstr>
      <vt:lpstr>PowerPoint 演示文稿</vt:lpstr>
      <vt:lpstr>四、零知识的身份认证</vt:lpstr>
      <vt:lpstr>PowerPoint 演示文稿</vt:lpstr>
      <vt:lpstr>Hamiltonian cycle</vt:lpstr>
      <vt:lpstr>PowerPoint 演示文稿</vt:lpstr>
      <vt:lpstr>Fiat-Shamir身份认证协议(基本版本)</vt:lpstr>
      <vt:lpstr>PowerPoint 演示文稿</vt:lpstr>
      <vt:lpstr>PowerPoint 演示文稿</vt:lpstr>
      <vt:lpstr>非交互式零知识证明</vt:lpstr>
      <vt:lpstr>五、对身份认证协议的攻击</vt:lpstr>
      <vt:lpstr>PowerPoint 演示文稿</vt:lpstr>
      <vt:lpstr>PowerPoint 演示文稿</vt:lpstr>
      <vt:lpstr>身份真实性的维持</vt:lpstr>
      <vt:lpstr>第七节 认证应用实例</vt:lpstr>
      <vt:lpstr>一、认证加密</vt:lpstr>
      <vt:lpstr>分组密码链-消息认证码模式CCM</vt:lpstr>
      <vt:lpstr>Galois/计数器模式GCM</vt:lpstr>
      <vt:lpstr>二、密钥封装</vt:lpstr>
      <vt:lpstr>PowerPoint 演示文稿</vt:lpstr>
      <vt:lpstr>三、基于认证算法的PRNG</vt:lpstr>
      <vt:lpstr>四、物联网上访问控制的例子</vt:lpstr>
      <vt:lpstr>PowerPoint 演示文稿</vt:lpstr>
      <vt:lpstr>五、Kerberos</vt:lpstr>
      <vt:lpstr>服务与数据的保护</vt:lpstr>
      <vt:lpstr>PowerPoint 演示文稿</vt:lpstr>
      <vt:lpstr>Kerberos</vt:lpstr>
      <vt:lpstr>PowerPoint 演示文稿</vt:lpstr>
      <vt:lpstr>Kerberos版本4</vt:lpstr>
      <vt:lpstr>一个简单的认证会话</vt:lpstr>
      <vt:lpstr>PowerPoint 演示文稿</vt:lpstr>
      <vt:lpstr>一个更安全的认证会话</vt:lpstr>
      <vt:lpstr> </vt:lpstr>
      <vt:lpstr>Kerberos4的认证会话协议</vt:lpstr>
      <vt:lpstr>Kerberos域</vt:lpstr>
      <vt:lpstr>PowerPoint 演示文稿</vt:lpstr>
      <vt:lpstr>Kerberos5</vt:lpstr>
      <vt:lpstr>PowerPoint 演示文稿</vt:lpstr>
      <vt:lpstr>PowerPoint 演示文稿</vt:lpstr>
      <vt:lpstr>Kerberos5认证会话</vt:lpstr>
      <vt:lpstr>PowerPoint 演示文稿</vt:lpstr>
      <vt:lpstr>Kerberos5标志</vt:lpstr>
      <vt:lpstr>Kerberos的安全问题</vt:lpstr>
      <vt:lpstr>PowerPoint 演示文稿</vt:lpstr>
    </vt:vector>
  </TitlesOfParts>
  <Company>USTC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密码学导论</dc:title>
  <dc:creator>李卫海</dc:creator>
  <cp:lastModifiedBy>Weihai Li</cp:lastModifiedBy>
  <cp:revision>256</cp:revision>
  <dcterms:created xsi:type="dcterms:W3CDTF">2009-10-05T06:48:12Z</dcterms:created>
  <dcterms:modified xsi:type="dcterms:W3CDTF">2017-01-05T14:34:28Z</dcterms:modified>
</cp:coreProperties>
</file>